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71"/>
  </p:notesMasterIdLst>
  <p:sldIdLst>
    <p:sldId id="327" r:id="rId2"/>
    <p:sldId id="319" r:id="rId3"/>
    <p:sldId id="256" r:id="rId4"/>
    <p:sldId id="318" r:id="rId5"/>
    <p:sldId id="320"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8" r:id="rId56"/>
    <p:sldId id="309" r:id="rId57"/>
    <p:sldId id="310" r:id="rId58"/>
    <p:sldId id="311" r:id="rId59"/>
    <p:sldId id="312" r:id="rId60"/>
    <p:sldId id="313" r:id="rId61"/>
    <p:sldId id="314" r:id="rId62"/>
    <p:sldId id="315" r:id="rId63"/>
    <p:sldId id="316" r:id="rId64"/>
    <p:sldId id="317" r:id="rId65"/>
    <p:sldId id="321" r:id="rId66"/>
    <p:sldId id="322" r:id="rId67"/>
    <p:sldId id="323" r:id="rId68"/>
    <p:sldId id="324" r:id="rId69"/>
    <p:sldId id="32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70253F-848E-4AB9-935D-C7F6A733390A}">
          <p14:sldIdLst>
            <p14:sldId id="327"/>
            <p14:sldId id="319"/>
            <p14:sldId id="256"/>
            <p14:sldId id="318"/>
            <p14:sldId id="320"/>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Lst>
        </p14:section>
        <p14:section name="Untitled Section" id="{6AD52C86-52D4-4CB8-8B16-DC1F93F358FE}">
          <p14:sldIdLst>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8"/>
            <p14:sldId id="309"/>
            <p14:sldId id="310"/>
            <p14:sldId id="311"/>
            <p14:sldId id="312"/>
            <p14:sldId id="313"/>
            <p14:sldId id="314"/>
            <p14:sldId id="315"/>
            <p14:sldId id="316"/>
            <p14:sldId id="317"/>
            <p14:sldId id="321"/>
            <p14:sldId id="322"/>
            <p14:sldId id="323"/>
            <p14:sldId id="324"/>
            <p14:sldId id="3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2" autoAdjust="0"/>
    <p:restoredTop sz="93357" autoAdjust="0"/>
  </p:normalViewPr>
  <p:slideViewPr>
    <p:cSldViewPr snapToGrid="0">
      <p:cViewPr varScale="1">
        <p:scale>
          <a:sx n="57" d="100"/>
          <a:sy n="57" d="100"/>
        </p:scale>
        <p:origin x="1038" y="42"/>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90676-8FFD-459E-A330-ABD0848870ED}" type="datetimeFigureOut">
              <a:rPr lang="en-US" smtClean="0"/>
              <a:t>4/12/2020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6941D-9BC2-4CDC-A9D7-0DA18A457349}" type="slidenum">
              <a:rPr lang="en-US" smtClean="0"/>
              <a:t>‹#›</a:t>
            </a:fld>
            <a:endParaRPr lang="en-US" dirty="0"/>
          </a:p>
        </p:txBody>
      </p:sp>
    </p:spTree>
    <p:extLst>
      <p:ext uri="{BB962C8B-B14F-4D97-AF65-F5344CB8AC3E}">
        <p14:creationId xmlns:p14="http://schemas.microsoft.com/office/powerpoint/2010/main" val="410690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a:t>
            </a:r>
          </a:p>
          <a:p>
            <a:r>
              <a:rPr lang="fa-IR" dirty="0" smtClean="0"/>
              <a:t>2</a:t>
            </a:r>
          </a:p>
          <a:p>
            <a:r>
              <a:rPr lang="fa-IR" dirty="0" smtClean="0"/>
              <a:t>3</a:t>
            </a:r>
            <a:endParaRPr lang="en-US" dirty="0"/>
          </a:p>
        </p:txBody>
      </p:sp>
      <p:sp>
        <p:nvSpPr>
          <p:cNvPr id="4" name="Slide Number Placeholder 3"/>
          <p:cNvSpPr>
            <a:spLocks noGrp="1"/>
          </p:cNvSpPr>
          <p:nvPr>
            <p:ph type="sldNum" sz="quarter" idx="10"/>
          </p:nvPr>
        </p:nvSpPr>
        <p:spPr/>
        <p:txBody>
          <a:bodyPr/>
          <a:lstStyle/>
          <a:p>
            <a:fld id="{FF36941D-9BC2-4CDC-A9D7-0DA18A457349}" type="slidenum">
              <a:rPr lang="en-US" smtClean="0"/>
              <a:t>6</a:t>
            </a:fld>
            <a:endParaRPr lang="en-US" dirty="0"/>
          </a:p>
        </p:txBody>
      </p:sp>
    </p:spTree>
    <p:extLst>
      <p:ext uri="{BB962C8B-B14F-4D97-AF65-F5344CB8AC3E}">
        <p14:creationId xmlns:p14="http://schemas.microsoft.com/office/powerpoint/2010/main" val="414743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8000*200=1600000</a:t>
            </a:r>
            <a:endParaRPr lang="en-US" dirty="0"/>
          </a:p>
        </p:txBody>
      </p:sp>
      <p:sp>
        <p:nvSpPr>
          <p:cNvPr id="4" name="Slide Number Placeholder 3"/>
          <p:cNvSpPr>
            <a:spLocks noGrp="1"/>
          </p:cNvSpPr>
          <p:nvPr>
            <p:ph type="sldNum" sz="quarter" idx="10"/>
          </p:nvPr>
        </p:nvSpPr>
        <p:spPr/>
        <p:txBody>
          <a:bodyPr/>
          <a:lstStyle/>
          <a:p>
            <a:fld id="{FF36941D-9BC2-4CDC-A9D7-0DA18A457349}" type="slidenum">
              <a:rPr lang="en-US" smtClean="0"/>
              <a:t>7</a:t>
            </a:fld>
            <a:endParaRPr lang="en-US" dirty="0"/>
          </a:p>
        </p:txBody>
      </p:sp>
    </p:spTree>
    <p:extLst>
      <p:ext uri="{BB962C8B-B14F-4D97-AF65-F5344CB8AC3E}">
        <p14:creationId xmlns:p14="http://schemas.microsoft.com/office/powerpoint/2010/main" val="256559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6941D-9BC2-4CDC-A9D7-0DA18A457349}" type="slidenum">
              <a:rPr lang="en-US" smtClean="0"/>
              <a:t>10</a:t>
            </a:fld>
            <a:endParaRPr lang="en-US" dirty="0"/>
          </a:p>
        </p:txBody>
      </p:sp>
    </p:spTree>
    <p:extLst>
      <p:ext uri="{BB962C8B-B14F-4D97-AF65-F5344CB8AC3E}">
        <p14:creationId xmlns:p14="http://schemas.microsoft.com/office/powerpoint/2010/main" val="53093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6941D-9BC2-4CDC-A9D7-0DA18A457349}" type="slidenum">
              <a:rPr lang="en-US" smtClean="0"/>
              <a:t>26</a:t>
            </a:fld>
            <a:endParaRPr lang="en-US" dirty="0"/>
          </a:p>
        </p:txBody>
      </p:sp>
    </p:spTree>
    <p:extLst>
      <p:ext uri="{BB962C8B-B14F-4D97-AF65-F5344CB8AC3E}">
        <p14:creationId xmlns:p14="http://schemas.microsoft.com/office/powerpoint/2010/main" val="25805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6941D-9BC2-4CDC-A9D7-0DA18A457349}" type="slidenum">
              <a:rPr lang="en-US" smtClean="0"/>
              <a:t>32</a:t>
            </a:fld>
            <a:endParaRPr lang="en-US" dirty="0"/>
          </a:p>
        </p:txBody>
      </p:sp>
    </p:spTree>
    <p:extLst>
      <p:ext uri="{BB962C8B-B14F-4D97-AF65-F5344CB8AC3E}">
        <p14:creationId xmlns:p14="http://schemas.microsoft.com/office/powerpoint/2010/main" val="132029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208062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110761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290927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FC9CC-0D76-4B14-8FC1-D2BDADCB40B4}"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137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790464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292134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263752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391040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301181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237468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420520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7389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59322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228522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284385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46180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3081E-A394-470F-8CD7-0B37DA0C8E5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FC9CC-0D76-4B14-8FC1-D2BDADCB40B4}" type="slidenum">
              <a:rPr lang="en-US" smtClean="0"/>
              <a:t>‹#›</a:t>
            </a:fld>
            <a:endParaRPr lang="en-US" dirty="0"/>
          </a:p>
        </p:txBody>
      </p:sp>
    </p:spTree>
    <p:extLst>
      <p:ext uri="{BB962C8B-B14F-4D97-AF65-F5344CB8AC3E}">
        <p14:creationId xmlns:p14="http://schemas.microsoft.com/office/powerpoint/2010/main" val="187346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1E3081E-A394-470F-8CD7-0B37DA0C8E56}" type="datetimeFigureOut">
              <a:rPr lang="en-US" smtClean="0"/>
              <a:t>4/12/2020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9DFC9CC-0D76-4B14-8FC1-D2BDADCB40B4}" type="slidenum">
              <a:rPr lang="en-US" smtClean="0"/>
              <a:t>‹#›</a:t>
            </a:fld>
            <a:endParaRPr lang="en-US" dirty="0"/>
          </a:p>
        </p:txBody>
      </p:sp>
    </p:spTree>
    <p:extLst>
      <p:ext uri="{BB962C8B-B14F-4D97-AF65-F5344CB8AC3E}">
        <p14:creationId xmlns:p14="http://schemas.microsoft.com/office/powerpoint/2010/main" val="52088963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38439" y="1857376"/>
            <a:ext cx="7572375"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5" name="Text Box 22"/>
          <p:cNvSpPr txBox="1">
            <a:spLocks noChangeArrowheads="1"/>
          </p:cNvSpPr>
          <p:nvPr/>
        </p:nvSpPr>
        <p:spPr bwMode="auto">
          <a:xfrm>
            <a:off x="4872038" y="6237288"/>
            <a:ext cx="245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a:hlinkClick r:id="rId2"/>
              </a:rPr>
              <a:t>Powerpoint Templates</a:t>
            </a:r>
            <a:endParaRPr lang="fr-FR" altLang="en-US"/>
          </a:p>
        </p:txBody>
      </p:sp>
      <p:sp>
        <p:nvSpPr>
          <p:cNvPr id="6" name="Oval 5"/>
          <p:cNvSpPr/>
          <p:nvPr/>
        </p:nvSpPr>
        <p:spPr>
          <a:xfrm>
            <a:off x="2809875" y="1857375"/>
            <a:ext cx="7500938" cy="1143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00" name="Text Box 6"/>
          <p:cNvSpPr txBox="1">
            <a:spLocks noChangeArrowheads="1"/>
          </p:cNvSpPr>
          <p:nvPr/>
        </p:nvSpPr>
        <p:spPr bwMode="auto">
          <a:xfrm>
            <a:off x="2738438" y="1916114"/>
            <a:ext cx="7929562" cy="1594622"/>
          </a:xfrm>
          <a:prstGeom prst="rect">
            <a:avLst/>
          </a:prstGeom>
          <a:noFill/>
          <a:ln w="9525">
            <a:noFill/>
            <a:miter lim="800000"/>
            <a:headEnd/>
            <a:tailEnd/>
          </a:ln>
        </p:spPr>
        <p:txBody>
          <a:bodyPr lIns="180000" tIns="180000" rIns="180000" bIns="180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4000" b="1" dirty="0" smtClean="0">
                <a:solidFill>
                  <a:srgbClr val="D9D9D9"/>
                </a:solidFill>
                <a:latin typeface="Verdana" panose="020B0604030504040204" pitchFamily="34" charset="0"/>
              </a:rPr>
              <a:t>حسابداری صنعتی یک           </a:t>
            </a:r>
          </a:p>
          <a:p>
            <a:pPr eaLnBrk="1" hangingPunct="1"/>
            <a:r>
              <a:rPr lang="fa-IR" sz="4000" b="1" dirty="0" smtClean="0">
                <a:solidFill>
                  <a:srgbClr val="D9D9D9"/>
                </a:solidFill>
                <a:latin typeface="Verdana" panose="020B0604030504040204" pitchFamily="34" charset="0"/>
              </a:rPr>
              <a:t>استاد:نصرالهی               </a:t>
            </a:r>
            <a:endParaRPr lang="fr-FR" sz="4000" b="1" dirty="0">
              <a:solidFill>
                <a:srgbClr val="D9D9D9"/>
              </a:solidFill>
              <a:latin typeface="Verdana" panose="020B0604030504040204" pitchFamily="34" charset="0"/>
            </a:endParaRPr>
          </a:p>
        </p:txBody>
      </p:sp>
    </p:spTree>
    <p:extLst>
      <p:ext uri="{BB962C8B-B14F-4D97-AF65-F5344CB8AC3E}">
        <p14:creationId xmlns:p14="http://schemas.microsoft.com/office/powerpoint/2010/main" val="40646932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931876" y="488242"/>
            <a:ext cx="6096000" cy="369332"/>
          </a:xfrm>
          <a:prstGeom prst="rect">
            <a:avLst/>
          </a:prstGeom>
        </p:spPr>
        <p:txBody>
          <a:bodyPr>
            <a:spAutoFit/>
          </a:bodyPr>
          <a:lstStyle/>
          <a:p>
            <a:pPr algn="r" rtl="1"/>
            <a:endParaRPr lang="en-US" dirty="0">
              <a:latin typeface="Andalus" panose="02020603050405020304" pitchFamily="18" charset="-78"/>
            </a:endParaRPr>
          </a:p>
        </p:txBody>
      </p:sp>
      <p:sp>
        <p:nvSpPr>
          <p:cNvPr id="2" name="Rectangle 1"/>
          <p:cNvSpPr/>
          <p:nvPr/>
        </p:nvSpPr>
        <p:spPr>
          <a:xfrm>
            <a:off x="1184876" y="375960"/>
            <a:ext cx="10672293" cy="1446550"/>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هزینه سربار ثابت بودجه شده شرکت فروغ مبلغ </a:t>
            </a:r>
            <a:r>
              <a:rPr lang="en-US" sz="2200" b="1" dirty="0" smtClean="0">
                <a:latin typeface="Arial" panose="020B0604020202020204" pitchFamily="34" charset="0"/>
                <a:cs typeface="Arial" panose="020B0604020202020204" pitchFamily="34" charset="0"/>
              </a:rPr>
              <a:t>3000000</a:t>
            </a:r>
            <a:r>
              <a:rPr lang="fa-IR" sz="2200" b="1" dirty="0" smtClean="0">
                <a:latin typeface="Arial" panose="020B0604020202020204" pitchFamily="34" charset="0"/>
                <a:cs typeface="Arial" panose="020B0604020202020204" pitchFamily="34" charset="0"/>
              </a:rPr>
              <a:t> برای هر ماه و نرخ جذب سربار متغیر و جمع سربار ثابت به ترتیب </a:t>
            </a:r>
            <a:r>
              <a:rPr lang="en-US" sz="2200" b="1" dirty="0" smtClean="0">
                <a:latin typeface="Arial" panose="020B0604020202020204" pitchFamily="34" charset="0"/>
                <a:cs typeface="Arial" panose="020B0604020202020204" pitchFamily="34" charset="0"/>
              </a:rPr>
              <a:t>70</a:t>
            </a:r>
            <a:r>
              <a:rPr lang="fa-IR" sz="2200" b="1" dirty="0" smtClean="0">
                <a:latin typeface="Arial" panose="020B0604020202020204" pitchFamily="34" charset="0"/>
                <a:cs typeface="Arial" panose="020B0604020202020204" pitchFamily="34" charset="0"/>
              </a:rPr>
              <a:t>و</a:t>
            </a:r>
            <a:r>
              <a:rPr lang="en-US" sz="2200" b="1" dirty="0" smtClean="0">
                <a:latin typeface="Arial" panose="020B0604020202020204" pitchFamily="34" charset="0"/>
                <a:cs typeface="Arial" panose="020B0604020202020204" pitchFamily="34" charset="0"/>
              </a:rPr>
              <a:t>100</a:t>
            </a:r>
            <a:r>
              <a:rPr lang="fa-IR" sz="2200" b="1" dirty="0" smtClean="0">
                <a:latin typeface="Arial" panose="020B0604020202020204" pitchFamily="34" charset="0"/>
                <a:cs typeface="Arial" panose="020B0604020202020204" pitchFamily="34" charset="0"/>
              </a:rPr>
              <a:t> ریال برای هر ساعت کار مستقیم می باشد . سربار واقعی کارخانه در فروزدین ماه بالغ بر </a:t>
            </a:r>
            <a:r>
              <a:rPr lang="en-US" sz="2200" b="1" dirty="0" smtClean="0">
                <a:latin typeface="Arial" panose="020B0604020202020204" pitchFamily="34" charset="0"/>
                <a:cs typeface="Arial" panose="020B0604020202020204" pitchFamily="34" charset="0"/>
              </a:rPr>
              <a:t>9500000</a:t>
            </a:r>
            <a:r>
              <a:rPr lang="fa-IR" sz="2200" b="1" dirty="0" smtClean="0">
                <a:latin typeface="Arial" panose="020B0604020202020204" pitchFamily="34" charset="0"/>
                <a:cs typeface="Arial" panose="020B0604020202020204" pitchFamily="34" charset="0"/>
              </a:rPr>
              <a:t>ریال و ساعت کار مستقیم </a:t>
            </a:r>
            <a:r>
              <a:rPr lang="en-US" sz="2200" b="1" dirty="0" smtClean="0">
                <a:latin typeface="Arial" panose="020B0604020202020204" pitchFamily="34" charset="0"/>
                <a:cs typeface="Arial" panose="020B0604020202020204" pitchFamily="34" charset="0"/>
              </a:rPr>
              <a:t>90000</a:t>
            </a:r>
            <a:r>
              <a:rPr lang="fa-IR" sz="2200" b="1" dirty="0" smtClean="0">
                <a:latin typeface="Arial" panose="020B0604020202020204" pitchFamily="34" charset="0"/>
                <a:cs typeface="Arial" panose="020B0604020202020204" pitchFamily="34" charset="0"/>
              </a:rPr>
              <a:t> ساعت گزارش شده است . مطلوب است : </a:t>
            </a:r>
            <a:r>
              <a:rPr lang="fa-IR" sz="2200" b="1" dirty="0" smtClean="0">
                <a:solidFill>
                  <a:srgbClr val="92D050"/>
                </a:solidFill>
                <a:latin typeface="Arial" panose="020B0604020202020204" pitchFamily="34" charset="0"/>
                <a:cs typeface="Arial" panose="020B0604020202020204" pitchFamily="34" charset="0"/>
              </a:rPr>
              <a:t>جمع مبلغ سربار بودجه شده </a:t>
            </a:r>
            <a:r>
              <a:rPr lang="fa-IR" sz="2200" b="1" dirty="0" smtClean="0">
                <a:latin typeface="Arial" panose="020B0604020202020204" pitchFamily="34" charset="0"/>
                <a:cs typeface="Arial" panose="020B0604020202020204" pitchFamily="34" charset="0"/>
              </a:rPr>
              <a:t>-</a:t>
            </a:r>
            <a:r>
              <a:rPr lang="fa-IR" sz="2200" b="1" dirty="0" smtClean="0">
                <a:solidFill>
                  <a:srgbClr val="00B0F0"/>
                </a:solidFill>
                <a:latin typeface="Arial" panose="020B0604020202020204" pitchFamily="34" charset="0"/>
                <a:cs typeface="Arial" panose="020B0604020202020204" pitchFamily="34" charset="0"/>
              </a:rPr>
              <a:t>انحراف</a:t>
            </a:r>
            <a:r>
              <a:rPr lang="fa-IR" sz="2200" b="1" dirty="0" smtClean="0">
                <a:latin typeface="Arial" panose="020B0604020202020204" pitchFamily="34" charset="0"/>
                <a:cs typeface="Arial" panose="020B0604020202020204" pitchFamily="34" charset="0"/>
              </a:rPr>
              <a:t> </a:t>
            </a:r>
            <a:r>
              <a:rPr lang="fa-IR" sz="2200" b="1" dirty="0" smtClean="0">
                <a:solidFill>
                  <a:srgbClr val="00B0F0"/>
                </a:solidFill>
                <a:latin typeface="Arial" panose="020B0604020202020204" pitchFamily="34" charset="0"/>
                <a:cs typeface="Arial" panose="020B0604020202020204" pitchFamily="34" charset="0"/>
              </a:rPr>
              <a:t>هزینه سربار </a:t>
            </a:r>
            <a:r>
              <a:rPr lang="fa-IR" sz="2200" b="1" dirty="0" smtClean="0">
                <a:latin typeface="Arial" panose="020B0604020202020204" pitchFamily="34" charset="0"/>
                <a:cs typeface="Arial" panose="020B0604020202020204" pitchFamily="34" charset="0"/>
              </a:rPr>
              <a:t>-</a:t>
            </a:r>
            <a:r>
              <a:rPr lang="fa-IR" sz="2200" b="1" dirty="0" smtClean="0">
                <a:solidFill>
                  <a:srgbClr val="FFC000"/>
                </a:solidFill>
                <a:latin typeface="Arial" panose="020B0604020202020204" pitchFamily="34" charset="0"/>
                <a:cs typeface="Arial" panose="020B0604020202020204" pitchFamily="34" charset="0"/>
              </a:rPr>
              <a:t>انحراف ظرفیت سربار</a:t>
            </a:r>
            <a:endParaRPr lang="en-US" sz="2200" b="1" dirty="0">
              <a:solidFill>
                <a:srgbClr val="FFC000"/>
              </a:solidFill>
              <a:latin typeface="Arial" panose="020B0604020202020204" pitchFamily="34" charset="0"/>
              <a:cs typeface="Arial" panose="020B0604020202020204" pitchFamily="34" charset="0"/>
            </a:endParaRPr>
          </a:p>
        </p:txBody>
      </p:sp>
      <p:sp>
        <p:nvSpPr>
          <p:cNvPr id="3" name="Rectangle 2"/>
          <p:cNvSpPr/>
          <p:nvPr/>
        </p:nvSpPr>
        <p:spPr>
          <a:xfrm>
            <a:off x="425006" y="2313256"/>
            <a:ext cx="4121624" cy="430887"/>
          </a:xfrm>
          <a:prstGeom prst="rect">
            <a:avLst/>
          </a:prstGeom>
        </p:spPr>
        <p:txBody>
          <a:bodyPr wrap="square">
            <a:spAutoFit/>
          </a:bodyPr>
          <a:lstStyle/>
          <a:p>
            <a:pPr rtl="1"/>
            <a:r>
              <a:rPr lang="en-US" sz="2200" dirty="0" smtClean="0">
                <a:latin typeface="Arial" panose="020B0604020202020204" pitchFamily="34" charset="0"/>
                <a:cs typeface="Arial" panose="020B0604020202020204" pitchFamily="34" charset="0"/>
              </a:rPr>
              <a:t>100-70=30</a:t>
            </a:r>
            <a:r>
              <a:rPr lang="fa-IR"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1965148" y="2328731"/>
            <a:ext cx="4121624" cy="430887"/>
          </a:xfrm>
          <a:prstGeom prst="rect">
            <a:avLst/>
          </a:prstGeom>
        </p:spPr>
        <p:txBody>
          <a:bodyPr wrap="square">
            <a:spAutoFit/>
          </a:bodyPr>
          <a:lstStyle/>
          <a:p>
            <a:pPr rtl="1"/>
            <a:r>
              <a:rPr lang="fa-IR" sz="2200" b="1" dirty="0" smtClean="0">
                <a:latin typeface="Arial" panose="020B0604020202020204" pitchFamily="34" charset="0"/>
                <a:cs typeface="Arial" panose="020B0604020202020204" pitchFamily="34" charset="0"/>
              </a:rPr>
              <a:t>نرخ سربار ثابت</a:t>
            </a:r>
            <a:endParaRPr lang="en-US" sz="2200" b="1" dirty="0">
              <a:latin typeface="Arial" panose="020B0604020202020204" pitchFamily="34" charset="0"/>
              <a:cs typeface="Arial" panose="020B0604020202020204" pitchFamily="34" charset="0"/>
            </a:endParaRPr>
          </a:p>
        </p:txBody>
      </p:sp>
      <p:sp>
        <p:nvSpPr>
          <p:cNvPr id="7" name="Rectangle 6"/>
          <p:cNvSpPr/>
          <p:nvPr/>
        </p:nvSpPr>
        <p:spPr>
          <a:xfrm>
            <a:off x="438654" y="2753953"/>
            <a:ext cx="4121624" cy="430887"/>
          </a:xfrm>
          <a:prstGeom prst="rect">
            <a:avLst/>
          </a:prstGeom>
        </p:spPr>
        <p:txBody>
          <a:bodyPr wrap="square">
            <a:spAutoFit/>
          </a:bodyPr>
          <a:lstStyle/>
          <a:p>
            <a:pPr rtl="1"/>
            <a:r>
              <a:rPr lang="en-US" sz="2200" dirty="0" smtClean="0">
                <a:latin typeface="Arial" panose="020B0604020202020204" pitchFamily="34" charset="0"/>
                <a:cs typeface="Arial" panose="020B0604020202020204" pitchFamily="34" charset="0"/>
              </a:rPr>
              <a:t>3000000 /  30=100000</a:t>
            </a: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185832" y="3175954"/>
            <a:ext cx="4656498" cy="430887"/>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نرخ سربار ثابت/هزینه سربار ثابت بودجه شده</a:t>
            </a:r>
            <a:endParaRPr lang="en-US" sz="2200" b="1" dirty="0">
              <a:latin typeface="Arial" panose="020B0604020202020204" pitchFamily="34" charset="0"/>
              <a:cs typeface="Arial" panose="020B0604020202020204" pitchFamily="34" charset="0"/>
            </a:endParaRPr>
          </a:p>
        </p:txBody>
      </p:sp>
      <p:sp>
        <p:nvSpPr>
          <p:cNvPr id="10" name="Rectangle 9"/>
          <p:cNvSpPr/>
          <p:nvPr/>
        </p:nvSpPr>
        <p:spPr>
          <a:xfrm>
            <a:off x="3743868" y="3177398"/>
            <a:ext cx="3617185" cy="430887"/>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ساعت کار بودجه شده</a:t>
            </a:r>
            <a:endParaRPr lang="en-US" sz="2200" b="1" dirty="0">
              <a:latin typeface="Arial" panose="020B0604020202020204" pitchFamily="34" charset="0"/>
              <a:cs typeface="Arial" panose="020B0604020202020204" pitchFamily="34" charset="0"/>
            </a:endParaRPr>
          </a:p>
        </p:txBody>
      </p:sp>
      <p:sp>
        <p:nvSpPr>
          <p:cNvPr id="11" name="Rectangle 10"/>
          <p:cNvSpPr/>
          <p:nvPr/>
        </p:nvSpPr>
        <p:spPr>
          <a:xfrm>
            <a:off x="425006" y="3591591"/>
            <a:ext cx="4121624" cy="430887"/>
          </a:xfrm>
          <a:prstGeom prst="rect">
            <a:avLst/>
          </a:prstGeom>
        </p:spPr>
        <p:txBody>
          <a:bodyPr wrap="square">
            <a:spAutoFit/>
          </a:bodyPr>
          <a:lstStyle/>
          <a:p>
            <a:pPr rtl="1"/>
            <a:r>
              <a:rPr lang="en-US" sz="2200" dirty="0" smtClean="0">
                <a:latin typeface="Arial" panose="020B0604020202020204" pitchFamily="34" charset="0"/>
                <a:cs typeface="Arial" panose="020B0604020202020204" pitchFamily="34" charset="0"/>
              </a:rPr>
              <a:t>100000*70=7000000</a:t>
            </a:r>
            <a:endParaRPr lang="en-US" sz="2200" dirty="0">
              <a:latin typeface="Arial" panose="020B0604020202020204" pitchFamily="34" charset="0"/>
              <a:cs typeface="Arial" panose="020B0604020202020204" pitchFamily="34" charset="0"/>
            </a:endParaRPr>
          </a:p>
        </p:txBody>
      </p:sp>
      <p:sp>
        <p:nvSpPr>
          <p:cNvPr id="13" name="Rectangle 12"/>
          <p:cNvSpPr/>
          <p:nvPr/>
        </p:nvSpPr>
        <p:spPr>
          <a:xfrm>
            <a:off x="-1044764" y="3942191"/>
            <a:ext cx="3759695" cy="430887"/>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سربار متغیر بودجه شده </a:t>
            </a:r>
            <a:endParaRPr lang="en-US" sz="2200" dirty="0">
              <a:latin typeface="Arial" panose="020B0604020202020204" pitchFamily="34" charset="0"/>
              <a:cs typeface="Arial" panose="020B0604020202020204" pitchFamily="34" charset="0"/>
            </a:endParaRPr>
          </a:p>
        </p:txBody>
      </p:sp>
      <p:sp>
        <p:nvSpPr>
          <p:cNvPr id="14" name="Rectangle 13"/>
          <p:cNvSpPr/>
          <p:nvPr/>
        </p:nvSpPr>
        <p:spPr>
          <a:xfrm>
            <a:off x="425006" y="4356280"/>
            <a:ext cx="3979572" cy="430887"/>
          </a:xfrm>
          <a:prstGeom prst="rect">
            <a:avLst/>
          </a:prstGeom>
        </p:spPr>
        <p:txBody>
          <a:bodyPr wrap="square">
            <a:spAutoFit/>
          </a:bodyPr>
          <a:lstStyle/>
          <a:p>
            <a:pPr rtl="1"/>
            <a:r>
              <a:rPr lang="en-US" sz="2200" dirty="0" smtClean="0">
                <a:latin typeface="Arial" panose="020B0604020202020204" pitchFamily="34" charset="0"/>
                <a:cs typeface="Arial" panose="020B0604020202020204" pitchFamily="34" charset="0"/>
              </a:rPr>
              <a:t>7000000+3000000=10000000</a:t>
            </a:r>
            <a:endParaRPr lang="en-US" sz="2200" dirty="0">
              <a:latin typeface="Arial" panose="020B0604020202020204" pitchFamily="34" charset="0"/>
              <a:cs typeface="Arial" panose="020B0604020202020204" pitchFamily="34" charset="0"/>
            </a:endParaRPr>
          </a:p>
        </p:txBody>
      </p:sp>
      <p:sp>
        <p:nvSpPr>
          <p:cNvPr id="15" name="Rectangle 14"/>
          <p:cNvSpPr/>
          <p:nvPr/>
        </p:nvSpPr>
        <p:spPr>
          <a:xfrm>
            <a:off x="3315601" y="4297352"/>
            <a:ext cx="3865489" cy="430887"/>
          </a:xfrm>
          <a:prstGeom prst="rect">
            <a:avLst/>
          </a:prstGeom>
        </p:spPr>
        <p:txBody>
          <a:bodyPr wrap="square">
            <a:spAutoFit/>
          </a:bodyPr>
          <a:lstStyle/>
          <a:p>
            <a:pPr algn="r" rtl="1"/>
            <a:r>
              <a:rPr lang="fa-IR" sz="2200" dirty="0" smtClean="0">
                <a:solidFill>
                  <a:srgbClr val="92D050"/>
                </a:solidFill>
                <a:latin typeface="Arial" panose="020B0604020202020204" pitchFamily="34" charset="0"/>
                <a:cs typeface="Arial" panose="020B0604020202020204" pitchFamily="34" charset="0"/>
              </a:rPr>
              <a:t>جمع مبلغ سربار بودجه شده</a:t>
            </a:r>
            <a:endParaRPr lang="en-US" sz="2200" dirty="0">
              <a:solidFill>
                <a:srgbClr val="92D050"/>
              </a:solidFill>
              <a:latin typeface="Arial" panose="020B0604020202020204" pitchFamily="34" charset="0"/>
              <a:cs typeface="Arial" panose="020B0604020202020204" pitchFamily="34" charset="0"/>
            </a:endParaRPr>
          </a:p>
        </p:txBody>
      </p:sp>
      <p:sp>
        <p:nvSpPr>
          <p:cNvPr id="16" name="Rectangle 15"/>
          <p:cNvSpPr/>
          <p:nvPr/>
        </p:nvSpPr>
        <p:spPr>
          <a:xfrm>
            <a:off x="2336359" y="3944472"/>
            <a:ext cx="4898889" cy="430887"/>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نرخ سربار متغیر * ساعت کار بودجه شده</a:t>
            </a:r>
            <a:endParaRPr lang="en-US" sz="2200" dirty="0">
              <a:latin typeface="Arial" panose="020B0604020202020204" pitchFamily="34" charset="0"/>
              <a:cs typeface="Arial" panose="020B0604020202020204" pitchFamily="34" charset="0"/>
            </a:endParaRPr>
          </a:p>
        </p:txBody>
      </p:sp>
      <p:sp>
        <p:nvSpPr>
          <p:cNvPr id="17" name="Rectangle 16"/>
          <p:cNvSpPr/>
          <p:nvPr/>
        </p:nvSpPr>
        <p:spPr>
          <a:xfrm>
            <a:off x="-1218180" y="4729614"/>
            <a:ext cx="8877897" cy="769441"/>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سربار متغیر بودجه شده +  سربار ثابت= </a:t>
            </a:r>
            <a:r>
              <a:rPr lang="fa-IR" sz="2200" dirty="0" smtClean="0">
                <a:solidFill>
                  <a:srgbClr val="92D050"/>
                </a:solidFill>
                <a:latin typeface="Arial" panose="020B0604020202020204" pitchFamily="34" charset="0"/>
                <a:cs typeface="Arial" panose="020B0604020202020204" pitchFamily="34" charset="0"/>
              </a:rPr>
              <a:t>جمع </a:t>
            </a:r>
            <a:r>
              <a:rPr lang="fa-IR" sz="2200" dirty="0">
                <a:solidFill>
                  <a:srgbClr val="92D050"/>
                </a:solidFill>
                <a:latin typeface="Arial" panose="020B0604020202020204" pitchFamily="34" charset="0"/>
                <a:cs typeface="Arial" panose="020B0604020202020204" pitchFamily="34" charset="0"/>
              </a:rPr>
              <a:t>مبلغ سربار بودجه شده</a:t>
            </a:r>
            <a:endParaRPr lang="en-US" sz="2200" dirty="0">
              <a:solidFill>
                <a:srgbClr val="92D050"/>
              </a:solidFill>
              <a:latin typeface="Arial" panose="020B0604020202020204" pitchFamily="34" charset="0"/>
              <a:cs typeface="Arial" panose="020B0604020202020204" pitchFamily="34" charset="0"/>
            </a:endParaRPr>
          </a:p>
          <a:p>
            <a:pPr algn="r" rtl="1"/>
            <a:endParaRPr lang="en-US" sz="2200" dirty="0">
              <a:latin typeface="Arial" panose="020B0604020202020204" pitchFamily="34" charset="0"/>
              <a:cs typeface="Arial" panose="020B0604020202020204" pitchFamily="34" charset="0"/>
            </a:endParaRPr>
          </a:p>
        </p:txBody>
      </p:sp>
      <p:sp>
        <p:nvSpPr>
          <p:cNvPr id="18" name="Equal 17"/>
          <p:cNvSpPr/>
          <p:nvPr/>
        </p:nvSpPr>
        <p:spPr>
          <a:xfrm>
            <a:off x="4939960" y="3314393"/>
            <a:ext cx="245309" cy="2298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85832" y="2758257"/>
            <a:ext cx="5172853" cy="430887"/>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ساعت کار بودجه شده</a:t>
            </a:r>
            <a:endParaRPr lang="en-US" sz="2200" dirty="0">
              <a:latin typeface="Arial" panose="020B0604020202020204" pitchFamily="34" charset="0"/>
              <a:cs typeface="Arial" panose="020B0604020202020204" pitchFamily="34" charset="0"/>
            </a:endParaRPr>
          </a:p>
        </p:txBody>
      </p:sp>
      <p:sp>
        <p:nvSpPr>
          <p:cNvPr id="32" name="Equal 31"/>
          <p:cNvSpPr/>
          <p:nvPr/>
        </p:nvSpPr>
        <p:spPr>
          <a:xfrm>
            <a:off x="2792318" y="4078198"/>
            <a:ext cx="245309" cy="2298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hlinkClick r:id="" action="ppaction://hlinkshowjump?jump=nextslide">
              <a:snd r:embed="rId4" name="click.wav"/>
            </a:hlinkClick>
            <a:hlinkHover r:id="" action="ppaction://noaction">
              <a:snd r:embed="rId5" name="arrow.wav"/>
            </a:hlinkHover>
          </p:cNvPr>
          <p:cNvSpPr/>
          <p:nvPr/>
        </p:nvSpPr>
        <p:spPr>
          <a:xfrm>
            <a:off x="6216694" y="586090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3" name="Rectangle 22">
            <a:hlinkClick r:id="" action="ppaction://hlinkshowjump?jump=previousslide">
              <a:snd r:embed="rId4" name="click.wav"/>
            </a:hlinkClick>
            <a:hlinkHover r:id="" action="ppaction://noaction">
              <a:snd r:embed="rId5" name="arrow.wav"/>
            </a:hlinkHover>
          </p:cNvPr>
          <p:cNvSpPr/>
          <p:nvPr/>
        </p:nvSpPr>
        <p:spPr>
          <a:xfrm>
            <a:off x="5296353" y="586090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84276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P spid="11" grpId="0"/>
      <p:bldP spid="13" grpId="0"/>
      <p:bldP spid="14" grpId="0"/>
      <p:bldP spid="15" grpId="0"/>
      <p:bldP spid="16" grpId="0"/>
      <p:bldP spid="17" grpId="0"/>
      <p:bldP spid="18" grpId="0" animBg="1"/>
      <p:bldP spid="19"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237282" y="2493946"/>
            <a:ext cx="9880979" cy="430887"/>
          </a:xfrm>
          <a:prstGeom prst="rect">
            <a:avLst/>
          </a:prstGeom>
        </p:spPr>
        <p:txBody>
          <a:bodyPr wrap="square">
            <a:spAutoFit/>
          </a:bodyPr>
          <a:lstStyle/>
          <a:p>
            <a:pPr rtl="1"/>
            <a:r>
              <a:rPr lang="fa-IR" sz="2200" b="1" dirty="0" smtClean="0">
                <a:latin typeface="Arial" panose="020B0604020202020204" pitchFamily="34" charset="0"/>
                <a:cs typeface="Arial" panose="020B0604020202020204" pitchFamily="34" charset="0"/>
              </a:rPr>
              <a:t>نرخ سربار متغیر *(مبنای بودجه شده - مبنای واقعی</a:t>
            </a:r>
            <a:r>
              <a:rPr lang="en-US" sz="2200" b="1" dirty="0" smtClean="0">
                <a:latin typeface="Arial" panose="020B0604020202020204" pitchFamily="34" charset="0"/>
                <a:cs typeface="Arial" panose="020B0604020202020204" pitchFamily="34" charset="0"/>
              </a:rPr>
              <a:t>(</a:t>
            </a:r>
            <a:r>
              <a:rPr lang="fa-IR" sz="2200" b="1" dirty="0" smtClean="0">
                <a:latin typeface="Arial" panose="020B0604020202020204" pitchFamily="34" charset="0"/>
                <a:cs typeface="Arial" panose="020B0604020202020204" pitchFamily="34" charset="0"/>
              </a:rPr>
              <a:t>= </a:t>
            </a:r>
            <a:r>
              <a:rPr lang="fa-IR" sz="2200" b="1" dirty="0" smtClean="0">
                <a:solidFill>
                  <a:srgbClr val="FFC000"/>
                </a:solidFill>
                <a:latin typeface="Arial" panose="020B0604020202020204" pitchFamily="34" charset="0"/>
                <a:cs typeface="Arial" panose="020B0604020202020204" pitchFamily="34" charset="0"/>
              </a:rPr>
              <a:t>انحراف ظرفیت سربار</a:t>
            </a:r>
            <a:endParaRPr lang="en-US" sz="2200" b="1" dirty="0">
              <a:solidFill>
                <a:srgbClr val="FFC000"/>
              </a:solidFill>
              <a:latin typeface="Arial" panose="020B0604020202020204" pitchFamily="34" charset="0"/>
              <a:cs typeface="Arial" panose="020B0604020202020204" pitchFamily="34" charset="0"/>
            </a:endParaRPr>
          </a:p>
        </p:txBody>
      </p:sp>
      <p:sp>
        <p:nvSpPr>
          <p:cNvPr id="9" name="Rectangle 8"/>
          <p:cNvSpPr/>
          <p:nvPr/>
        </p:nvSpPr>
        <p:spPr>
          <a:xfrm>
            <a:off x="276150" y="2950987"/>
            <a:ext cx="6230992" cy="769441"/>
          </a:xfrm>
          <a:prstGeom prst="rect">
            <a:avLst/>
          </a:prstGeom>
        </p:spPr>
        <p:txBody>
          <a:bodyPr wrap="square">
            <a:spAutoFit/>
          </a:bodyPr>
          <a:lstStyle/>
          <a:p>
            <a:pPr rtl="1"/>
            <a:r>
              <a:rPr lang="en-US" sz="2200" b="1" dirty="0" smtClean="0">
                <a:latin typeface="Arial" panose="020B0604020202020204" pitchFamily="34" charset="0"/>
                <a:cs typeface="Arial" panose="020B0604020202020204" pitchFamily="34" charset="0"/>
              </a:rPr>
              <a:t>90000-100000*40=-300000</a:t>
            </a:r>
            <a:r>
              <a:rPr lang="fa-IR" sz="2200" b="1" dirty="0" smtClean="0">
                <a:latin typeface="Arial" panose="020B0604020202020204" pitchFamily="34" charset="0"/>
                <a:cs typeface="Arial" panose="020B0604020202020204" pitchFamily="34" charset="0"/>
              </a:rPr>
              <a:t>=</a:t>
            </a:r>
            <a:r>
              <a:rPr lang="fa-IR" sz="2200" b="1" dirty="0">
                <a:solidFill>
                  <a:srgbClr val="FFC000"/>
                </a:solidFill>
                <a:latin typeface="Arial" panose="020B0604020202020204" pitchFamily="34" charset="0"/>
                <a:cs typeface="Arial" panose="020B0604020202020204" pitchFamily="34" charset="0"/>
              </a:rPr>
              <a:t>انحراف ظرفیت سربار</a:t>
            </a:r>
            <a:endParaRPr lang="en-US" sz="2200" b="1" dirty="0">
              <a:solidFill>
                <a:srgbClr val="FFC000"/>
              </a:solidFill>
              <a:latin typeface="Arial" panose="020B0604020202020204" pitchFamily="34" charset="0"/>
              <a:cs typeface="Arial" panose="020B0604020202020204" pitchFamily="34" charset="0"/>
            </a:endParaRPr>
          </a:p>
          <a:p>
            <a:pPr rtl="1"/>
            <a:endParaRPr lang="en-US" sz="2200" b="1" dirty="0">
              <a:latin typeface="Arial" panose="020B0604020202020204" pitchFamily="34" charset="0"/>
              <a:cs typeface="Arial" panose="020B0604020202020204" pitchFamily="34" charset="0"/>
            </a:endParaRPr>
          </a:p>
        </p:txBody>
      </p:sp>
      <p:sp>
        <p:nvSpPr>
          <p:cNvPr id="13" name="Rectangle 12"/>
          <p:cNvSpPr/>
          <p:nvPr/>
        </p:nvSpPr>
        <p:spPr>
          <a:xfrm>
            <a:off x="237282" y="721124"/>
            <a:ext cx="7881407" cy="430887"/>
          </a:xfrm>
          <a:prstGeom prst="rect">
            <a:avLst/>
          </a:prstGeom>
        </p:spPr>
        <p:txBody>
          <a:bodyPr wrap="square">
            <a:spAutoFit/>
          </a:bodyPr>
          <a:lstStyle/>
          <a:p>
            <a:pPr rtl="1"/>
            <a:r>
              <a:rPr lang="fa-IR" sz="2200" b="1" dirty="0" smtClean="0">
                <a:latin typeface="Arial" panose="020B0604020202020204" pitchFamily="34" charset="0"/>
                <a:cs typeface="Arial" panose="020B0604020202020204" pitchFamily="34" charset="0"/>
              </a:rPr>
              <a:t>سربار واقعی – بودج</a:t>
            </a:r>
            <a:r>
              <a:rPr lang="fa-IR" sz="2200" b="1" dirty="0">
                <a:latin typeface="Arial" panose="020B0604020202020204" pitchFamily="34" charset="0"/>
                <a:cs typeface="Arial" panose="020B0604020202020204" pitchFamily="34" charset="0"/>
              </a:rPr>
              <a:t>ه</a:t>
            </a:r>
            <a:r>
              <a:rPr lang="fa-IR" sz="2200" b="1" dirty="0" smtClean="0">
                <a:latin typeface="Arial" panose="020B0604020202020204" pitchFamily="34" charset="0"/>
                <a:cs typeface="Arial" panose="020B0604020202020204" pitchFamily="34" charset="0"/>
              </a:rPr>
              <a:t> مجاز سربار = </a:t>
            </a:r>
            <a:r>
              <a:rPr lang="fa-IR" sz="2200" b="1" dirty="0" smtClean="0">
                <a:solidFill>
                  <a:srgbClr val="00B0F0"/>
                </a:solidFill>
                <a:latin typeface="Arial" panose="020B0604020202020204" pitchFamily="34" charset="0"/>
                <a:cs typeface="Arial" panose="020B0604020202020204" pitchFamily="34" charset="0"/>
              </a:rPr>
              <a:t>انحراف هزینه سربار</a:t>
            </a:r>
            <a:endParaRPr lang="en-US" sz="2200" b="1" dirty="0">
              <a:solidFill>
                <a:srgbClr val="00B0F0"/>
              </a:solidFill>
              <a:latin typeface="Arial" panose="020B0604020202020204" pitchFamily="34" charset="0"/>
              <a:cs typeface="Arial" panose="020B0604020202020204" pitchFamily="34" charset="0"/>
            </a:endParaRPr>
          </a:p>
        </p:txBody>
      </p:sp>
      <p:sp>
        <p:nvSpPr>
          <p:cNvPr id="15" name="Rectangle 14"/>
          <p:cNvSpPr/>
          <p:nvPr/>
        </p:nvSpPr>
        <p:spPr>
          <a:xfrm>
            <a:off x="116141" y="1170634"/>
            <a:ext cx="7707934" cy="430887"/>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(مبنای واقعی * نرخ سربار متغیر)+ سربار ثابت بودجه شده</a:t>
            </a:r>
            <a:r>
              <a:rPr lang="en-US" sz="2200" dirty="0" smtClean="0">
                <a:latin typeface="Arial" panose="020B0604020202020204" pitchFamily="34" charset="0"/>
                <a:cs typeface="Arial" panose="020B0604020202020204" pitchFamily="34" charset="0"/>
              </a:rPr>
              <a:t> = </a:t>
            </a:r>
            <a:r>
              <a:rPr lang="fa-IR" sz="2200" dirty="0" smtClean="0">
                <a:latin typeface="Arial" panose="020B0604020202020204" pitchFamily="34" charset="0"/>
                <a:cs typeface="Arial" panose="020B0604020202020204" pitchFamily="34" charset="0"/>
              </a:rPr>
              <a:t>بودجه مجاز سربار</a:t>
            </a:r>
            <a:endParaRPr lang="en-US" sz="2200" dirty="0">
              <a:latin typeface="Arial" panose="020B0604020202020204" pitchFamily="34" charset="0"/>
              <a:cs typeface="Arial" panose="020B0604020202020204" pitchFamily="34" charset="0"/>
            </a:endParaRPr>
          </a:p>
        </p:txBody>
      </p:sp>
      <p:sp>
        <p:nvSpPr>
          <p:cNvPr id="16" name="Rectangle 15"/>
          <p:cNvSpPr/>
          <p:nvPr/>
        </p:nvSpPr>
        <p:spPr>
          <a:xfrm>
            <a:off x="257825" y="1624841"/>
            <a:ext cx="5305129" cy="430887"/>
          </a:xfrm>
          <a:prstGeom prst="rect">
            <a:avLst/>
          </a:prstGeom>
        </p:spPr>
        <p:txBody>
          <a:bodyPr wrap="square">
            <a:spAutoFit/>
          </a:bodyPr>
          <a:lstStyle/>
          <a:p>
            <a:pPr rtl="1"/>
            <a:r>
              <a:rPr lang="en-US" sz="2200" b="1" dirty="0" smtClean="0">
                <a:latin typeface="Arial" panose="020B0604020202020204" pitchFamily="34" charset="0"/>
                <a:cs typeface="Arial" panose="020B0604020202020204" pitchFamily="34" charset="0"/>
              </a:rPr>
              <a:t>3000000+(70*90000)=9300000</a:t>
            </a:r>
            <a:endParaRPr lang="en-US" sz="2200" b="1" dirty="0">
              <a:latin typeface="Arial" panose="020B0604020202020204" pitchFamily="34" charset="0"/>
              <a:cs typeface="Arial" panose="020B0604020202020204" pitchFamily="34" charset="0"/>
            </a:endParaRPr>
          </a:p>
        </p:txBody>
      </p:sp>
      <p:sp>
        <p:nvSpPr>
          <p:cNvPr id="17" name="Rectangle 16"/>
          <p:cNvSpPr/>
          <p:nvPr/>
        </p:nvSpPr>
        <p:spPr>
          <a:xfrm>
            <a:off x="276150" y="2028416"/>
            <a:ext cx="7881407" cy="430887"/>
          </a:xfrm>
          <a:prstGeom prst="rect">
            <a:avLst/>
          </a:prstGeom>
        </p:spPr>
        <p:txBody>
          <a:bodyPr wrap="square">
            <a:spAutoFit/>
          </a:bodyPr>
          <a:lstStyle/>
          <a:p>
            <a:pPr rtl="1"/>
            <a:r>
              <a:rPr lang="fa-IR" sz="2200" b="1" dirty="0" smtClean="0">
                <a:latin typeface="Arial" panose="020B0604020202020204" pitchFamily="34" charset="0"/>
                <a:cs typeface="Arial" panose="020B0604020202020204" pitchFamily="34" charset="0"/>
              </a:rPr>
              <a:t>سربار واقعی – بودج</a:t>
            </a:r>
            <a:r>
              <a:rPr lang="fa-IR" sz="2200" b="1" dirty="0">
                <a:latin typeface="Arial" panose="020B0604020202020204" pitchFamily="34" charset="0"/>
                <a:cs typeface="Arial" panose="020B0604020202020204" pitchFamily="34" charset="0"/>
              </a:rPr>
              <a:t>ه</a:t>
            </a:r>
            <a:r>
              <a:rPr lang="fa-IR" sz="2200" b="1" dirty="0" smtClean="0">
                <a:latin typeface="Arial" panose="020B0604020202020204" pitchFamily="34" charset="0"/>
                <a:cs typeface="Arial" panose="020B0604020202020204" pitchFamily="34" charset="0"/>
              </a:rPr>
              <a:t> مجاز سربار = </a:t>
            </a:r>
            <a:r>
              <a:rPr lang="fa-IR" sz="2200" b="1" dirty="0" smtClean="0">
                <a:solidFill>
                  <a:srgbClr val="00B0F0"/>
                </a:solidFill>
                <a:latin typeface="Arial" panose="020B0604020202020204" pitchFamily="34" charset="0"/>
                <a:cs typeface="Arial" panose="020B0604020202020204" pitchFamily="34" charset="0"/>
              </a:rPr>
              <a:t>انحراف هزینه سربار</a:t>
            </a:r>
            <a:endParaRPr lang="en-US" sz="2200" b="1" dirty="0">
              <a:solidFill>
                <a:srgbClr val="00B0F0"/>
              </a:solidFill>
              <a:latin typeface="Arial" panose="020B0604020202020204" pitchFamily="34" charset="0"/>
              <a:cs typeface="Arial" panose="020B0604020202020204" pitchFamily="34" charset="0"/>
            </a:endParaRPr>
          </a:p>
        </p:txBody>
      </p:sp>
      <p:sp>
        <p:nvSpPr>
          <p:cNvPr id="11" name="Rectangle 10">
            <a:hlinkClick r:id="" action="ppaction://hlinkshowjump?jump=nextslide">
              <a:snd r:embed="rId3" name="click.wav"/>
            </a:hlinkClick>
            <a:hlinkHover r:id="" action="ppaction://noaction">
              <a:snd r:embed="rId4" name="arrow.wav"/>
            </a:hlinkHover>
          </p:cNvPr>
          <p:cNvSpPr/>
          <p:nvPr/>
        </p:nvSpPr>
        <p:spPr>
          <a:xfrm>
            <a:off x="6483295" y="579176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8" name="Rectangle 17">
            <a:hlinkClick r:id="" action="ppaction://hlinkshowjump?jump=previousslide">
              <a:snd r:embed="rId3" name="click.wav"/>
            </a:hlinkClick>
            <a:hlinkHover r:id="" action="ppaction://noaction">
              <a:snd r:embed="rId4" name="arrow.wav"/>
            </a:hlinkHover>
          </p:cNvPr>
          <p:cNvSpPr/>
          <p:nvPr/>
        </p:nvSpPr>
        <p:spPr>
          <a:xfrm>
            <a:off x="5562954" y="5791761"/>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61398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42435" y="450575"/>
            <a:ext cx="10237919" cy="1785104"/>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اطلاعات مربوط سربار شرکت فروزان در ابتدای هر دوره به شرح بر آورد شده است: سربار متغیر </a:t>
            </a:r>
            <a:r>
              <a:rPr lang="en-US" sz="2200" b="1" dirty="0" smtClean="0">
                <a:latin typeface="Arial" panose="020B0604020202020204" pitchFamily="34" charset="0"/>
                <a:cs typeface="Arial" panose="020B0604020202020204" pitchFamily="34" charset="0"/>
              </a:rPr>
              <a:t>400000</a:t>
            </a:r>
            <a:r>
              <a:rPr lang="fa-IR" sz="2200" b="1" dirty="0" smtClean="0">
                <a:latin typeface="Arial" panose="020B0604020202020204" pitchFamily="34" charset="0"/>
                <a:cs typeface="Arial" panose="020B0604020202020204" pitchFamily="34" charset="0"/>
              </a:rPr>
              <a:t> سربار ثابت  </a:t>
            </a:r>
            <a:r>
              <a:rPr lang="en-US" sz="2200" b="1" dirty="0" smtClean="0">
                <a:latin typeface="Arial" panose="020B0604020202020204" pitchFamily="34" charset="0"/>
                <a:cs typeface="Arial" panose="020B0604020202020204" pitchFamily="34" charset="0"/>
              </a:rPr>
              <a:t>   200000</a:t>
            </a:r>
            <a:r>
              <a:rPr lang="fa-IR" sz="2200" b="1" dirty="0" smtClean="0">
                <a:latin typeface="Arial" panose="020B0604020202020204" pitchFamily="34" charset="0"/>
                <a:cs typeface="Arial" panose="020B0604020202020204" pitchFamily="34" charset="0"/>
              </a:rPr>
              <a:t>ساعت کار مستقیم </a:t>
            </a:r>
            <a:r>
              <a:rPr lang="en-US" sz="2200" b="1" dirty="0" smtClean="0">
                <a:latin typeface="Arial" panose="020B0604020202020204" pitchFamily="34" charset="0"/>
                <a:cs typeface="Arial" panose="020B0604020202020204" pitchFamily="34" charset="0"/>
              </a:rPr>
              <a:t>10000</a:t>
            </a: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a:t>
            </a:r>
            <a:r>
              <a:rPr lang="fa-IR" sz="2200" b="1" dirty="0" smtClean="0">
                <a:latin typeface="Arial" panose="020B0604020202020204" pitchFamily="34" charset="0"/>
                <a:cs typeface="Arial" panose="020B0604020202020204" pitchFamily="34" charset="0"/>
              </a:rPr>
              <a:t>    در پایان دوره سربار واقعی </a:t>
            </a:r>
            <a:r>
              <a:rPr lang="en-US" sz="2200" b="1" dirty="0" smtClean="0">
                <a:latin typeface="Arial" panose="020B0604020202020204" pitchFamily="34" charset="0"/>
                <a:cs typeface="Arial" panose="020B0604020202020204" pitchFamily="34" charset="0"/>
              </a:rPr>
              <a:t>550000</a:t>
            </a:r>
            <a:r>
              <a:rPr lang="fa-IR" sz="2200" b="1" dirty="0" smtClean="0">
                <a:latin typeface="Arial" panose="020B0604020202020204" pitchFamily="34" charset="0"/>
                <a:cs typeface="Arial" panose="020B0604020202020204" pitchFamily="34" charset="0"/>
              </a:rPr>
              <a:t>  ریال گزارش شده است. دستمزد پرداختی در همان دوره </a:t>
            </a:r>
            <a:r>
              <a:rPr lang="en-US" sz="2200" b="1" dirty="0" smtClean="0">
                <a:latin typeface="Arial" panose="020B0604020202020204" pitchFamily="34" charset="0"/>
                <a:cs typeface="Arial" panose="020B0604020202020204" pitchFamily="34" charset="0"/>
              </a:rPr>
              <a:t>700000</a:t>
            </a:r>
            <a:r>
              <a:rPr lang="fa-IR" sz="2200" b="1" dirty="0" smtClean="0">
                <a:latin typeface="Arial" panose="020B0604020202020204" pitchFamily="34" charset="0"/>
                <a:cs typeface="Arial" panose="020B0604020202020204" pitchFamily="34" charset="0"/>
              </a:rPr>
              <a:t>که براساس نرخ متوسط هر ساعت </a:t>
            </a:r>
            <a:r>
              <a:rPr lang="en-US" sz="2200" b="1" dirty="0" smtClean="0">
                <a:latin typeface="Arial" panose="020B0604020202020204" pitchFamily="34" charset="0"/>
                <a:cs typeface="Arial" panose="020B0604020202020204" pitchFamily="34" charset="0"/>
              </a:rPr>
              <a:t>70</a:t>
            </a:r>
            <a:r>
              <a:rPr lang="fa-IR" sz="2200" b="1" dirty="0" smtClean="0">
                <a:latin typeface="Arial" panose="020B0604020202020204" pitchFamily="34" charset="0"/>
                <a:cs typeface="Arial" panose="020B0604020202020204" pitchFamily="34" charset="0"/>
              </a:rPr>
              <a:t>ریال محاسبه شده که %</a:t>
            </a:r>
            <a:r>
              <a:rPr lang="en-US" sz="2200" b="1" dirty="0" smtClean="0">
                <a:latin typeface="Arial" panose="020B0604020202020204" pitchFamily="34" charset="0"/>
                <a:cs typeface="Arial" panose="020B0604020202020204" pitchFamily="34" charset="0"/>
              </a:rPr>
              <a:t>90</a:t>
            </a:r>
            <a:r>
              <a:rPr lang="fa-IR" sz="2200" b="1" dirty="0" smtClean="0">
                <a:latin typeface="Arial" panose="020B0604020202020204" pitchFamily="34" charset="0"/>
                <a:cs typeface="Arial" panose="020B0604020202020204" pitchFamily="34" charset="0"/>
              </a:rPr>
              <a:t>آن دستمزد مستقیم و %</a:t>
            </a:r>
            <a:r>
              <a:rPr lang="en-US" sz="2200" b="1" dirty="0" smtClean="0">
                <a:latin typeface="Arial" panose="020B0604020202020204" pitchFamily="34" charset="0"/>
                <a:cs typeface="Arial" panose="020B0604020202020204" pitchFamily="34" charset="0"/>
              </a:rPr>
              <a:t>10</a:t>
            </a:r>
            <a:r>
              <a:rPr lang="fa-IR" sz="2200" b="1" dirty="0" smtClean="0">
                <a:latin typeface="Arial" panose="020B0604020202020204" pitchFamily="34" charset="0"/>
                <a:cs typeface="Arial" panose="020B0604020202020204" pitchFamily="34" charset="0"/>
              </a:rPr>
              <a:t>غیرمستقیم است مطلوب است </a:t>
            </a:r>
            <a:r>
              <a:rPr lang="fa-IR" sz="2200" b="1" dirty="0" smtClean="0">
                <a:solidFill>
                  <a:srgbClr val="00B0F0"/>
                </a:solidFill>
                <a:latin typeface="Arial" panose="020B0604020202020204" pitchFamily="34" charset="0"/>
                <a:cs typeface="Arial" panose="020B0604020202020204" pitchFamily="34" charset="0"/>
              </a:rPr>
              <a:t>محاسبه اضافه یا کسر جذب سربار </a:t>
            </a:r>
            <a:r>
              <a:rPr lang="fa-IR" sz="2200" b="1" dirty="0" smtClean="0">
                <a:solidFill>
                  <a:srgbClr val="92D050"/>
                </a:solidFill>
                <a:latin typeface="Arial" panose="020B0604020202020204" pitchFamily="34" charset="0"/>
                <a:cs typeface="Arial" panose="020B0604020202020204" pitchFamily="34" charset="0"/>
              </a:rPr>
              <a:t>و تفکیک آن به انحرافات هزینه </a:t>
            </a:r>
            <a:r>
              <a:rPr lang="fa-IR" sz="2200" b="1" dirty="0" smtClean="0">
                <a:solidFill>
                  <a:srgbClr val="FFC000"/>
                </a:solidFill>
                <a:latin typeface="Arial" panose="020B0604020202020204" pitchFamily="34" charset="0"/>
                <a:cs typeface="Arial" panose="020B0604020202020204" pitchFamily="34" charset="0"/>
              </a:rPr>
              <a:t>و ظرفیت </a:t>
            </a:r>
            <a:endParaRPr lang="en-US" sz="2200" b="1" dirty="0">
              <a:solidFill>
                <a:srgbClr val="FFC000"/>
              </a:solidFill>
              <a:latin typeface="Arial" panose="020B0604020202020204" pitchFamily="34" charset="0"/>
              <a:cs typeface="Arial" panose="020B0604020202020204" pitchFamily="34" charset="0"/>
            </a:endParaRPr>
          </a:p>
        </p:txBody>
      </p:sp>
      <p:sp>
        <p:nvSpPr>
          <p:cNvPr id="9" name="Rectangle 8"/>
          <p:cNvSpPr/>
          <p:nvPr/>
        </p:nvSpPr>
        <p:spPr>
          <a:xfrm>
            <a:off x="543406" y="2186385"/>
            <a:ext cx="2549096"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700000/70= 10000</a:t>
            </a:r>
            <a:endParaRPr lang="en-US"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218943" y="2712400"/>
            <a:ext cx="3074881" cy="430887"/>
          </a:xfrm>
          <a:prstGeom prst="rect">
            <a:avLst/>
          </a:prstGeom>
        </p:spPr>
        <p:txBody>
          <a:bodyPr wrap="none">
            <a:spAutoFit/>
          </a:bodyPr>
          <a:lstStyle/>
          <a:p>
            <a:pPr lvl="0" rtl="1"/>
            <a:r>
              <a:rPr lang="fa-IR" sz="2200" b="1" dirty="0" smtClean="0">
                <a:solidFill>
                  <a:prstClr val="white"/>
                </a:solidFill>
                <a:latin typeface="Arial" panose="020B0604020202020204" pitchFamily="34" charset="0"/>
                <a:cs typeface="Arial" panose="020B0604020202020204" pitchFamily="34" charset="0"/>
              </a:rPr>
              <a:t>نرخ متوسط / دستمزد پرداختی </a:t>
            </a:r>
            <a:endParaRPr lang="en-US" sz="2200" b="1"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3384857" y="2673985"/>
            <a:ext cx="1686680" cy="430887"/>
          </a:xfrm>
          <a:prstGeom prst="rect">
            <a:avLst/>
          </a:prstGeom>
        </p:spPr>
        <p:txBody>
          <a:bodyPr wrap="none">
            <a:spAutoFit/>
          </a:bodyPr>
          <a:lstStyle/>
          <a:p>
            <a:pPr lvl="0" rtl="1"/>
            <a:r>
              <a:rPr lang="fa-IR" sz="2200" b="1" dirty="0" smtClean="0">
                <a:solidFill>
                  <a:prstClr val="white"/>
                </a:solidFill>
                <a:latin typeface="Arial" panose="020B0604020202020204" pitchFamily="34" charset="0"/>
                <a:cs typeface="Arial" panose="020B0604020202020204" pitchFamily="34" charset="0"/>
              </a:rPr>
              <a:t>ساعت کارکرد =</a:t>
            </a:r>
            <a:endParaRPr lang="en-US" sz="2200" b="1" dirty="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a:off x="3384857" y="2194645"/>
            <a:ext cx="1443024" cy="430887"/>
          </a:xfrm>
          <a:prstGeom prst="rect">
            <a:avLst/>
          </a:prstGeom>
        </p:spPr>
        <p:txBody>
          <a:bodyPr wrap="none">
            <a:spAutoFit/>
          </a:bodyPr>
          <a:lstStyle/>
          <a:p>
            <a:pPr lvl="0" rtl="1"/>
            <a:r>
              <a:rPr lang="fa-IR" sz="2200" b="1" dirty="0" smtClean="0">
                <a:solidFill>
                  <a:prstClr val="white"/>
                </a:solidFill>
                <a:latin typeface="Arial" panose="020B0604020202020204" pitchFamily="34" charset="0"/>
                <a:cs typeface="Arial" panose="020B0604020202020204" pitchFamily="34" charset="0"/>
              </a:rPr>
              <a:t>ساعت کارکرد</a:t>
            </a:r>
            <a:endParaRPr lang="en-US" sz="2200" b="1"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32624" y="3297174"/>
            <a:ext cx="2436886"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10000*90%=9000</a:t>
            </a:r>
            <a:endParaRPr lang="en-US" sz="2200" dirty="0"/>
          </a:p>
        </p:txBody>
      </p:sp>
      <p:sp>
        <p:nvSpPr>
          <p:cNvPr id="16" name="Rectangle 15"/>
          <p:cNvSpPr/>
          <p:nvPr/>
        </p:nvSpPr>
        <p:spPr>
          <a:xfrm>
            <a:off x="6677302" y="2411447"/>
            <a:ext cx="5075583" cy="1446550"/>
          </a:xfrm>
          <a:prstGeom prst="rect">
            <a:avLst/>
          </a:prstGeom>
        </p:spPr>
        <p:txBody>
          <a:bodyPr wrap="square">
            <a:spAutoFit/>
          </a:bodyPr>
          <a:lstStyle/>
          <a:p>
            <a:pPr algn="r"/>
            <a:r>
              <a:rPr lang="fa-IR" sz="2200" b="1" dirty="0" smtClean="0">
                <a:latin typeface="Arial" panose="020B0604020202020204" pitchFamily="34" charset="0"/>
                <a:cs typeface="Arial" panose="020B0604020202020204" pitchFamily="34" charset="0"/>
              </a:rPr>
              <a:t>برای به دست آوردن محاسبه جذب سربار به ساعت کار کرد واقعی نیاز داریم و برای به دست اوردن ساعت کارکرد واقعی ما به قسمتی از کار انجام شده نیاز داریم که مستقیم و واقعی باشد </a:t>
            </a:r>
            <a:endParaRPr lang="en-US" sz="2200" b="1" dirty="0">
              <a:latin typeface="Arial" panose="020B0604020202020204" pitchFamily="34" charset="0"/>
              <a:cs typeface="Arial" panose="020B0604020202020204" pitchFamily="34" charset="0"/>
            </a:endParaRPr>
          </a:p>
        </p:txBody>
      </p:sp>
      <p:sp>
        <p:nvSpPr>
          <p:cNvPr id="17" name="Rectangle 16"/>
          <p:cNvSpPr/>
          <p:nvPr/>
        </p:nvSpPr>
        <p:spPr>
          <a:xfrm>
            <a:off x="3388641" y="3248614"/>
            <a:ext cx="2132315" cy="430887"/>
          </a:xfrm>
          <a:prstGeom prst="rect">
            <a:avLst/>
          </a:prstGeom>
        </p:spPr>
        <p:txBody>
          <a:bodyPr wrap="none">
            <a:spAutoFit/>
          </a:bodyPr>
          <a:lstStyle/>
          <a:p>
            <a:pPr lvl="0" rtl="1"/>
            <a:r>
              <a:rPr lang="fa-IR" sz="2200" b="1" dirty="0" smtClean="0">
                <a:solidFill>
                  <a:prstClr val="white"/>
                </a:solidFill>
                <a:latin typeface="Arial" panose="020B0604020202020204" pitchFamily="34" charset="0"/>
                <a:cs typeface="Arial" panose="020B0604020202020204" pitchFamily="34" charset="0"/>
              </a:rPr>
              <a:t>ساعت کارکرد واقعی </a:t>
            </a:r>
            <a:endParaRPr lang="en-US" sz="2200" b="1" dirty="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432624" y="3896079"/>
            <a:ext cx="2521844" cy="430887"/>
          </a:xfrm>
          <a:prstGeom prst="rect">
            <a:avLst/>
          </a:prstGeom>
        </p:spPr>
        <p:txBody>
          <a:bodyPr wrap="none">
            <a:spAutoFit/>
          </a:bodyPr>
          <a:lstStyle/>
          <a:p>
            <a:r>
              <a:rPr lang="en-US" sz="2200" dirty="0" smtClean="0"/>
              <a:t>400000/10000=40</a:t>
            </a:r>
            <a:endParaRPr lang="en-US" sz="2200" dirty="0"/>
          </a:p>
        </p:txBody>
      </p:sp>
      <p:sp>
        <p:nvSpPr>
          <p:cNvPr id="19" name="Rectangle 18"/>
          <p:cNvSpPr/>
          <p:nvPr/>
        </p:nvSpPr>
        <p:spPr>
          <a:xfrm>
            <a:off x="432624" y="4480854"/>
            <a:ext cx="2600392" cy="430887"/>
          </a:xfrm>
          <a:prstGeom prst="rect">
            <a:avLst/>
          </a:prstGeom>
        </p:spPr>
        <p:txBody>
          <a:bodyPr wrap="none">
            <a:spAutoFit/>
          </a:bodyPr>
          <a:lstStyle/>
          <a:p>
            <a:r>
              <a:rPr lang="en-US" sz="2200" dirty="0" smtClean="0"/>
              <a:t>200000/10000= 20</a:t>
            </a:r>
            <a:endParaRPr lang="en-US" sz="2200" dirty="0"/>
          </a:p>
        </p:txBody>
      </p:sp>
      <p:sp>
        <p:nvSpPr>
          <p:cNvPr id="20" name="Rectangle 19"/>
          <p:cNvSpPr/>
          <p:nvPr/>
        </p:nvSpPr>
        <p:spPr>
          <a:xfrm>
            <a:off x="3654227" y="3858177"/>
            <a:ext cx="1755609" cy="430887"/>
          </a:xfrm>
          <a:prstGeom prst="rect">
            <a:avLst/>
          </a:prstGeom>
        </p:spPr>
        <p:txBody>
          <a:bodyPr wrap="none">
            <a:spAutoFit/>
          </a:bodyPr>
          <a:lstStyle/>
          <a:p>
            <a:pPr lvl="0" rtl="1"/>
            <a:r>
              <a:rPr lang="fa-IR" sz="2200" b="1" dirty="0" smtClean="0">
                <a:solidFill>
                  <a:prstClr val="white"/>
                </a:solidFill>
                <a:latin typeface="Arial" panose="020B0604020202020204" pitchFamily="34" charset="0"/>
                <a:cs typeface="Arial" panose="020B0604020202020204" pitchFamily="34" charset="0"/>
              </a:rPr>
              <a:t>نرخ سربار متغیر</a:t>
            </a:r>
            <a:endParaRPr lang="en-US" sz="2200" b="1" dirty="0">
              <a:solidFill>
                <a:prstClr val="white"/>
              </a:solidFill>
              <a:latin typeface="Arial" panose="020B0604020202020204" pitchFamily="34" charset="0"/>
              <a:cs typeface="Arial" panose="020B0604020202020204" pitchFamily="34" charset="0"/>
            </a:endParaRPr>
          </a:p>
        </p:txBody>
      </p:sp>
      <p:sp>
        <p:nvSpPr>
          <p:cNvPr id="21" name="Rectangle 20"/>
          <p:cNvSpPr/>
          <p:nvPr/>
        </p:nvSpPr>
        <p:spPr>
          <a:xfrm>
            <a:off x="3712591" y="4442952"/>
            <a:ext cx="1664238" cy="430887"/>
          </a:xfrm>
          <a:prstGeom prst="rect">
            <a:avLst/>
          </a:prstGeom>
        </p:spPr>
        <p:txBody>
          <a:bodyPr wrap="none">
            <a:spAutoFit/>
          </a:bodyPr>
          <a:lstStyle/>
          <a:p>
            <a:pPr lvl="0" rtl="1"/>
            <a:r>
              <a:rPr lang="fa-IR" sz="2200" b="1" dirty="0" smtClean="0">
                <a:solidFill>
                  <a:prstClr val="white"/>
                </a:solidFill>
                <a:latin typeface="Arial" panose="020B0604020202020204" pitchFamily="34" charset="0"/>
                <a:cs typeface="Arial" panose="020B0604020202020204" pitchFamily="34" charset="0"/>
              </a:rPr>
              <a:t>نرخ سربار ثابت</a:t>
            </a:r>
            <a:endParaRPr lang="en-US" sz="2200" b="1" dirty="0">
              <a:solidFill>
                <a:prstClr val="white"/>
              </a:solidFill>
              <a:latin typeface="Arial" panose="020B0604020202020204" pitchFamily="34" charset="0"/>
              <a:cs typeface="Arial" panose="020B0604020202020204" pitchFamily="34" charset="0"/>
            </a:endParaRPr>
          </a:p>
        </p:txBody>
      </p:sp>
      <p:sp>
        <p:nvSpPr>
          <p:cNvPr id="22" name="Rectangle 21"/>
          <p:cNvSpPr/>
          <p:nvPr/>
        </p:nvSpPr>
        <p:spPr>
          <a:xfrm>
            <a:off x="432624" y="5048840"/>
            <a:ext cx="2465740" cy="430887"/>
          </a:xfrm>
          <a:prstGeom prst="rect">
            <a:avLst/>
          </a:prstGeom>
        </p:spPr>
        <p:txBody>
          <a:bodyPr wrap="none">
            <a:spAutoFit/>
          </a:bodyPr>
          <a:lstStyle/>
          <a:p>
            <a:pPr lvl="0"/>
            <a:r>
              <a:rPr lang="en-US" sz="2200" dirty="0" smtClean="0">
                <a:solidFill>
                  <a:prstClr val="white"/>
                </a:solidFill>
              </a:rPr>
              <a:t>9000*60=</a:t>
            </a:r>
            <a:r>
              <a:rPr lang="fa-IR" sz="2200" dirty="0" smtClean="0">
                <a:solidFill>
                  <a:prstClr val="white"/>
                </a:solidFill>
              </a:rPr>
              <a:t> </a:t>
            </a:r>
            <a:r>
              <a:rPr lang="en-US" sz="2200" dirty="0" smtClean="0">
                <a:solidFill>
                  <a:prstClr val="white"/>
                </a:solidFill>
              </a:rPr>
              <a:t>540000</a:t>
            </a:r>
            <a:endParaRPr lang="en-US" sz="2200" dirty="0">
              <a:solidFill>
                <a:prstClr val="white"/>
              </a:solidFill>
            </a:endParaRPr>
          </a:p>
        </p:txBody>
      </p:sp>
      <p:sp>
        <p:nvSpPr>
          <p:cNvPr id="23" name="Rectangle 22"/>
          <p:cNvSpPr/>
          <p:nvPr/>
        </p:nvSpPr>
        <p:spPr>
          <a:xfrm>
            <a:off x="3654227" y="5077270"/>
            <a:ext cx="1689886" cy="430887"/>
          </a:xfrm>
          <a:prstGeom prst="rect">
            <a:avLst/>
          </a:prstGeom>
        </p:spPr>
        <p:txBody>
          <a:bodyPr wrap="none">
            <a:spAutoFit/>
          </a:bodyPr>
          <a:lstStyle/>
          <a:p>
            <a:pPr lvl="0" rtl="1"/>
            <a:r>
              <a:rPr lang="fa-IR" sz="2200" b="1" dirty="0" smtClean="0">
                <a:solidFill>
                  <a:prstClr val="white"/>
                </a:solidFill>
                <a:latin typeface="Arial" panose="020B0604020202020204" pitchFamily="34" charset="0"/>
                <a:cs typeface="Arial" panose="020B0604020202020204" pitchFamily="34" charset="0"/>
              </a:rPr>
              <a:t>سربار جذب شده</a:t>
            </a:r>
            <a:endParaRPr lang="en-US" sz="2200" b="1" dirty="0">
              <a:solidFill>
                <a:prstClr val="white"/>
              </a:solidFill>
              <a:latin typeface="Arial" panose="020B0604020202020204" pitchFamily="34" charset="0"/>
              <a:cs typeface="Arial" panose="020B0604020202020204" pitchFamily="34" charset="0"/>
            </a:endParaRPr>
          </a:p>
        </p:txBody>
      </p:sp>
      <p:sp>
        <p:nvSpPr>
          <p:cNvPr id="24" name="Rectangle 23"/>
          <p:cNvSpPr/>
          <p:nvPr/>
        </p:nvSpPr>
        <p:spPr>
          <a:xfrm>
            <a:off x="432624" y="5672641"/>
            <a:ext cx="3289683" cy="430887"/>
          </a:xfrm>
          <a:prstGeom prst="rect">
            <a:avLst/>
          </a:prstGeom>
        </p:spPr>
        <p:txBody>
          <a:bodyPr wrap="none">
            <a:spAutoFit/>
          </a:bodyPr>
          <a:lstStyle/>
          <a:p>
            <a:r>
              <a:rPr lang="en-US" sz="2200" dirty="0" smtClean="0">
                <a:solidFill>
                  <a:prstClr val="white"/>
                </a:solidFill>
              </a:rPr>
              <a:t>540000-550000=-10000</a:t>
            </a:r>
            <a:endParaRPr lang="en-US" sz="2200" dirty="0"/>
          </a:p>
        </p:txBody>
      </p:sp>
      <p:sp>
        <p:nvSpPr>
          <p:cNvPr id="25" name="Rectangle 24"/>
          <p:cNvSpPr/>
          <p:nvPr/>
        </p:nvSpPr>
        <p:spPr>
          <a:xfrm>
            <a:off x="3712591" y="5653547"/>
            <a:ext cx="1720343" cy="430887"/>
          </a:xfrm>
          <a:prstGeom prst="rect">
            <a:avLst/>
          </a:prstGeom>
        </p:spPr>
        <p:txBody>
          <a:bodyPr wrap="none">
            <a:spAutoFit/>
          </a:bodyPr>
          <a:lstStyle/>
          <a:p>
            <a:pPr lvl="0" rtl="1"/>
            <a:r>
              <a:rPr lang="fa-IR" sz="2200" b="1" dirty="0" smtClean="0">
                <a:solidFill>
                  <a:srgbClr val="00B0F0"/>
                </a:solidFill>
                <a:latin typeface="Arial" panose="020B0604020202020204" pitchFamily="34" charset="0"/>
                <a:cs typeface="Arial" panose="020B0604020202020204" pitchFamily="34" charset="0"/>
              </a:rPr>
              <a:t>کسر جذب سرباز</a:t>
            </a:r>
            <a:endParaRPr lang="en-US" sz="2200" b="1" dirty="0">
              <a:solidFill>
                <a:srgbClr val="00B0F0"/>
              </a:solidFill>
              <a:latin typeface="Arial" panose="020B0604020202020204" pitchFamily="34" charset="0"/>
              <a:cs typeface="Arial" panose="020B0604020202020204" pitchFamily="34" charset="0"/>
            </a:endParaRPr>
          </a:p>
        </p:txBody>
      </p:sp>
      <p:sp>
        <p:nvSpPr>
          <p:cNvPr id="29" name="Rectangle 28">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0" name="Rectangle 29">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34603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3" grpId="0"/>
      <p:bldP spid="15" grpId="0"/>
      <p:bldP spid="16" grpId="0"/>
      <p:bldP spid="17" grpId="0"/>
      <p:bldP spid="18" grpId="0"/>
      <p:bldP spid="19" grpId="0"/>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12961" y="825116"/>
            <a:ext cx="7431110" cy="430887"/>
          </a:xfrm>
          <a:prstGeom prst="rect">
            <a:avLst/>
          </a:prstGeom>
        </p:spPr>
        <p:txBody>
          <a:bodyPr wrap="square">
            <a:spAutoFit/>
          </a:bodyPr>
          <a:lstStyle/>
          <a:p>
            <a:pPr lvl="0" algn="r"/>
            <a:r>
              <a:rPr lang="fa-IR" sz="2200" b="1" dirty="0" smtClean="0">
                <a:solidFill>
                  <a:prstClr val="white"/>
                </a:solidFill>
                <a:latin typeface="Arial" panose="020B0604020202020204" pitchFamily="34" charset="0"/>
                <a:cs typeface="Arial" panose="020B0604020202020204" pitchFamily="34" charset="0"/>
              </a:rPr>
              <a:t>سربار واقعی – بودجه مجاز سربار = </a:t>
            </a:r>
            <a:r>
              <a:rPr lang="fa-IR" sz="2200" b="1" dirty="0" smtClean="0">
                <a:solidFill>
                  <a:srgbClr val="92D050"/>
                </a:solidFill>
                <a:latin typeface="Arial" panose="020B0604020202020204" pitchFamily="34" charset="0"/>
                <a:cs typeface="Arial" panose="020B0604020202020204" pitchFamily="34" charset="0"/>
              </a:rPr>
              <a:t>انحراف هزینه سربار</a:t>
            </a:r>
            <a:endParaRPr lang="en-US" sz="2200" b="1" dirty="0">
              <a:solidFill>
                <a:srgbClr val="92D050"/>
              </a:solidFill>
              <a:latin typeface="Arial" panose="020B0604020202020204" pitchFamily="34" charset="0"/>
              <a:cs typeface="Arial" panose="020B0604020202020204" pitchFamily="34" charset="0"/>
            </a:endParaRPr>
          </a:p>
        </p:txBody>
      </p:sp>
      <p:sp>
        <p:nvSpPr>
          <p:cNvPr id="4" name="Rectangle 3"/>
          <p:cNvSpPr/>
          <p:nvPr/>
        </p:nvSpPr>
        <p:spPr>
          <a:xfrm>
            <a:off x="0" y="1718086"/>
            <a:ext cx="8257402" cy="430887"/>
          </a:xfrm>
          <a:prstGeom prst="rect">
            <a:avLst/>
          </a:prstGeom>
        </p:spPr>
        <p:txBody>
          <a:bodyPr wrap="square">
            <a:spAutoFit/>
          </a:bodyPr>
          <a:lstStyle/>
          <a:p>
            <a:pPr lvl="0" algn="r"/>
            <a:r>
              <a:rPr lang="fa-IR" sz="2200" b="1" dirty="0" smtClean="0">
                <a:solidFill>
                  <a:prstClr val="white"/>
                </a:solidFill>
                <a:latin typeface="Arial" panose="020B0604020202020204" pitchFamily="34" charset="0"/>
                <a:cs typeface="Arial" panose="020B0604020202020204" pitchFamily="34" charset="0"/>
              </a:rPr>
              <a:t>(نرخ سربار متغیر* مبنای واقعی</a:t>
            </a:r>
            <a:r>
              <a:rPr lang="fa-IR" sz="2200" b="1" dirty="0">
                <a:solidFill>
                  <a:prstClr val="white"/>
                </a:solidFill>
                <a:latin typeface="Arial" panose="020B0604020202020204" pitchFamily="34" charset="0"/>
                <a:cs typeface="Arial" panose="020B0604020202020204" pitchFamily="34" charset="0"/>
              </a:rPr>
              <a:t>) نرخ سربار ثابت بودجه شده</a:t>
            </a:r>
            <a:r>
              <a:rPr lang="fa-IR" sz="2200" b="1" dirty="0" smtClean="0">
                <a:solidFill>
                  <a:prstClr val="white"/>
                </a:solidFill>
                <a:latin typeface="Arial" panose="020B0604020202020204" pitchFamily="34" charset="0"/>
                <a:cs typeface="Arial" panose="020B0604020202020204" pitchFamily="34" charset="0"/>
              </a:rPr>
              <a:t>+ = بودجه مجاز سربار</a:t>
            </a:r>
            <a:endParaRPr lang="en-US" sz="2200" b="1" dirty="0">
              <a:solidFill>
                <a:srgbClr val="92D050"/>
              </a:solidFill>
              <a:latin typeface="Arial" panose="020B0604020202020204" pitchFamily="34" charset="0"/>
              <a:cs typeface="Arial" panose="020B0604020202020204" pitchFamily="34" charset="0"/>
            </a:endParaRPr>
          </a:p>
        </p:txBody>
      </p:sp>
      <p:sp>
        <p:nvSpPr>
          <p:cNvPr id="5" name="Rectangle 4"/>
          <p:cNvSpPr/>
          <p:nvPr/>
        </p:nvSpPr>
        <p:spPr>
          <a:xfrm>
            <a:off x="-2038133" y="2641932"/>
            <a:ext cx="9650162" cy="430887"/>
          </a:xfrm>
          <a:prstGeom prst="rect">
            <a:avLst/>
          </a:prstGeom>
        </p:spPr>
        <p:txBody>
          <a:bodyPr wrap="square">
            <a:spAutoFit/>
          </a:bodyPr>
          <a:lstStyle/>
          <a:p>
            <a:pPr lvl="0" algn="r"/>
            <a:r>
              <a:rPr lang="fa-IR" sz="2200" b="1" dirty="0" smtClean="0">
                <a:solidFill>
                  <a:prstClr val="white"/>
                </a:solidFill>
                <a:latin typeface="Arial" panose="020B0604020202020204" pitchFamily="34" charset="0"/>
                <a:cs typeface="Arial" panose="020B0604020202020204" pitchFamily="34" charset="0"/>
              </a:rPr>
              <a:t>نرخ سربار ثابت*(مبنای بودجه شده – مبنای واقعی) = </a:t>
            </a:r>
            <a:r>
              <a:rPr lang="fa-IR" sz="2200" b="1" dirty="0" smtClean="0">
                <a:solidFill>
                  <a:srgbClr val="FFC000"/>
                </a:solidFill>
                <a:latin typeface="Arial" panose="020B0604020202020204" pitchFamily="34" charset="0"/>
                <a:cs typeface="Arial" panose="020B0604020202020204" pitchFamily="34" charset="0"/>
              </a:rPr>
              <a:t>انحراف ظرفیت سربار</a:t>
            </a:r>
            <a:endParaRPr lang="en-US" sz="2200" b="1" dirty="0">
              <a:solidFill>
                <a:srgbClr val="FFC000"/>
              </a:solidFill>
              <a:latin typeface="Arial" panose="020B0604020202020204" pitchFamily="34" charset="0"/>
              <a:cs typeface="Arial" panose="020B0604020202020204" pitchFamily="34" charset="0"/>
            </a:endParaRPr>
          </a:p>
        </p:txBody>
      </p:sp>
      <p:sp>
        <p:nvSpPr>
          <p:cNvPr id="8" name="Rectangle 7"/>
          <p:cNvSpPr/>
          <p:nvPr/>
        </p:nvSpPr>
        <p:spPr>
          <a:xfrm>
            <a:off x="348343" y="2148655"/>
            <a:ext cx="3708502" cy="430887"/>
          </a:xfrm>
          <a:prstGeom prst="rect">
            <a:avLst/>
          </a:prstGeom>
        </p:spPr>
        <p:txBody>
          <a:bodyPr wrap="square">
            <a:spAutoFit/>
          </a:bodyPr>
          <a:lstStyle/>
          <a:p>
            <a:pPr lvl="0"/>
            <a:r>
              <a:rPr lang="en-US" sz="2200" b="1" dirty="0" smtClean="0">
                <a:latin typeface="Arial" panose="020B0604020202020204" pitchFamily="34" charset="0"/>
                <a:cs typeface="Arial" panose="020B0604020202020204" pitchFamily="34" charset="0"/>
              </a:rPr>
              <a:t>(9000*40)+120000=480000</a:t>
            </a:r>
            <a:endParaRPr lang="en-US" sz="2200" b="1" dirty="0">
              <a:latin typeface="Arial" panose="020B0604020202020204" pitchFamily="34" charset="0"/>
              <a:cs typeface="Arial" panose="020B0604020202020204" pitchFamily="34" charset="0"/>
            </a:endParaRPr>
          </a:p>
        </p:txBody>
      </p:sp>
      <p:sp>
        <p:nvSpPr>
          <p:cNvPr id="11" name="Rectangle 10"/>
          <p:cNvSpPr/>
          <p:nvPr/>
        </p:nvSpPr>
        <p:spPr>
          <a:xfrm>
            <a:off x="348343" y="1287199"/>
            <a:ext cx="4687296" cy="430887"/>
          </a:xfrm>
          <a:prstGeom prst="rect">
            <a:avLst/>
          </a:prstGeom>
        </p:spPr>
        <p:txBody>
          <a:bodyPr wrap="square">
            <a:spAutoFit/>
          </a:bodyPr>
          <a:lstStyle/>
          <a:p>
            <a:pPr lvl="0"/>
            <a:r>
              <a:rPr lang="en-US" sz="2200" b="1" dirty="0" smtClean="0">
                <a:latin typeface="Arial" panose="020B0604020202020204" pitchFamily="34" charset="0"/>
                <a:cs typeface="Arial" panose="020B0604020202020204" pitchFamily="34" charset="0"/>
              </a:rPr>
              <a:t>480000-550000=-70000</a:t>
            </a:r>
            <a:r>
              <a:rPr lang="fa-IR" sz="2200" b="1" dirty="0" smtClean="0">
                <a:latin typeface="Arial" panose="020B0604020202020204" pitchFamily="34" charset="0"/>
                <a:cs typeface="Arial" panose="020B0604020202020204" pitchFamily="34" charset="0"/>
              </a:rPr>
              <a:t> </a:t>
            </a:r>
            <a:r>
              <a:rPr lang="fa-IR" sz="2200" b="1" dirty="0" smtClean="0">
                <a:solidFill>
                  <a:srgbClr val="92D050"/>
                </a:solidFill>
                <a:latin typeface="Arial" panose="020B0604020202020204" pitchFamily="34" charset="0"/>
                <a:cs typeface="Arial" panose="020B0604020202020204" pitchFamily="34" charset="0"/>
              </a:rPr>
              <a:t>انحراف</a:t>
            </a:r>
            <a:r>
              <a:rPr lang="fa-IR" sz="2200" b="1" dirty="0" smtClean="0">
                <a:latin typeface="Arial" panose="020B0604020202020204" pitchFamily="34" charset="0"/>
                <a:cs typeface="Arial" panose="020B0604020202020204" pitchFamily="34" charset="0"/>
              </a:rPr>
              <a:t> </a:t>
            </a:r>
            <a:r>
              <a:rPr lang="fa-IR" sz="2200" b="1" dirty="0" smtClean="0">
                <a:solidFill>
                  <a:srgbClr val="92D050"/>
                </a:solidFill>
                <a:latin typeface="Arial" panose="020B0604020202020204" pitchFamily="34" charset="0"/>
                <a:cs typeface="Arial" panose="020B0604020202020204" pitchFamily="34" charset="0"/>
              </a:rPr>
              <a:t>هزینه </a:t>
            </a:r>
            <a:endParaRPr lang="en-US" sz="2200" b="1" dirty="0">
              <a:solidFill>
                <a:srgbClr val="92D050"/>
              </a:solidFill>
              <a:latin typeface="Arial" panose="020B0604020202020204" pitchFamily="34" charset="0"/>
              <a:cs typeface="Arial" panose="020B0604020202020204" pitchFamily="34" charset="0"/>
            </a:endParaRPr>
          </a:p>
        </p:txBody>
      </p:sp>
      <p:sp>
        <p:nvSpPr>
          <p:cNvPr id="12" name="Rectangle 11"/>
          <p:cNvSpPr/>
          <p:nvPr/>
        </p:nvSpPr>
        <p:spPr>
          <a:xfrm>
            <a:off x="-696890" y="3135210"/>
            <a:ext cx="4360624" cy="430887"/>
          </a:xfrm>
          <a:prstGeom prst="rect">
            <a:avLst/>
          </a:prstGeom>
        </p:spPr>
        <p:txBody>
          <a:bodyPr wrap="square">
            <a:spAutoFit/>
          </a:bodyPr>
          <a:lstStyle/>
          <a:p>
            <a:pPr lvl="0" algn="r"/>
            <a:r>
              <a:rPr lang="en-US" sz="2200" b="1" dirty="0" smtClean="0">
                <a:latin typeface="Arial" panose="020B0604020202020204" pitchFamily="34" charset="0"/>
                <a:cs typeface="Arial" panose="020B0604020202020204" pitchFamily="34" charset="0"/>
              </a:rPr>
              <a:t>(9000-10000)*20=-20000</a:t>
            </a:r>
            <a:endParaRPr lang="en-US" sz="2200" b="1" dirty="0">
              <a:latin typeface="Arial" panose="020B0604020202020204" pitchFamily="34" charset="0"/>
              <a:cs typeface="Arial" panose="020B0604020202020204" pitchFamily="34" charset="0"/>
            </a:endParaRPr>
          </a:p>
        </p:txBody>
      </p:sp>
      <p:sp>
        <p:nvSpPr>
          <p:cNvPr id="13" name="Rectangle 12"/>
          <p:cNvSpPr/>
          <p:nvPr/>
        </p:nvSpPr>
        <p:spPr>
          <a:xfrm>
            <a:off x="3603248" y="3135209"/>
            <a:ext cx="2196435" cy="430887"/>
          </a:xfrm>
          <a:prstGeom prst="rect">
            <a:avLst/>
          </a:prstGeom>
        </p:spPr>
        <p:txBody>
          <a:bodyPr wrap="none">
            <a:spAutoFit/>
          </a:bodyPr>
          <a:lstStyle/>
          <a:p>
            <a:pPr lvl="0" algn="r"/>
            <a:r>
              <a:rPr lang="fa-IR" sz="2200" b="1" dirty="0">
                <a:solidFill>
                  <a:srgbClr val="FFC000"/>
                </a:solidFill>
                <a:latin typeface="Arial" panose="020B0604020202020204" pitchFamily="34" charset="0"/>
                <a:cs typeface="Arial" panose="020B0604020202020204" pitchFamily="34" charset="0"/>
              </a:rPr>
              <a:t>انحراف ظرفیت سربار</a:t>
            </a:r>
            <a:endParaRPr lang="en-US" sz="2200" b="1" dirty="0">
              <a:solidFill>
                <a:srgbClr val="FFC000"/>
              </a:solidFill>
              <a:latin typeface="Arial" panose="020B0604020202020204" pitchFamily="34" charset="0"/>
              <a:cs typeface="Arial" panose="020B0604020202020204" pitchFamily="34" charset="0"/>
            </a:endParaRPr>
          </a:p>
        </p:txBody>
      </p:sp>
      <p:sp>
        <p:nvSpPr>
          <p:cNvPr id="9" name="Rectangle 8">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0" name="Rectangle 9">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46700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897" y="378476"/>
            <a:ext cx="11681138" cy="430887"/>
          </a:xfrm>
          <a:prstGeom prst="rect">
            <a:avLst/>
          </a:prstGeom>
        </p:spPr>
        <p:txBody>
          <a:bodyPr wrap="square">
            <a:spAutoFit/>
          </a:bodyPr>
          <a:lstStyle/>
          <a:p>
            <a:pPr lvl="0" algn="r" rtl="1"/>
            <a:r>
              <a:rPr lang="fa-IR" sz="2200" dirty="0" smtClean="0">
                <a:latin typeface="Arial" panose="020B0604020202020204" pitchFamily="34" charset="0"/>
                <a:cs typeface="Arial" panose="020B0604020202020204" pitchFamily="34" charset="0"/>
              </a:rPr>
              <a:t>اطلاعات مربوط به بودجه قابل انعطاف شرکت فرشید به شرح زیر می باشد</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10004489" y="764872"/>
            <a:ext cx="1149674" cy="430887"/>
          </a:xfrm>
          <a:prstGeom prst="rect">
            <a:avLst/>
          </a:prstGeom>
        </p:spPr>
        <p:txBody>
          <a:bodyPr wrap="none">
            <a:spAutoFit/>
          </a:bodyPr>
          <a:lstStyle/>
          <a:p>
            <a:pPr lvl="0" algn="r" rtl="1"/>
            <a:r>
              <a:rPr lang="fa-IR" sz="2200" dirty="0" smtClean="0">
                <a:latin typeface="Arial" panose="020B0604020202020204" pitchFamily="34" charset="0"/>
                <a:cs typeface="Arial" panose="020B0604020202020204" pitchFamily="34" charset="0"/>
              </a:rPr>
              <a:t>مقدار تولید</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4892641" y="764872"/>
            <a:ext cx="2045753" cy="430887"/>
          </a:xfrm>
          <a:prstGeom prst="rect">
            <a:avLst/>
          </a:prstGeom>
          <a:ln>
            <a:noFill/>
          </a:ln>
        </p:spPr>
        <p:txBody>
          <a:bodyPr wrap="none">
            <a:spAutoFit/>
          </a:bodyPr>
          <a:lstStyle/>
          <a:p>
            <a:pPr lvl="0" algn="r" rtl="1"/>
            <a:r>
              <a:rPr lang="fa-IR" sz="2200" dirty="0" smtClean="0">
                <a:latin typeface="Arial" panose="020B0604020202020204" pitchFamily="34" charset="0"/>
                <a:cs typeface="Arial" panose="020B0604020202020204" pitchFamily="34" charset="0"/>
              </a:rPr>
              <a:t>سربار پیش بینی شده</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4380406" y="1288092"/>
            <a:ext cx="2776487" cy="68294"/>
          </a:xfrm>
          <a:prstGeom prst="rect">
            <a:avLst/>
          </a:prstGeom>
          <a:gradFill flip="none" rotWithShape="1">
            <a:gsLst>
              <a:gs pos="0">
                <a:srgbClr val="FF0000"/>
              </a:gs>
              <a:gs pos="92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91626" y="1310667"/>
            <a:ext cx="2279561" cy="45719"/>
          </a:xfrm>
          <a:prstGeom prst="rect">
            <a:avLst/>
          </a:prstGeom>
          <a:gradFill flip="none" rotWithShape="1">
            <a:gsLst>
              <a:gs pos="100000">
                <a:srgbClr val="FF0000"/>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125547" y="1357424"/>
            <a:ext cx="813043" cy="769441"/>
          </a:xfrm>
          <a:prstGeom prst="rect">
            <a:avLst/>
          </a:prstGeom>
        </p:spPr>
        <p:txBody>
          <a:bodyPr wrap="non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2000</a:t>
            </a:r>
            <a:endParaRPr lang="fa-IR" sz="2200" dirty="0" smtClean="0">
              <a:solidFill>
                <a:prstClr val="white"/>
              </a:solidFill>
              <a:latin typeface="Arial" panose="020B0604020202020204" pitchFamily="34" charset="0"/>
              <a:cs typeface="Arial" panose="020B0604020202020204" pitchFamily="34" charset="0"/>
            </a:endParaRPr>
          </a:p>
          <a:p>
            <a:pPr lvl="0" algn="r" rtl="1"/>
            <a:r>
              <a:rPr lang="en-US" sz="2200" dirty="0" smtClean="0">
                <a:solidFill>
                  <a:prstClr val="white"/>
                </a:solidFill>
                <a:latin typeface="Arial" panose="020B0604020202020204" pitchFamily="34" charset="0"/>
                <a:cs typeface="Arial" panose="020B0604020202020204" pitchFamily="34" charset="0"/>
              </a:rPr>
              <a:t>4000</a:t>
            </a:r>
            <a:endParaRPr lang="en-US" sz="22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5028953" y="1379977"/>
            <a:ext cx="1284326" cy="769441"/>
          </a:xfrm>
          <a:prstGeom prst="rect">
            <a:avLst/>
          </a:prstGeom>
        </p:spPr>
        <p:txBody>
          <a:bodyPr wrap="non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1110000</a:t>
            </a:r>
          </a:p>
          <a:p>
            <a:pPr lvl="0" algn="r" rtl="1"/>
            <a:r>
              <a:rPr lang="en-US" sz="2200" dirty="0" smtClean="0">
                <a:solidFill>
                  <a:prstClr val="white"/>
                </a:solidFill>
                <a:latin typeface="Arial" panose="020B0604020202020204" pitchFamily="34" charset="0"/>
                <a:cs typeface="Arial" panose="020B0604020202020204" pitchFamily="34" charset="0"/>
              </a:rPr>
              <a:t>1470000</a:t>
            </a:r>
            <a:endParaRPr lang="en-US"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5501128" y="2138970"/>
            <a:ext cx="6096000" cy="430887"/>
          </a:xfrm>
          <a:prstGeom prst="rect">
            <a:avLst/>
          </a:prstGeom>
        </p:spPr>
        <p:txBody>
          <a:bodyPr>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مطلوب است 1) تعیین معادله خط </a:t>
            </a:r>
            <a:r>
              <a:rPr lang="en-US" sz="2200" dirty="0" smtClean="0">
                <a:solidFill>
                  <a:prstClr val="white"/>
                </a:solidFill>
                <a:latin typeface="Arial" panose="020B0604020202020204" pitchFamily="34" charset="0"/>
                <a:cs typeface="Arial" panose="020B0604020202020204" pitchFamily="34" charset="0"/>
              </a:rPr>
              <a:t>ax + b</a:t>
            </a:r>
            <a:endParaRPr lang="en-US" sz="2200"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416284" y="2130655"/>
            <a:ext cx="804671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2) محاسبه سربار پیش بینی شده در سطح تولید </a:t>
            </a:r>
            <a:r>
              <a:rPr lang="en-US" sz="2200" dirty="0" smtClean="0">
                <a:solidFill>
                  <a:prstClr val="white"/>
                </a:solidFill>
                <a:latin typeface="Arial" panose="020B0604020202020204" pitchFamily="34" charset="0"/>
                <a:cs typeface="Arial" panose="020B0604020202020204" pitchFamily="34" charset="0"/>
              </a:rPr>
              <a:t>3000</a:t>
            </a:r>
            <a:endParaRPr lang="en-US" sz="2200" dirty="0">
              <a:solidFill>
                <a:prstClr val="white"/>
              </a:solidFill>
              <a:latin typeface="Arial" panose="020B0604020202020204" pitchFamily="34" charset="0"/>
              <a:cs typeface="Arial" panose="020B0604020202020204" pitchFamily="34" charset="0"/>
            </a:endParaRPr>
          </a:p>
        </p:txBody>
      </p:sp>
      <p:sp>
        <p:nvSpPr>
          <p:cNvPr id="53" name="Rectangle 52"/>
          <p:cNvSpPr/>
          <p:nvPr/>
        </p:nvSpPr>
        <p:spPr>
          <a:xfrm>
            <a:off x="2093897" y="5507669"/>
            <a:ext cx="9585957" cy="707886"/>
          </a:xfrm>
          <a:prstGeom prst="rect">
            <a:avLst/>
          </a:prstGeom>
        </p:spPr>
        <p:txBody>
          <a:bodyPr wrap="square">
            <a:spAutoFit/>
          </a:bodyPr>
          <a:lstStyle/>
          <a:p>
            <a:pPr algn="r" rtl="1"/>
            <a:r>
              <a:rPr lang="en-US" sz="2000" dirty="0" smtClean="0">
                <a:solidFill>
                  <a:prstClr val="white"/>
                </a:solidFill>
                <a:latin typeface="Arial" panose="020B0604020202020204" pitchFamily="34" charset="0"/>
                <a:cs typeface="Arial" panose="020B0604020202020204" pitchFamily="34" charset="0"/>
              </a:rPr>
              <a:t>a</a:t>
            </a:r>
            <a:r>
              <a:rPr lang="fa-IR" sz="2000" dirty="0" smtClean="0">
                <a:solidFill>
                  <a:prstClr val="white"/>
                </a:solidFill>
                <a:latin typeface="Arial" panose="020B0604020202020204" pitchFamily="34" charset="0"/>
                <a:cs typeface="Arial" panose="020B0604020202020204" pitchFamily="34" charset="0"/>
              </a:rPr>
              <a:t> سطح تولید جدید </a:t>
            </a:r>
            <a:r>
              <a:rPr lang="en-US" sz="2000" dirty="0">
                <a:solidFill>
                  <a:prstClr val="white"/>
                </a:solidFill>
                <a:latin typeface="Arial" panose="020B0604020202020204" pitchFamily="34" charset="0"/>
                <a:cs typeface="Arial" panose="020B0604020202020204" pitchFamily="34" charset="0"/>
              </a:rPr>
              <a:t>x</a:t>
            </a:r>
            <a:r>
              <a:rPr lang="fa-IR" sz="2000" dirty="0">
                <a:solidFill>
                  <a:prstClr val="white"/>
                </a:solidFill>
                <a:latin typeface="Arial" panose="020B0604020202020204" pitchFamily="34" charset="0"/>
                <a:cs typeface="Arial" panose="020B0604020202020204" pitchFamily="34" charset="0"/>
              </a:rPr>
              <a:t> نرخ سربار </a:t>
            </a:r>
            <a:r>
              <a:rPr lang="fa-IR" sz="2000" dirty="0" smtClean="0">
                <a:solidFill>
                  <a:prstClr val="white"/>
                </a:solidFill>
                <a:latin typeface="Arial" panose="020B0604020202020204" pitchFamily="34" charset="0"/>
                <a:cs typeface="Arial" panose="020B0604020202020204" pitchFamily="34" charset="0"/>
              </a:rPr>
              <a:t>متغیر </a:t>
            </a:r>
            <a:r>
              <a:rPr lang="en-US" sz="2000" dirty="0" smtClean="0">
                <a:solidFill>
                  <a:prstClr val="white"/>
                </a:solidFill>
                <a:latin typeface="Arial" panose="020B0604020202020204" pitchFamily="34" charset="0"/>
                <a:cs typeface="Arial" panose="020B0604020202020204" pitchFamily="34" charset="0"/>
              </a:rPr>
              <a:t>b</a:t>
            </a:r>
            <a:r>
              <a:rPr lang="fa-IR" sz="2000" dirty="0" smtClean="0">
                <a:solidFill>
                  <a:prstClr val="white"/>
                </a:solidFill>
                <a:latin typeface="Arial" panose="020B0604020202020204" pitchFamily="34" charset="0"/>
                <a:cs typeface="Arial" panose="020B0604020202020204" pitchFamily="34" charset="0"/>
              </a:rPr>
              <a:t> </a:t>
            </a:r>
            <a:r>
              <a:rPr lang="fa-IR" sz="2000" dirty="0">
                <a:solidFill>
                  <a:prstClr val="white"/>
                </a:solidFill>
                <a:latin typeface="Arial" panose="020B0604020202020204" pitchFamily="34" charset="0"/>
                <a:cs typeface="Arial" panose="020B0604020202020204" pitchFamily="34" charset="0"/>
              </a:rPr>
              <a:t>نرخ سربار ثابت بودجه </a:t>
            </a:r>
            <a:r>
              <a:rPr lang="fa-IR" sz="2000" dirty="0" smtClean="0">
                <a:solidFill>
                  <a:prstClr val="white"/>
                </a:solidFill>
                <a:latin typeface="Arial" panose="020B0604020202020204" pitchFamily="34" charset="0"/>
                <a:cs typeface="Arial" panose="020B0604020202020204" pitchFamily="34" charset="0"/>
              </a:rPr>
              <a:t>شده </a:t>
            </a:r>
            <a:r>
              <a:rPr lang="en-US" sz="2000" dirty="0">
                <a:solidFill>
                  <a:prstClr val="white"/>
                </a:solidFill>
                <a:latin typeface="Arial" panose="020B0604020202020204" pitchFamily="34" charset="0"/>
                <a:cs typeface="Arial" panose="020B0604020202020204" pitchFamily="34" charset="0"/>
              </a:rPr>
              <a:t>Y</a:t>
            </a:r>
            <a:r>
              <a:rPr lang="fa-IR" sz="2000" dirty="0">
                <a:solidFill>
                  <a:prstClr val="white"/>
                </a:solidFill>
                <a:latin typeface="Arial" panose="020B0604020202020204" pitchFamily="34" charset="0"/>
                <a:cs typeface="Arial" panose="020B0604020202020204" pitchFamily="34" charset="0"/>
              </a:rPr>
              <a:t> سربار پیش بینی شده در سطح جدید تولید</a:t>
            </a:r>
            <a:endParaRPr lang="en-US" sz="2000" dirty="0">
              <a:solidFill>
                <a:prstClr val="white"/>
              </a:solidFill>
              <a:latin typeface="Arial" panose="020B0604020202020204" pitchFamily="34" charset="0"/>
              <a:cs typeface="Arial" panose="020B0604020202020204" pitchFamily="34" charset="0"/>
            </a:endParaRPr>
          </a:p>
          <a:p>
            <a:pPr lvl="0" algn="r" rtl="1"/>
            <a:endParaRPr lang="fa-IR" sz="2000" dirty="0" smtClean="0">
              <a:solidFill>
                <a:prstClr val="white"/>
              </a:solidFill>
              <a:latin typeface="Arial" panose="020B0604020202020204" pitchFamily="34" charset="0"/>
              <a:cs typeface="Arial" panose="020B0604020202020204" pitchFamily="34" charset="0"/>
            </a:endParaRPr>
          </a:p>
        </p:txBody>
      </p:sp>
      <p:sp>
        <p:nvSpPr>
          <p:cNvPr id="36" name="Left Brace 35"/>
          <p:cNvSpPr/>
          <p:nvPr/>
        </p:nvSpPr>
        <p:spPr>
          <a:xfrm>
            <a:off x="348117" y="2946188"/>
            <a:ext cx="464234" cy="542124"/>
          </a:xfrm>
          <a:prstGeom prst="leftBrace">
            <a:avLst>
              <a:gd name="adj1" fmla="val 22788"/>
              <a:gd name="adj2" fmla="val 4853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797786" y="2807109"/>
            <a:ext cx="2875852"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2000 x + y =1110000 </a:t>
            </a:r>
            <a:endParaRPr lang="en-US" sz="2200" dirty="0">
              <a:solidFill>
                <a:prstClr val="white"/>
              </a:solidFill>
              <a:latin typeface="Arial" panose="020B0604020202020204" pitchFamily="34" charset="0"/>
              <a:cs typeface="Arial" panose="020B0604020202020204" pitchFamily="34" charset="0"/>
            </a:endParaRPr>
          </a:p>
        </p:txBody>
      </p:sp>
      <p:sp>
        <p:nvSpPr>
          <p:cNvPr id="47" name="Rectangle 46"/>
          <p:cNvSpPr/>
          <p:nvPr/>
        </p:nvSpPr>
        <p:spPr>
          <a:xfrm>
            <a:off x="745630" y="3190377"/>
            <a:ext cx="283923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4000 x + y =1470000</a:t>
            </a:r>
            <a:endParaRPr lang="en-US" sz="2200" dirty="0">
              <a:solidFill>
                <a:prstClr val="white"/>
              </a:solidFill>
              <a:latin typeface="Arial" panose="020B0604020202020204" pitchFamily="34" charset="0"/>
              <a:cs typeface="Arial" panose="020B0604020202020204" pitchFamily="34" charset="0"/>
            </a:endParaRPr>
          </a:p>
        </p:txBody>
      </p:sp>
      <p:sp>
        <p:nvSpPr>
          <p:cNvPr id="48" name="Left Brace 47"/>
          <p:cNvSpPr/>
          <p:nvPr/>
        </p:nvSpPr>
        <p:spPr>
          <a:xfrm>
            <a:off x="5141932" y="2925789"/>
            <a:ext cx="464234" cy="549621"/>
          </a:xfrm>
          <a:prstGeom prst="leftBrace">
            <a:avLst>
              <a:gd name="adj1" fmla="val 62501"/>
              <a:gd name="adj2" fmla="val 4853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ectangle 48"/>
          <p:cNvSpPr/>
          <p:nvPr/>
        </p:nvSpPr>
        <p:spPr>
          <a:xfrm>
            <a:off x="5478760" y="2817286"/>
            <a:ext cx="2994474" cy="430887"/>
          </a:xfrm>
          <a:prstGeom prst="rect">
            <a:avLst/>
          </a:prstGeom>
        </p:spPr>
        <p:txBody>
          <a:bodyPr wrap="none">
            <a:spAutoFit/>
          </a:bodyPr>
          <a:lstStyle/>
          <a:p>
            <a:pPr lvl="0" rtl="1"/>
            <a:r>
              <a:rPr lang="en-US" sz="2200" dirty="0">
                <a:solidFill>
                  <a:prstClr val="white"/>
                </a:solidFill>
                <a:latin typeface="Arial" panose="020B0604020202020204" pitchFamily="34" charset="0"/>
                <a:cs typeface="Arial" panose="020B0604020202020204" pitchFamily="34" charset="0"/>
              </a:rPr>
              <a:t>-</a:t>
            </a:r>
            <a:r>
              <a:rPr lang="en-US" sz="2200" dirty="0" smtClean="0">
                <a:solidFill>
                  <a:prstClr val="white"/>
                </a:solidFill>
                <a:latin typeface="Arial" panose="020B0604020202020204" pitchFamily="34" charset="0"/>
                <a:cs typeface="Arial" panose="020B0604020202020204" pitchFamily="34" charset="0"/>
              </a:rPr>
              <a:t>2000 x - y =-1110000 </a:t>
            </a:r>
            <a:endParaRPr lang="en-US" sz="2200" dirty="0">
              <a:solidFill>
                <a:prstClr val="white"/>
              </a:solidFill>
              <a:latin typeface="Arial" panose="020B0604020202020204" pitchFamily="34" charset="0"/>
              <a:cs typeface="Arial" panose="020B0604020202020204" pitchFamily="34" charset="0"/>
            </a:endParaRPr>
          </a:p>
        </p:txBody>
      </p:sp>
      <p:sp>
        <p:nvSpPr>
          <p:cNvPr id="50" name="Rectangle 49"/>
          <p:cNvSpPr/>
          <p:nvPr/>
        </p:nvSpPr>
        <p:spPr>
          <a:xfrm>
            <a:off x="5554499" y="3119266"/>
            <a:ext cx="283923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4000 x + y =1470000</a:t>
            </a:r>
            <a:endParaRPr lang="en-US" sz="2200" dirty="0">
              <a:solidFill>
                <a:prstClr val="white"/>
              </a:solidFill>
              <a:latin typeface="Arial" panose="020B0604020202020204" pitchFamily="34" charset="0"/>
              <a:cs typeface="Arial" panose="020B0604020202020204" pitchFamily="34" charset="0"/>
            </a:endParaRPr>
          </a:p>
        </p:txBody>
      </p:sp>
      <p:cxnSp>
        <p:nvCxnSpPr>
          <p:cNvPr id="51" name="Straight Connector 50"/>
          <p:cNvCxnSpPr/>
          <p:nvPr/>
        </p:nvCxnSpPr>
        <p:spPr>
          <a:xfrm>
            <a:off x="6023924" y="4544215"/>
            <a:ext cx="136631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Left Brace 51"/>
          <p:cNvSpPr/>
          <p:nvPr/>
        </p:nvSpPr>
        <p:spPr>
          <a:xfrm rot="5400000">
            <a:off x="6815320" y="2277885"/>
            <a:ext cx="235469" cy="2796312"/>
          </a:xfrm>
          <a:prstGeom prst="leftBrace">
            <a:avLst>
              <a:gd name="adj1" fmla="val 0"/>
              <a:gd name="adj2" fmla="val 5288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p:cNvSpPr/>
          <p:nvPr/>
        </p:nvSpPr>
        <p:spPr>
          <a:xfrm>
            <a:off x="5766171" y="3655826"/>
            <a:ext cx="2375971"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2000 x = 360000 </a:t>
            </a:r>
          </a:p>
        </p:txBody>
      </p:sp>
      <p:sp>
        <p:nvSpPr>
          <p:cNvPr id="57" name="Rectangle 56"/>
          <p:cNvSpPr/>
          <p:nvPr/>
        </p:nvSpPr>
        <p:spPr>
          <a:xfrm>
            <a:off x="6199787" y="4544215"/>
            <a:ext cx="813043"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2000</a:t>
            </a:r>
            <a:endParaRPr lang="en-US" sz="2200" dirty="0"/>
          </a:p>
        </p:txBody>
      </p:sp>
      <p:sp>
        <p:nvSpPr>
          <p:cNvPr id="58" name="Rectangle 57"/>
          <p:cNvSpPr/>
          <p:nvPr/>
        </p:nvSpPr>
        <p:spPr>
          <a:xfrm>
            <a:off x="7598192" y="4325494"/>
            <a:ext cx="394660" cy="523220"/>
          </a:xfrm>
          <a:prstGeom prst="rect">
            <a:avLst/>
          </a:prstGeom>
        </p:spPr>
        <p:txBody>
          <a:bodyPr wrap="none">
            <a:spAutoFit/>
          </a:bodyPr>
          <a:lstStyle/>
          <a:p>
            <a:r>
              <a:rPr lang="en-US" sz="2800" dirty="0">
                <a:solidFill>
                  <a:prstClr val="white"/>
                </a:solidFill>
                <a:latin typeface="Arial" panose="020B0604020202020204" pitchFamily="34" charset="0"/>
                <a:cs typeface="Arial" panose="020B0604020202020204" pitchFamily="34" charset="0"/>
              </a:rPr>
              <a:t>=</a:t>
            </a:r>
            <a:endParaRPr lang="en-US" dirty="0"/>
          </a:p>
        </p:txBody>
      </p:sp>
      <p:sp>
        <p:nvSpPr>
          <p:cNvPr id="59" name="Rectangle 58"/>
          <p:cNvSpPr/>
          <p:nvPr/>
        </p:nvSpPr>
        <p:spPr>
          <a:xfrm>
            <a:off x="7955873" y="4285385"/>
            <a:ext cx="655949"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180</a:t>
            </a:r>
            <a:endParaRPr lang="en-US" sz="2200" dirty="0"/>
          </a:p>
        </p:txBody>
      </p:sp>
      <p:sp>
        <p:nvSpPr>
          <p:cNvPr id="60" name="Rectangle 59"/>
          <p:cNvSpPr/>
          <p:nvPr/>
        </p:nvSpPr>
        <p:spPr>
          <a:xfrm>
            <a:off x="5541773" y="4118889"/>
            <a:ext cx="1636987"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X = 360000</a:t>
            </a:r>
            <a:endParaRPr lang="en-US" sz="2200" dirty="0">
              <a:solidFill>
                <a:prstClr val="white"/>
              </a:solidFill>
              <a:latin typeface="Arial" panose="020B0604020202020204" pitchFamily="34" charset="0"/>
              <a:cs typeface="Arial" panose="020B0604020202020204" pitchFamily="34" charset="0"/>
            </a:endParaRPr>
          </a:p>
        </p:txBody>
      </p:sp>
      <p:sp>
        <p:nvSpPr>
          <p:cNvPr id="61" name="Striped Right Arrow 60"/>
          <p:cNvSpPr/>
          <p:nvPr/>
        </p:nvSpPr>
        <p:spPr>
          <a:xfrm>
            <a:off x="3690787" y="2951073"/>
            <a:ext cx="1197179" cy="599080"/>
          </a:xfrm>
          <a:prstGeom prst="stripedRightArrow">
            <a:avLst>
              <a:gd name="adj1" fmla="val 50000"/>
              <a:gd name="adj2" fmla="val 31156"/>
            </a:avLst>
          </a:prstGeom>
          <a:gradFill>
            <a:gsLst>
              <a:gs pos="44000">
                <a:schemeClr val="bg2">
                  <a:lumMod val="65000"/>
                  <a:lumOff val="35000"/>
                </a:schemeClr>
              </a:gs>
              <a:gs pos="100000">
                <a:schemeClr val="tx1">
                  <a:lumMod val="6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rgbClr val="FFC000"/>
                </a:solidFill>
              </a:rPr>
              <a:t>منفی</a:t>
            </a:r>
            <a:r>
              <a:rPr lang="fa-IR" sz="1600" dirty="0">
                <a:solidFill>
                  <a:srgbClr val="FFC000"/>
                </a:solidFill>
              </a:rPr>
              <a:t> </a:t>
            </a:r>
            <a:endParaRPr lang="en-US" sz="1600" dirty="0">
              <a:solidFill>
                <a:srgbClr val="FFC000"/>
              </a:solidFill>
            </a:endParaRPr>
          </a:p>
        </p:txBody>
      </p:sp>
      <p:sp>
        <p:nvSpPr>
          <p:cNvPr id="62" name="Rectangle 61"/>
          <p:cNvSpPr/>
          <p:nvPr/>
        </p:nvSpPr>
        <p:spPr>
          <a:xfrm>
            <a:off x="8200806" y="4269229"/>
            <a:ext cx="221961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نرخ سربار متغیر</a:t>
            </a:r>
            <a:endParaRPr lang="en-US" sz="2200" dirty="0">
              <a:solidFill>
                <a:prstClr val="white"/>
              </a:solidFill>
              <a:latin typeface="Arial" panose="020B0604020202020204" pitchFamily="34" charset="0"/>
              <a:cs typeface="Arial" panose="020B0604020202020204" pitchFamily="34" charset="0"/>
            </a:endParaRPr>
          </a:p>
        </p:txBody>
      </p:sp>
      <p:sp>
        <p:nvSpPr>
          <p:cNvPr id="63" name="Striped Right Arrow 62"/>
          <p:cNvSpPr/>
          <p:nvPr/>
        </p:nvSpPr>
        <p:spPr>
          <a:xfrm flipH="1">
            <a:off x="4352160" y="3856117"/>
            <a:ext cx="1100915" cy="735370"/>
          </a:xfrm>
          <a:prstGeom prst="stripedRightArrow">
            <a:avLst>
              <a:gd name="adj1" fmla="val 100000"/>
              <a:gd name="adj2" fmla="val 25694"/>
            </a:avLst>
          </a:prstGeom>
          <a:gradFill>
            <a:gsLst>
              <a:gs pos="44000">
                <a:schemeClr val="bg2">
                  <a:lumMod val="65000"/>
                  <a:lumOff val="35000"/>
                </a:schemeClr>
              </a:gs>
              <a:gs pos="100000">
                <a:schemeClr val="tx1">
                  <a:lumMod val="6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C000"/>
                </a:solidFill>
              </a:rPr>
              <a:t>X</a:t>
            </a:r>
          </a:p>
          <a:p>
            <a:pPr algn="ctr"/>
            <a:r>
              <a:rPr lang="fa-IR" sz="1600" dirty="0" smtClean="0">
                <a:solidFill>
                  <a:srgbClr val="FFC000"/>
                </a:solidFill>
              </a:rPr>
              <a:t>در معادله</a:t>
            </a:r>
            <a:endParaRPr lang="en-US" sz="1600" dirty="0">
              <a:solidFill>
                <a:srgbClr val="FFC000"/>
              </a:solidFill>
            </a:endParaRPr>
          </a:p>
        </p:txBody>
      </p:sp>
      <p:sp>
        <p:nvSpPr>
          <p:cNvPr id="64" name="Rectangle 63"/>
          <p:cNvSpPr/>
          <p:nvPr/>
        </p:nvSpPr>
        <p:spPr>
          <a:xfrm>
            <a:off x="463554" y="3718346"/>
            <a:ext cx="3111493"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(2000*180)+y=1110000</a:t>
            </a:r>
            <a:endParaRPr lang="en-US" sz="2200" dirty="0">
              <a:solidFill>
                <a:prstClr val="white"/>
              </a:solidFill>
              <a:latin typeface="Arial" panose="020B0604020202020204" pitchFamily="34" charset="0"/>
              <a:cs typeface="Arial" panose="020B0604020202020204" pitchFamily="34" charset="0"/>
            </a:endParaRPr>
          </a:p>
        </p:txBody>
      </p:sp>
      <p:sp>
        <p:nvSpPr>
          <p:cNvPr id="65" name="Rectangle 64"/>
          <p:cNvSpPr/>
          <p:nvPr/>
        </p:nvSpPr>
        <p:spPr>
          <a:xfrm>
            <a:off x="548962" y="4165999"/>
            <a:ext cx="2656240"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360000+y=1110000</a:t>
            </a:r>
            <a:endParaRPr lang="en-US" sz="2200" dirty="0">
              <a:solidFill>
                <a:prstClr val="white"/>
              </a:solidFill>
              <a:latin typeface="Arial" panose="020B0604020202020204" pitchFamily="34" charset="0"/>
              <a:cs typeface="Arial" panose="020B0604020202020204" pitchFamily="34" charset="0"/>
            </a:endParaRPr>
          </a:p>
        </p:txBody>
      </p:sp>
      <p:sp>
        <p:nvSpPr>
          <p:cNvPr id="66" name="Rectangle 65"/>
          <p:cNvSpPr/>
          <p:nvPr/>
        </p:nvSpPr>
        <p:spPr>
          <a:xfrm>
            <a:off x="525275" y="4613858"/>
            <a:ext cx="1511952"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y =750000</a:t>
            </a:r>
            <a:endParaRPr lang="en-US" sz="2200" dirty="0">
              <a:solidFill>
                <a:prstClr val="white"/>
              </a:solidFill>
              <a:latin typeface="Arial" panose="020B0604020202020204" pitchFamily="34" charset="0"/>
              <a:cs typeface="Arial" panose="020B0604020202020204" pitchFamily="34" charset="0"/>
            </a:endParaRPr>
          </a:p>
        </p:txBody>
      </p:sp>
      <p:sp>
        <p:nvSpPr>
          <p:cNvPr id="67" name="Rectangle 66"/>
          <p:cNvSpPr/>
          <p:nvPr/>
        </p:nvSpPr>
        <p:spPr>
          <a:xfrm>
            <a:off x="1951673" y="4611498"/>
            <a:ext cx="2246128" cy="430887"/>
          </a:xfrm>
          <a:prstGeom prst="rect">
            <a:avLst/>
          </a:prstGeom>
        </p:spPr>
        <p:txBody>
          <a:bodyPr wrap="non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سربار ثابت بودجه شده</a:t>
            </a:r>
            <a:endParaRPr lang="en-US" sz="2200" dirty="0">
              <a:solidFill>
                <a:prstClr val="white"/>
              </a:solidFill>
              <a:latin typeface="Arial" panose="020B0604020202020204" pitchFamily="34" charset="0"/>
              <a:cs typeface="Arial" panose="020B0604020202020204" pitchFamily="34" charset="0"/>
            </a:endParaRPr>
          </a:p>
        </p:txBody>
      </p:sp>
      <p:sp>
        <p:nvSpPr>
          <p:cNvPr id="68" name="Rectangle 67"/>
          <p:cNvSpPr/>
          <p:nvPr/>
        </p:nvSpPr>
        <p:spPr>
          <a:xfrm>
            <a:off x="584586" y="5056997"/>
            <a:ext cx="1393330"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Y= ax + b</a:t>
            </a:r>
            <a:endParaRPr lang="en-US" sz="2200" dirty="0">
              <a:solidFill>
                <a:prstClr val="white"/>
              </a:solidFill>
              <a:latin typeface="Arial" panose="020B0604020202020204" pitchFamily="34" charset="0"/>
              <a:cs typeface="Arial" panose="020B0604020202020204" pitchFamily="34" charset="0"/>
            </a:endParaRPr>
          </a:p>
        </p:txBody>
      </p:sp>
      <p:sp>
        <p:nvSpPr>
          <p:cNvPr id="69" name="Rectangle 68"/>
          <p:cNvSpPr/>
          <p:nvPr/>
        </p:nvSpPr>
        <p:spPr>
          <a:xfrm>
            <a:off x="1963964" y="5069297"/>
            <a:ext cx="3765774"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1290000=3000*180+750000</a:t>
            </a:r>
            <a:endParaRPr lang="en-US" sz="2200" dirty="0">
              <a:solidFill>
                <a:prstClr val="white"/>
              </a:solidFill>
              <a:latin typeface="Arial" panose="020B0604020202020204" pitchFamily="34" charset="0"/>
              <a:cs typeface="Arial" panose="020B0604020202020204" pitchFamily="34" charset="0"/>
            </a:endParaRPr>
          </a:p>
        </p:txBody>
      </p:sp>
      <p:sp>
        <p:nvSpPr>
          <p:cNvPr id="70" name="Rectangle 69"/>
          <p:cNvSpPr/>
          <p:nvPr/>
        </p:nvSpPr>
        <p:spPr>
          <a:xfrm>
            <a:off x="9864998" y="5069297"/>
            <a:ext cx="1814856" cy="523220"/>
          </a:xfrm>
          <a:prstGeom prst="rect">
            <a:avLst/>
          </a:prstGeom>
        </p:spPr>
        <p:txBody>
          <a:bodyPr wrap="none">
            <a:spAutoFit/>
          </a:bodyPr>
          <a:lstStyle/>
          <a:p>
            <a:pPr lvl="0" rtl="1"/>
            <a:r>
              <a:rPr lang="en-US" sz="2800" dirty="0" smtClean="0">
                <a:solidFill>
                  <a:prstClr val="white"/>
                </a:solidFill>
                <a:latin typeface="Arial" panose="020B0604020202020204" pitchFamily="34" charset="0"/>
                <a:cs typeface="Arial" panose="020B0604020202020204" pitchFamily="34" charset="0"/>
              </a:rPr>
              <a:t>Y = ax + b</a:t>
            </a:r>
            <a:endParaRPr lang="en-US" sz="2800" dirty="0">
              <a:solidFill>
                <a:prstClr val="white"/>
              </a:solidFill>
              <a:latin typeface="Arial" panose="020B0604020202020204" pitchFamily="34" charset="0"/>
              <a:cs typeface="Arial" panose="020B0604020202020204" pitchFamily="34" charset="0"/>
            </a:endParaRPr>
          </a:p>
        </p:txBody>
      </p:sp>
      <p:sp>
        <p:nvSpPr>
          <p:cNvPr id="35" name="Rectangle 34">
            <a:hlinkClick r:id="" action="ppaction://hlinkshowjump?jump=nextslide">
              <a:snd r:embed="rId3" name="click.wav"/>
            </a:hlinkClick>
            <a:hlinkHover r:id="" action="ppaction://noaction">
              <a:snd r:embed="rId4" name="arrow.wav"/>
            </a:hlinkHover>
          </p:cNvPr>
          <p:cNvSpPr/>
          <p:nvPr/>
        </p:nvSpPr>
        <p:spPr>
          <a:xfrm>
            <a:off x="6416472" y="5859984"/>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8" name="Rectangle 37">
            <a:hlinkClick r:id="" action="ppaction://hlinkshowjump?jump=previousslide">
              <a:snd r:embed="rId3" name="click.wav"/>
            </a:hlinkClick>
            <a:hlinkHover r:id="" action="ppaction://noaction">
              <a:snd r:embed="rId4" name="arrow.wav"/>
            </a:hlinkHover>
          </p:cNvPr>
          <p:cNvSpPr/>
          <p:nvPr/>
        </p:nvSpPr>
        <p:spPr>
          <a:xfrm>
            <a:off x="5496131" y="5859984"/>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50945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barn(inVertical)">
                                      <p:cBhvr>
                                        <p:cTn id="53" dur="500"/>
                                        <p:tgtEl>
                                          <p:spTgt spid="6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up)">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arn(inVertical)">
                                      <p:cBhvr>
                                        <p:cTn id="83" dur="500"/>
                                        <p:tgtEl>
                                          <p:spTgt spid="51"/>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barn(inVertical)">
                                      <p:cBhvr>
                                        <p:cTn id="86" dur="500"/>
                                        <p:tgtEl>
                                          <p:spTgt spid="57"/>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barn(inVertical)">
                                      <p:cBhvr>
                                        <p:cTn id="89" dur="500"/>
                                        <p:tgtEl>
                                          <p:spTgt spid="58"/>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arn(inVertical)">
                                      <p:cBhvr>
                                        <p:cTn id="92" dur="500"/>
                                        <p:tgtEl>
                                          <p:spTgt spid="59"/>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barn(inVertical)">
                                      <p:cBhvr>
                                        <p:cTn id="95" dur="500"/>
                                        <p:tgtEl>
                                          <p:spTgt spid="62"/>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barn(inVertical)">
                                      <p:cBhvr>
                                        <p:cTn id="98" dur="500"/>
                                        <p:tgtEl>
                                          <p:spTgt spid="60"/>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32"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circle(out)">
                                      <p:cBhvr>
                                        <p:cTn id="103" dur="2000"/>
                                        <p:tgtEl>
                                          <p:spTgt spid="6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fade">
                                      <p:cBhvr>
                                        <p:cTn id="123" dur="500"/>
                                        <p:tgtEl>
                                          <p:spTgt spid="6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500"/>
                                        <p:tgtEl>
                                          <p:spTgt spid="6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500"/>
                                        <p:tgtEl>
                                          <p:spTgt spid="6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wipe(down)">
                                      <p:cBhvr>
                                        <p:cTn id="138" dur="500"/>
                                        <p:tgtEl>
                                          <p:spTgt spid="70"/>
                                        </p:tgtEl>
                                      </p:cBhvr>
                                    </p:animEffect>
                                  </p:childTnLst>
                                </p:cTn>
                              </p:par>
                            </p:childTnLst>
                          </p:cTn>
                        </p:par>
                      </p:childTnLst>
                    </p:cTn>
                  </p:par>
                  <p:par>
                    <p:cTn id="139" fill="hold">
                      <p:stCondLst>
                        <p:cond delay="indefinite"/>
                      </p:stCondLst>
                      <p:childTnLst>
                        <p:par>
                          <p:cTn id="140" fill="hold">
                            <p:stCondLst>
                              <p:cond delay="0"/>
                            </p:stCondLst>
                            <p:childTnLst>
                              <p:par>
                                <p:cTn id="141" presetID="6" presetClass="entr" presetSubtype="16" fill="hold" grpId="0" nodeType="click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circle(in)">
                                      <p:cBhvr>
                                        <p:cTn id="143"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animBg="1"/>
      <p:bldP spid="10" grpId="0"/>
      <p:bldP spid="11" grpId="0"/>
      <p:bldP spid="12" grpId="0"/>
      <p:bldP spid="13" grpId="0"/>
      <p:bldP spid="53" grpId="0"/>
      <p:bldP spid="36" grpId="0" animBg="1"/>
      <p:bldP spid="37" grpId="0"/>
      <p:bldP spid="47" grpId="0"/>
      <p:bldP spid="48" grpId="0" animBg="1"/>
      <p:bldP spid="49" grpId="0"/>
      <p:bldP spid="50" grpId="0"/>
      <p:bldP spid="52" grpId="0" animBg="1"/>
      <p:bldP spid="56" grpId="0"/>
      <p:bldP spid="57" grpId="0"/>
      <p:bldP spid="58" grpId="0"/>
      <p:bldP spid="59" grpId="0"/>
      <p:bldP spid="60" grpId="0"/>
      <p:bldP spid="61" grpId="0" animBg="1"/>
      <p:bldP spid="62" grpId="0"/>
      <p:bldP spid="63" grpId="0" animBg="1"/>
      <p:bldP spid="64" grpId="0"/>
      <p:bldP spid="65" grpId="0"/>
      <p:bldP spid="66" grpId="0"/>
      <p:bldP spid="67" grpId="0"/>
      <p:bldP spid="68" grpId="0"/>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96980" y="511318"/>
            <a:ext cx="9984892" cy="1785104"/>
          </a:xfrm>
          <a:prstGeom prst="rect">
            <a:avLst/>
          </a:prstGeom>
        </p:spPr>
        <p:txBody>
          <a:bodyPr wrap="square">
            <a:spAutoFit/>
          </a:bodyPr>
          <a:lstStyle/>
          <a:p>
            <a:pPr lvl="0" algn="r" rtl="1"/>
            <a:r>
              <a:rPr lang="fa-IR" sz="2200" b="1" dirty="0" smtClean="0">
                <a:solidFill>
                  <a:prstClr val="white"/>
                </a:solidFill>
                <a:latin typeface="Arial" panose="020B0604020202020204" pitchFamily="34" charset="0"/>
                <a:cs typeface="Arial" panose="020B0604020202020204" pitchFamily="34" charset="0"/>
              </a:rPr>
              <a:t>سربار بودجه شده شرکت فرشاد برای </a:t>
            </a:r>
            <a:r>
              <a:rPr lang="en-US" sz="2200" b="1" dirty="0" smtClean="0">
                <a:solidFill>
                  <a:prstClr val="white"/>
                </a:solidFill>
                <a:latin typeface="Arial" panose="020B0604020202020204" pitchFamily="34" charset="0"/>
                <a:cs typeface="Arial" panose="020B0604020202020204" pitchFamily="34" charset="0"/>
              </a:rPr>
              <a:t>3000</a:t>
            </a:r>
            <a:r>
              <a:rPr lang="fa-IR" sz="2200" b="1" dirty="0" smtClean="0">
                <a:solidFill>
                  <a:prstClr val="white"/>
                </a:solidFill>
                <a:latin typeface="Arial" panose="020B0604020202020204" pitchFamily="34" charset="0"/>
                <a:cs typeface="Arial" panose="020B0604020202020204" pitchFamily="34" charset="0"/>
              </a:rPr>
              <a:t>ساعت کاردر ماه </a:t>
            </a:r>
            <a:r>
              <a:rPr lang="en-US" sz="2200" b="1" dirty="0" smtClean="0">
                <a:solidFill>
                  <a:prstClr val="white"/>
                </a:solidFill>
                <a:latin typeface="Arial" panose="020B0604020202020204" pitchFamily="34" charset="0"/>
                <a:cs typeface="Arial" panose="020B0604020202020204" pitchFamily="34" charset="0"/>
              </a:rPr>
              <a:t>4000000</a:t>
            </a:r>
            <a:r>
              <a:rPr lang="fa-IR" sz="2200" b="1" dirty="0" smtClean="0">
                <a:solidFill>
                  <a:prstClr val="white"/>
                </a:solidFill>
                <a:latin typeface="Arial" panose="020B0604020202020204" pitchFamily="34" charset="0"/>
                <a:cs typeface="Arial" panose="020B0604020202020204" pitchFamily="34" charset="0"/>
              </a:rPr>
              <a:t>وبرای </a:t>
            </a:r>
            <a:r>
              <a:rPr lang="en-US" sz="2200" b="1" dirty="0" smtClean="0">
                <a:solidFill>
                  <a:prstClr val="white"/>
                </a:solidFill>
                <a:latin typeface="Arial" panose="020B0604020202020204" pitchFamily="34" charset="0"/>
                <a:cs typeface="Arial" panose="020B0604020202020204" pitchFamily="34" charset="0"/>
              </a:rPr>
              <a:t>5000</a:t>
            </a:r>
            <a:r>
              <a:rPr lang="fa-IR" sz="2200" b="1" dirty="0" smtClean="0">
                <a:solidFill>
                  <a:prstClr val="white"/>
                </a:solidFill>
                <a:latin typeface="Arial" panose="020B0604020202020204" pitchFamily="34" charset="0"/>
                <a:cs typeface="Arial" panose="020B0604020202020204" pitchFamily="34" charset="0"/>
              </a:rPr>
              <a:t>ساعت کار در ماه </a:t>
            </a:r>
            <a:r>
              <a:rPr lang="en-US" sz="2200" b="1" dirty="0" smtClean="0">
                <a:solidFill>
                  <a:prstClr val="white"/>
                </a:solidFill>
                <a:latin typeface="Arial" panose="020B0604020202020204" pitchFamily="34" charset="0"/>
                <a:cs typeface="Arial" panose="020B0604020202020204" pitchFamily="34" charset="0"/>
              </a:rPr>
              <a:t>5500000</a:t>
            </a:r>
            <a:r>
              <a:rPr lang="fa-IR" sz="2200" b="1" dirty="0" smtClean="0">
                <a:solidFill>
                  <a:prstClr val="white"/>
                </a:solidFill>
                <a:latin typeface="Arial" panose="020B0604020202020204" pitchFamily="34" charset="0"/>
                <a:cs typeface="Arial" panose="020B0604020202020204" pitchFamily="34" charset="0"/>
              </a:rPr>
              <a:t>ریال میباشد . نرخ جذب سربار برای هر ساعت کار مستقیم </a:t>
            </a:r>
            <a:r>
              <a:rPr lang="en-US" sz="2200" b="1" dirty="0" smtClean="0">
                <a:solidFill>
                  <a:prstClr val="white"/>
                </a:solidFill>
                <a:latin typeface="Arial" panose="020B0604020202020204" pitchFamily="34" charset="0"/>
                <a:cs typeface="Arial" panose="020B0604020202020204" pitchFamily="34" charset="0"/>
              </a:rPr>
              <a:t>1250</a:t>
            </a:r>
            <a:r>
              <a:rPr lang="fa-IR" sz="2200" b="1" dirty="0" smtClean="0">
                <a:solidFill>
                  <a:prstClr val="white"/>
                </a:solidFill>
                <a:latin typeface="Arial" panose="020B0604020202020204" pitchFamily="34" charset="0"/>
                <a:cs typeface="Arial" panose="020B0604020202020204" pitchFamily="34" charset="0"/>
              </a:rPr>
              <a:t>می باشد . سربار واقعی کارخانه طی فروردین ماه </a:t>
            </a:r>
            <a:r>
              <a:rPr lang="en-US" sz="2200" b="1" dirty="0" smtClean="0">
                <a:solidFill>
                  <a:prstClr val="white"/>
                </a:solidFill>
                <a:latin typeface="Arial" panose="020B0604020202020204" pitchFamily="34" charset="0"/>
                <a:cs typeface="Arial" panose="020B0604020202020204" pitchFamily="34" charset="0"/>
              </a:rPr>
              <a:t>4500000</a:t>
            </a:r>
            <a:r>
              <a:rPr lang="fa-IR" sz="2200" b="1" dirty="0" smtClean="0">
                <a:solidFill>
                  <a:prstClr val="white"/>
                </a:solidFill>
                <a:latin typeface="Arial" panose="020B0604020202020204" pitchFamily="34" charset="0"/>
                <a:cs typeface="Arial" panose="020B0604020202020204" pitchFamily="34" charset="0"/>
              </a:rPr>
              <a:t>و ساعت کار واقعی </a:t>
            </a:r>
            <a:r>
              <a:rPr lang="en-US" sz="2200" b="1" dirty="0" smtClean="0">
                <a:solidFill>
                  <a:prstClr val="white"/>
                </a:solidFill>
                <a:latin typeface="Arial" panose="020B0604020202020204" pitchFamily="34" charset="0"/>
                <a:cs typeface="Arial" panose="020B0604020202020204" pitchFamily="34" charset="0"/>
              </a:rPr>
              <a:t>3400</a:t>
            </a:r>
            <a:r>
              <a:rPr lang="fa-IR" sz="2200" b="1" dirty="0" smtClean="0">
                <a:solidFill>
                  <a:prstClr val="white"/>
                </a:solidFill>
                <a:latin typeface="Arial" panose="020B0604020202020204" pitchFamily="34" charset="0"/>
                <a:cs typeface="Arial" panose="020B0604020202020204" pitchFamily="34" charset="0"/>
              </a:rPr>
              <a:t>می باشد. مطلوب است : </a:t>
            </a:r>
            <a:r>
              <a:rPr lang="fa-IR" sz="2200" b="1" dirty="0" smtClean="0">
                <a:solidFill>
                  <a:srgbClr val="00B0F0"/>
                </a:solidFill>
                <a:latin typeface="Arial" panose="020B0604020202020204" pitchFamily="34" charset="0"/>
                <a:cs typeface="Arial" panose="020B0604020202020204" pitchFamily="34" charset="0"/>
              </a:rPr>
              <a:t>نرخ جذب سربار متغیر </a:t>
            </a:r>
            <a:r>
              <a:rPr lang="fa-IR" sz="2200" b="1" dirty="0" smtClean="0">
                <a:solidFill>
                  <a:prstClr val="white"/>
                </a:solidFill>
                <a:latin typeface="Arial" panose="020B0604020202020204" pitchFamily="34" charset="0"/>
                <a:cs typeface="Arial" panose="020B0604020202020204" pitchFamily="34" charset="0"/>
              </a:rPr>
              <a:t>– </a:t>
            </a:r>
            <a:r>
              <a:rPr lang="fa-IR" sz="2200" b="1" dirty="0" smtClean="0">
                <a:solidFill>
                  <a:srgbClr val="00B050"/>
                </a:solidFill>
                <a:latin typeface="Arial" panose="020B0604020202020204" pitchFamily="34" charset="0"/>
                <a:cs typeface="Arial" panose="020B0604020202020204" pitchFamily="34" charset="0"/>
              </a:rPr>
              <a:t>مبلغ سربار ثابت بودجه شده </a:t>
            </a:r>
            <a:r>
              <a:rPr lang="fa-IR" sz="2200" b="1" dirty="0" smtClean="0">
                <a:solidFill>
                  <a:prstClr val="white"/>
                </a:solidFill>
                <a:latin typeface="Arial" panose="020B0604020202020204" pitchFamily="34" charset="0"/>
                <a:cs typeface="Arial" panose="020B0604020202020204" pitchFamily="34" charset="0"/>
              </a:rPr>
              <a:t>– </a:t>
            </a:r>
            <a:r>
              <a:rPr lang="fa-IR" sz="2200" b="1" dirty="0" smtClean="0">
                <a:solidFill>
                  <a:srgbClr val="FFFF00"/>
                </a:solidFill>
                <a:latin typeface="Arial" panose="020B0604020202020204" pitchFamily="34" charset="0"/>
                <a:cs typeface="Arial" panose="020B0604020202020204" pitchFamily="34" charset="0"/>
              </a:rPr>
              <a:t>ساعت کار بودجه شده </a:t>
            </a:r>
            <a:r>
              <a:rPr lang="fa-IR" sz="2200" b="1" dirty="0" smtClean="0">
                <a:solidFill>
                  <a:prstClr val="white"/>
                </a:solidFill>
                <a:latin typeface="Arial" panose="020B0604020202020204" pitchFamily="34" charset="0"/>
                <a:cs typeface="Arial" panose="020B0604020202020204" pitchFamily="34" charset="0"/>
              </a:rPr>
              <a:t>- </a:t>
            </a:r>
            <a:r>
              <a:rPr lang="fa-IR" sz="2200" b="1" dirty="0" smtClean="0">
                <a:solidFill>
                  <a:srgbClr val="92D050"/>
                </a:solidFill>
                <a:latin typeface="Arial" panose="020B0604020202020204" pitchFamily="34" charset="0"/>
                <a:cs typeface="Arial" panose="020B0604020202020204" pitchFamily="34" charset="0"/>
              </a:rPr>
              <a:t>سربار جذب شده </a:t>
            </a:r>
            <a:r>
              <a:rPr lang="fa-IR" sz="2200" b="1" dirty="0" smtClean="0">
                <a:solidFill>
                  <a:prstClr val="white"/>
                </a:solidFill>
                <a:latin typeface="Arial" panose="020B0604020202020204" pitchFamily="34" charset="0"/>
                <a:cs typeface="Arial" panose="020B0604020202020204" pitchFamily="34" charset="0"/>
              </a:rPr>
              <a:t>– </a:t>
            </a:r>
            <a:r>
              <a:rPr lang="fa-IR" sz="2200" b="1" dirty="0" smtClean="0">
                <a:solidFill>
                  <a:srgbClr val="FFC000"/>
                </a:solidFill>
                <a:latin typeface="Arial" panose="020B0604020202020204" pitchFamily="34" charset="0"/>
                <a:cs typeface="Arial" panose="020B0604020202020204" pitchFamily="34" charset="0"/>
              </a:rPr>
              <a:t>اضافه یا کسر جذب سربار </a:t>
            </a:r>
            <a:r>
              <a:rPr lang="fa-IR" sz="2200" b="1" dirty="0" smtClean="0">
                <a:solidFill>
                  <a:prstClr val="white"/>
                </a:solidFill>
                <a:latin typeface="Arial" panose="020B0604020202020204" pitchFamily="34" charset="0"/>
                <a:cs typeface="Arial" panose="020B0604020202020204" pitchFamily="34" charset="0"/>
              </a:rPr>
              <a:t>– </a:t>
            </a:r>
            <a:r>
              <a:rPr lang="fa-IR" sz="2200" b="1" dirty="0" smtClean="0">
                <a:solidFill>
                  <a:srgbClr val="FFFF00"/>
                </a:solidFill>
                <a:latin typeface="Arial" panose="020B0604020202020204" pitchFamily="34" charset="0"/>
                <a:cs typeface="Arial" panose="020B0604020202020204" pitchFamily="34" charset="0"/>
              </a:rPr>
              <a:t>انحراف هزینه </a:t>
            </a:r>
            <a:r>
              <a:rPr lang="en-US" sz="2200" b="1" dirty="0" smtClean="0">
                <a:solidFill>
                  <a:srgbClr val="FFFF00"/>
                </a:solidFill>
                <a:latin typeface="Arial" panose="020B0604020202020204" pitchFamily="34" charset="0"/>
                <a:cs typeface="Arial" panose="020B0604020202020204" pitchFamily="34" charset="0"/>
              </a:rPr>
              <a:t> </a:t>
            </a:r>
            <a:r>
              <a:rPr lang="fa-IR" sz="2200" b="1" dirty="0" smtClean="0">
                <a:solidFill>
                  <a:srgbClr val="FFFF00"/>
                </a:solidFill>
                <a:latin typeface="Arial" panose="020B0604020202020204" pitchFamily="34" charset="0"/>
                <a:cs typeface="Arial" panose="020B0604020202020204" pitchFamily="34" charset="0"/>
              </a:rPr>
              <a:t>و ظرفیت سربار  </a:t>
            </a:r>
            <a:endParaRPr lang="en-US" sz="2200" b="1" dirty="0">
              <a:solidFill>
                <a:srgbClr val="FFFF00"/>
              </a:solidFill>
              <a:latin typeface="Arial" panose="020B0604020202020204" pitchFamily="34" charset="0"/>
              <a:cs typeface="Arial" panose="020B0604020202020204" pitchFamily="34" charset="0"/>
            </a:endParaRPr>
          </a:p>
        </p:txBody>
      </p:sp>
      <p:sp>
        <p:nvSpPr>
          <p:cNvPr id="5" name="Left Brace 4"/>
          <p:cNvSpPr/>
          <p:nvPr/>
        </p:nvSpPr>
        <p:spPr>
          <a:xfrm>
            <a:off x="523223" y="2904570"/>
            <a:ext cx="464234" cy="767464"/>
          </a:xfrm>
          <a:prstGeom prst="leftBrace">
            <a:avLst>
              <a:gd name="adj1" fmla="val 62501"/>
              <a:gd name="adj2" fmla="val 4853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987457" y="2774816"/>
            <a:ext cx="2949846"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3000 </a:t>
            </a:r>
            <a:r>
              <a:rPr lang="en-US" sz="2200" dirty="0">
                <a:solidFill>
                  <a:prstClr val="white"/>
                </a:solidFill>
                <a:latin typeface="Arial" panose="020B0604020202020204" pitchFamily="34" charset="0"/>
                <a:cs typeface="Arial" panose="020B0604020202020204" pitchFamily="34" charset="0"/>
              </a:rPr>
              <a:t>x + y </a:t>
            </a:r>
            <a:r>
              <a:rPr lang="en-US" sz="2200" dirty="0" smtClean="0">
                <a:solidFill>
                  <a:prstClr val="white"/>
                </a:solidFill>
                <a:latin typeface="Arial" panose="020B0604020202020204" pitchFamily="34" charset="0"/>
                <a:cs typeface="Arial" panose="020B0604020202020204" pitchFamily="34" charset="0"/>
              </a:rPr>
              <a:t>=4000000 </a:t>
            </a:r>
            <a:endParaRPr lang="en-US" sz="2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987457" y="3158671"/>
            <a:ext cx="287129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5000 </a:t>
            </a:r>
            <a:r>
              <a:rPr lang="en-US" sz="2200" dirty="0">
                <a:solidFill>
                  <a:prstClr val="white"/>
                </a:solidFill>
                <a:latin typeface="Arial" panose="020B0604020202020204" pitchFamily="34" charset="0"/>
                <a:cs typeface="Arial" panose="020B0604020202020204" pitchFamily="34" charset="0"/>
              </a:rPr>
              <a:t>x + y </a:t>
            </a:r>
            <a:r>
              <a:rPr lang="en-US" sz="2200" dirty="0" smtClean="0">
                <a:solidFill>
                  <a:prstClr val="white"/>
                </a:solidFill>
                <a:latin typeface="Arial" panose="020B0604020202020204" pitchFamily="34" charset="0"/>
                <a:cs typeface="Arial" panose="020B0604020202020204" pitchFamily="34" charset="0"/>
              </a:rPr>
              <a:t>=5500000</a:t>
            </a:r>
            <a:endParaRPr lang="en-US" sz="2200" dirty="0">
              <a:solidFill>
                <a:prstClr val="white"/>
              </a:solidFill>
              <a:latin typeface="Arial" panose="020B0604020202020204" pitchFamily="34" charset="0"/>
              <a:cs typeface="Arial" panose="020B0604020202020204" pitchFamily="34" charset="0"/>
            </a:endParaRPr>
          </a:p>
        </p:txBody>
      </p:sp>
      <p:sp>
        <p:nvSpPr>
          <p:cNvPr id="8" name="Left Brace 7"/>
          <p:cNvSpPr/>
          <p:nvPr/>
        </p:nvSpPr>
        <p:spPr>
          <a:xfrm>
            <a:off x="3937897" y="2819552"/>
            <a:ext cx="464234" cy="767464"/>
          </a:xfrm>
          <a:prstGeom prst="leftBrace">
            <a:avLst>
              <a:gd name="adj1" fmla="val 62501"/>
              <a:gd name="adj2" fmla="val 4853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4256051" y="2774816"/>
            <a:ext cx="306846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-3000 </a:t>
            </a:r>
            <a:r>
              <a:rPr lang="en-US" sz="2200" dirty="0">
                <a:solidFill>
                  <a:prstClr val="white"/>
                </a:solidFill>
                <a:latin typeface="Arial" panose="020B0604020202020204" pitchFamily="34" charset="0"/>
                <a:cs typeface="Arial" panose="020B0604020202020204" pitchFamily="34" charset="0"/>
              </a:rPr>
              <a:t>x </a:t>
            </a:r>
            <a:r>
              <a:rPr lang="en-US" sz="2200" dirty="0" smtClean="0">
                <a:solidFill>
                  <a:prstClr val="white"/>
                </a:solidFill>
                <a:latin typeface="Arial" panose="020B0604020202020204" pitchFamily="34" charset="0"/>
                <a:cs typeface="Arial" panose="020B0604020202020204" pitchFamily="34" charset="0"/>
              </a:rPr>
              <a:t>- </a:t>
            </a:r>
            <a:r>
              <a:rPr lang="en-US" sz="2200" dirty="0">
                <a:solidFill>
                  <a:prstClr val="white"/>
                </a:solidFill>
                <a:latin typeface="Arial" panose="020B0604020202020204" pitchFamily="34" charset="0"/>
                <a:cs typeface="Arial" panose="020B0604020202020204" pitchFamily="34" charset="0"/>
              </a:rPr>
              <a:t>y </a:t>
            </a:r>
            <a:r>
              <a:rPr lang="en-US" sz="2200" dirty="0" smtClean="0">
                <a:solidFill>
                  <a:prstClr val="white"/>
                </a:solidFill>
                <a:latin typeface="Arial" panose="020B0604020202020204" pitchFamily="34" charset="0"/>
                <a:cs typeface="Arial" panose="020B0604020202020204" pitchFamily="34" charset="0"/>
              </a:rPr>
              <a:t>=-4000000 </a:t>
            </a:r>
            <a:endParaRPr lang="en-US"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4309660" y="3190803"/>
            <a:ext cx="287129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5000 </a:t>
            </a:r>
            <a:r>
              <a:rPr lang="en-US" sz="2200" dirty="0">
                <a:solidFill>
                  <a:prstClr val="white"/>
                </a:solidFill>
                <a:latin typeface="Arial" panose="020B0604020202020204" pitchFamily="34" charset="0"/>
                <a:cs typeface="Arial" panose="020B0604020202020204" pitchFamily="34" charset="0"/>
              </a:rPr>
              <a:t>x + y </a:t>
            </a:r>
            <a:r>
              <a:rPr lang="en-US" sz="2200" dirty="0" smtClean="0">
                <a:solidFill>
                  <a:prstClr val="white"/>
                </a:solidFill>
                <a:latin typeface="Arial" panose="020B0604020202020204" pitchFamily="34" charset="0"/>
                <a:cs typeface="Arial" panose="020B0604020202020204" pitchFamily="34" charset="0"/>
              </a:rPr>
              <a:t>=5500000</a:t>
            </a:r>
            <a:endParaRPr lang="en-US" sz="2200" dirty="0">
              <a:solidFill>
                <a:prstClr val="white"/>
              </a:solidFill>
              <a:latin typeface="Arial" panose="020B0604020202020204" pitchFamily="34" charset="0"/>
              <a:cs typeface="Arial" panose="020B0604020202020204" pitchFamily="34" charset="0"/>
            </a:endParaRPr>
          </a:p>
        </p:txBody>
      </p:sp>
      <p:cxnSp>
        <p:nvCxnSpPr>
          <p:cNvPr id="12" name="Straight Connector 11"/>
          <p:cNvCxnSpPr/>
          <p:nvPr/>
        </p:nvCxnSpPr>
        <p:spPr>
          <a:xfrm flipH="1" flipV="1">
            <a:off x="8312051" y="3639092"/>
            <a:ext cx="1353244" cy="42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0800000">
            <a:off x="7525281" y="2888442"/>
            <a:ext cx="464234" cy="742247"/>
          </a:xfrm>
          <a:prstGeom prst="leftBrace">
            <a:avLst>
              <a:gd name="adj1" fmla="val 0"/>
              <a:gd name="adj2" fmla="val 5149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8020657" y="2876637"/>
            <a:ext cx="2313454" cy="769441"/>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2000x =1500000</a:t>
            </a:r>
          </a:p>
          <a:p>
            <a:pPr lvl="0" rtl="1"/>
            <a:r>
              <a:rPr lang="en-US" sz="2200" dirty="0" smtClean="0">
                <a:solidFill>
                  <a:prstClr val="white"/>
                </a:solidFill>
                <a:latin typeface="Arial" panose="020B0604020202020204" pitchFamily="34" charset="0"/>
                <a:cs typeface="Arial" panose="020B0604020202020204" pitchFamily="34" charset="0"/>
              </a:rPr>
              <a:t>X=1500000 </a:t>
            </a:r>
            <a:endParaRPr lang="en-US" sz="22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8499571" y="3619764"/>
            <a:ext cx="870751" cy="461665"/>
          </a:xfrm>
          <a:prstGeom prst="rect">
            <a:avLst/>
          </a:prstGeom>
        </p:spPr>
        <p:txBody>
          <a:bodyPr wrap="none">
            <a:spAutoFit/>
          </a:bodyPr>
          <a:lstStyle/>
          <a:p>
            <a:r>
              <a:rPr lang="en-US" sz="2400" dirty="0" smtClean="0">
                <a:solidFill>
                  <a:prstClr val="white"/>
                </a:solidFill>
                <a:latin typeface="Arial" panose="020B0604020202020204" pitchFamily="34" charset="0"/>
                <a:cs typeface="Arial" panose="020B0604020202020204" pitchFamily="34" charset="0"/>
              </a:rPr>
              <a:t>2000</a:t>
            </a:r>
            <a:endParaRPr lang="en-US" dirty="0"/>
          </a:p>
        </p:txBody>
      </p:sp>
      <p:sp>
        <p:nvSpPr>
          <p:cNvPr id="18" name="Rectangle 17"/>
          <p:cNvSpPr/>
          <p:nvPr/>
        </p:nvSpPr>
        <p:spPr>
          <a:xfrm>
            <a:off x="9796698" y="3369136"/>
            <a:ext cx="364202" cy="461665"/>
          </a:xfrm>
          <a:prstGeom prst="rect">
            <a:avLst/>
          </a:prstGeom>
        </p:spPr>
        <p:txBody>
          <a:bodyPr wrap="none">
            <a:spAutoFit/>
          </a:bodyPr>
          <a:lstStyle/>
          <a:p>
            <a:r>
              <a:rPr lang="en-US" sz="2400" dirty="0">
                <a:solidFill>
                  <a:prstClr val="white"/>
                </a:solidFill>
                <a:latin typeface="Arial" panose="020B0604020202020204" pitchFamily="34" charset="0"/>
                <a:cs typeface="Arial" panose="020B0604020202020204" pitchFamily="34" charset="0"/>
              </a:rPr>
              <a:t>=</a:t>
            </a:r>
            <a:endParaRPr lang="en-US" dirty="0"/>
          </a:p>
        </p:txBody>
      </p:sp>
      <p:sp>
        <p:nvSpPr>
          <p:cNvPr id="19" name="Rectangle 18"/>
          <p:cNvSpPr/>
          <p:nvPr/>
        </p:nvSpPr>
        <p:spPr>
          <a:xfrm>
            <a:off x="10113772" y="3415246"/>
            <a:ext cx="737007" cy="430887"/>
          </a:xfrm>
          <a:prstGeom prst="rect">
            <a:avLst/>
          </a:prstGeom>
        </p:spPr>
        <p:txBody>
          <a:bodyPr wrap="square">
            <a:spAutoFit/>
          </a:bodyPr>
          <a:lstStyle/>
          <a:p>
            <a:r>
              <a:rPr lang="en-US" sz="2200" dirty="0" smtClean="0">
                <a:solidFill>
                  <a:srgbClr val="00B0F0"/>
                </a:solidFill>
                <a:latin typeface="Arial" panose="020B0604020202020204" pitchFamily="34" charset="0"/>
                <a:cs typeface="Arial" panose="020B0604020202020204" pitchFamily="34" charset="0"/>
              </a:rPr>
              <a:t>750</a:t>
            </a:r>
            <a:endParaRPr lang="en-US" sz="2200" dirty="0">
              <a:solidFill>
                <a:srgbClr val="00B0F0"/>
              </a:solidFill>
            </a:endParaRPr>
          </a:p>
        </p:txBody>
      </p:sp>
      <p:sp>
        <p:nvSpPr>
          <p:cNvPr id="20" name="Rectangle 19"/>
          <p:cNvSpPr/>
          <p:nvPr/>
        </p:nvSpPr>
        <p:spPr>
          <a:xfrm>
            <a:off x="9370322" y="3669870"/>
            <a:ext cx="2182008" cy="430887"/>
          </a:xfrm>
          <a:prstGeom prst="rect">
            <a:avLst/>
          </a:prstGeom>
        </p:spPr>
        <p:txBody>
          <a:bodyPr wrap="none">
            <a:spAutoFit/>
          </a:bodyPr>
          <a:lstStyle/>
          <a:p>
            <a:r>
              <a:rPr lang="fa-IR" sz="2200" b="1" dirty="0">
                <a:solidFill>
                  <a:srgbClr val="00B0F0"/>
                </a:solidFill>
                <a:latin typeface="Arial" panose="020B0604020202020204" pitchFamily="34" charset="0"/>
                <a:cs typeface="Arial" panose="020B0604020202020204" pitchFamily="34" charset="0"/>
              </a:rPr>
              <a:t>نرخ جذب سربارمتغیر</a:t>
            </a:r>
            <a:endParaRPr lang="en-US" sz="2200" b="1" dirty="0"/>
          </a:p>
        </p:txBody>
      </p:sp>
      <p:sp>
        <p:nvSpPr>
          <p:cNvPr id="33" name="Rectangle 32"/>
          <p:cNvSpPr/>
          <p:nvPr/>
        </p:nvSpPr>
        <p:spPr>
          <a:xfrm>
            <a:off x="637971" y="3775289"/>
            <a:ext cx="3169457"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(3000*750)+y=4000000</a:t>
            </a:r>
            <a:endParaRPr lang="en-US" sz="2200" dirty="0">
              <a:solidFill>
                <a:prstClr val="white"/>
              </a:solidFill>
              <a:latin typeface="Arial" panose="020B0604020202020204" pitchFamily="34" charset="0"/>
              <a:cs typeface="Arial" panose="020B0604020202020204" pitchFamily="34" charset="0"/>
            </a:endParaRPr>
          </a:p>
        </p:txBody>
      </p:sp>
      <p:sp>
        <p:nvSpPr>
          <p:cNvPr id="39" name="Rectangle 38"/>
          <p:cNvSpPr/>
          <p:nvPr/>
        </p:nvSpPr>
        <p:spPr>
          <a:xfrm>
            <a:off x="645105" y="4180258"/>
            <a:ext cx="287129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2250000+y=4000000</a:t>
            </a:r>
            <a:endParaRPr lang="en-US" sz="2200" dirty="0">
              <a:solidFill>
                <a:prstClr val="white"/>
              </a:solidFill>
              <a:latin typeface="Arial" panose="020B0604020202020204" pitchFamily="34" charset="0"/>
              <a:cs typeface="Arial" panose="020B0604020202020204" pitchFamily="34" charset="0"/>
            </a:endParaRPr>
          </a:p>
        </p:txBody>
      </p:sp>
      <p:sp>
        <p:nvSpPr>
          <p:cNvPr id="41" name="Rectangle 40"/>
          <p:cNvSpPr/>
          <p:nvPr/>
        </p:nvSpPr>
        <p:spPr>
          <a:xfrm>
            <a:off x="695060" y="4547129"/>
            <a:ext cx="4222631" cy="430887"/>
          </a:xfrm>
          <a:prstGeom prst="rect">
            <a:avLst/>
          </a:prstGeom>
        </p:spPr>
        <p:txBody>
          <a:bodyPr wrap="none">
            <a:spAutoFit/>
          </a:bodyPr>
          <a:lstStyle/>
          <a:p>
            <a:pPr rtl="1"/>
            <a:r>
              <a:rPr lang="en-US" sz="2200" dirty="0" smtClean="0">
                <a:solidFill>
                  <a:prstClr val="white"/>
                </a:solidFill>
                <a:latin typeface="Arial" panose="020B0604020202020204" pitchFamily="34" charset="0"/>
                <a:cs typeface="Arial" panose="020B0604020202020204" pitchFamily="34" charset="0"/>
              </a:rPr>
              <a:t>y =4000000-2250000= </a:t>
            </a:r>
            <a:r>
              <a:rPr lang="en-US" sz="2200" dirty="0" smtClean="0">
                <a:solidFill>
                  <a:srgbClr val="00B050"/>
                </a:solidFill>
                <a:latin typeface="Arial" panose="020B0604020202020204" pitchFamily="34" charset="0"/>
                <a:cs typeface="Arial" panose="020B0604020202020204" pitchFamily="34" charset="0"/>
              </a:rPr>
              <a:t>1750000</a:t>
            </a:r>
            <a:endParaRPr lang="en-US" sz="2200" dirty="0">
              <a:solidFill>
                <a:srgbClr val="00B050"/>
              </a:solidFill>
              <a:latin typeface="Arial" panose="020B0604020202020204" pitchFamily="34" charset="0"/>
              <a:cs typeface="Arial" panose="020B0604020202020204" pitchFamily="34" charset="0"/>
            </a:endParaRPr>
          </a:p>
        </p:txBody>
      </p:sp>
      <p:sp>
        <p:nvSpPr>
          <p:cNvPr id="42" name="Rectangle 41"/>
          <p:cNvSpPr/>
          <p:nvPr/>
        </p:nvSpPr>
        <p:spPr>
          <a:xfrm>
            <a:off x="658645" y="4971980"/>
            <a:ext cx="2093843" cy="430887"/>
          </a:xfrm>
          <a:prstGeom prst="rect">
            <a:avLst/>
          </a:prstGeom>
        </p:spPr>
        <p:txBody>
          <a:bodyPr wrap="none">
            <a:spAutoFit/>
          </a:bodyPr>
          <a:lstStyle/>
          <a:p>
            <a:pPr lvl="0" algn="r" rtl="1"/>
            <a:r>
              <a:rPr lang="en-US" sz="2200" dirty="0" smtClean="0">
                <a:latin typeface="Arial" panose="020B0604020202020204" pitchFamily="34" charset="0"/>
                <a:cs typeface="Arial" panose="020B0604020202020204" pitchFamily="34" charset="0"/>
              </a:rPr>
              <a:t>1250-750=500 </a:t>
            </a:r>
            <a:endParaRPr lang="en-US" sz="2200" dirty="0">
              <a:latin typeface="Arial" panose="020B0604020202020204" pitchFamily="34" charset="0"/>
              <a:cs typeface="Arial" panose="020B0604020202020204" pitchFamily="34" charset="0"/>
            </a:endParaRPr>
          </a:p>
        </p:txBody>
      </p:sp>
      <p:sp>
        <p:nvSpPr>
          <p:cNvPr id="43" name="Rectangle 42"/>
          <p:cNvSpPr/>
          <p:nvPr/>
        </p:nvSpPr>
        <p:spPr>
          <a:xfrm>
            <a:off x="2664136" y="4969719"/>
            <a:ext cx="4170106" cy="430887"/>
          </a:xfrm>
          <a:prstGeom prst="rect">
            <a:avLst/>
          </a:prstGeom>
        </p:spPr>
        <p:txBody>
          <a:bodyPr wrap="square">
            <a:spAutoFit/>
          </a:bodyPr>
          <a:lstStyle/>
          <a:p>
            <a:r>
              <a:rPr lang="fa-IR" sz="2200" b="1" dirty="0" smtClean="0">
                <a:latin typeface="Arial" panose="020B0604020202020204" pitchFamily="34" charset="0"/>
                <a:cs typeface="Arial" panose="020B0604020202020204" pitchFamily="34" charset="0"/>
              </a:rPr>
              <a:t>نرخ سربار ثابت</a:t>
            </a:r>
            <a:endParaRPr lang="fa-IR" sz="2200" b="1" dirty="0">
              <a:latin typeface="Arial" panose="020B0604020202020204" pitchFamily="34" charset="0"/>
              <a:cs typeface="Arial" panose="020B0604020202020204" pitchFamily="34" charset="0"/>
            </a:endParaRPr>
          </a:p>
        </p:txBody>
      </p:sp>
      <p:sp>
        <p:nvSpPr>
          <p:cNvPr id="44" name="Rectangle 43"/>
          <p:cNvSpPr/>
          <p:nvPr/>
        </p:nvSpPr>
        <p:spPr>
          <a:xfrm>
            <a:off x="658645" y="5400606"/>
            <a:ext cx="2627642" cy="430887"/>
          </a:xfrm>
          <a:prstGeom prst="rect">
            <a:avLst/>
          </a:prstGeom>
        </p:spPr>
        <p:txBody>
          <a:bodyPr wrap="none">
            <a:spAutoFit/>
          </a:bodyPr>
          <a:lstStyle/>
          <a:p>
            <a:pPr lvl="0" algn="r" rtl="1"/>
            <a:r>
              <a:rPr lang="en-US" sz="2200" dirty="0" smtClean="0">
                <a:latin typeface="Arial" panose="020B0604020202020204" pitchFamily="34" charset="0"/>
                <a:cs typeface="Arial" panose="020B0604020202020204" pitchFamily="34" charset="0"/>
              </a:rPr>
              <a:t>1750000/500=3500</a:t>
            </a:r>
            <a:endParaRPr lang="en-US" sz="2200" dirty="0">
              <a:latin typeface="Arial" panose="020B0604020202020204" pitchFamily="34" charset="0"/>
              <a:cs typeface="Arial" panose="020B0604020202020204" pitchFamily="34" charset="0"/>
            </a:endParaRPr>
          </a:p>
        </p:txBody>
      </p:sp>
      <p:sp>
        <p:nvSpPr>
          <p:cNvPr id="45" name="Rectangle 44"/>
          <p:cNvSpPr/>
          <p:nvPr/>
        </p:nvSpPr>
        <p:spPr>
          <a:xfrm>
            <a:off x="3265297" y="5414932"/>
            <a:ext cx="4170106" cy="769441"/>
          </a:xfrm>
          <a:prstGeom prst="rect">
            <a:avLst/>
          </a:prstGeom>
        </p:spPr>
        <p:txBody>
          <a:bodyPr wrap="square">
            <a:spAutoFit/>
          </a:bodyPr>
          <a:lstStyle/>
          <a:p>
            <a:r>
              <a:rPr lang="fa-IR" sz="2200" b="1" dirty="0" smtClean="0">
                <a:solidFill>
                  <a:srgbClr val="FFFF00"/>
                </a:solidFill>
                <a:latin typeface="Arial" panose="020B0604020202020204" pitchFamily="34" charset="0"/>
                <a:cs typeface="Arial" panose="020B0604020202020204" pitchFamily="34" charset="0"/>
              </a:rPr>
              <a:t>ساعت کار بودجه شده</a:t>
            </a:r>
            <a:endParaRPr lang="en-US" sz="2200" b="1" dirty="0" smtClean="0">
              <a:solidFill>
                <a:srgbClr val="FFFF00"/>
              </a:solidFill>
            </a:endParaRPr>
          </a:p>
          <a:p>
            <a:r>
              <a:rPr lang="fa-IR" sz="2200" b="1" dirty="0" smtClean="0">
                <a:solidFill>
                  <a:srgbClr val="FFFF00"/>
                </a:solidFill>
                <a:latin typeface="Arial" panose="020B0604020202020204" pitchFamily="34" charset="0"/>
                <a:cs typeface="Arial" panose="020B0604020202020204" pitchFamily="34" charset="0"/>
              </a:rPr>
              <a:t> </a:t>
            </a:r>
            <a:endParaRPr lang="fa-IR" sz="2200" b="1" dirty="0">
              <a:solidFill>
                <a:srgbClr val="FFFF00"/>
              </a:solidFill>
              <a:latin typeface="Arial" panose="020B0604020202020204" pitchFamily="34" charset="0"/>
              <a:cs typeface="Arial" panose="020B0604020202020204" pitchFamily="34" charset="0"/>
            </a:endParaRPr>
          </a:p>
        </p:txBody>
      </p:sp>
      <p:sp>
        <p:nvSpPr>
          <p:cNvPr id="48" name="Rectangle 47"/>
          <p:cNvSpPr/>
          <p:nvPr/>
        </p:nvSpPr>
        <p:spPr>
          <a:xfrm>
            <a:off x="5473366" y="5431383"/>
            <a:ext cx="364202" cy="461665"/>
          </a:xfrm>
          <a:prstGeom prst="rect">
            <a:avLst/>
          </a:prstGeom>
        </p:spPr>
        <p:txBody>
          <a:bodyPr wrap="none">
            <a:spAutoFit/>
          </a:bodyPr>
          <a:lstStyle/>
          <a:p>
            <a:r>
              <a:rPr lang="en-US" sz="2400" dirty="0">
                <a:solidFill>
                  <a:prstClr val="white"/>
                </a:solidFill>
                <a:latin typeface="Arial" panose="020B0604020202020204" pitchFamily="34" charset="0"/>
                <a:cs typeface="Arial" panose="020B0604020202020204" pitchFamily="34" charset="0"/>
              </a:rPr>
              <a:t>=</a:t>
            </a:r>
            <a:endParaRPr lang="en-US" dirty="0"/>
          </a:p>
        </p:txBody>
      </p:sp>
      <p:sp>
        <p:nvSpPr>
          <p:cNvPr id="53" name="Rectangle 52"/>
          <p:cNvSpPr/>
          <p:nvPr/>
        </p:nvSpPr>
        <p:spPr>
          <a:xfrm>
            <a:off x="4809916" y="4569769"/>
            <a:ext cx="2858475" cy="430887"/>
          </a:xfrm>
          <a:prstGeom prst="rect">
            <a:avLst/>
          </a:prstGeom>
        </p:spPr>
        <p:txBody>
          <a:bodyPr wrap="none">
            <a:spAutoFit/>
          </a:bodyPr>
          <a:lstStyle/>
          <a:p>
            <a:pPr rtl="1"/>
            <a:r>
              <a:rPr lang="fa-IR" sz="2200" b="1" dirty="0">
                <a:solidFill>
                  <a:srgbClr val="00B050"/>
                </a:solidFill>
                <a:latin typeface="Arial" panose="020B0604020202020204" pitchFamily="34" charset="0"/>
                <a:cs typeface="Arial" panose="020B0604020202020204" pitchFamily="34" charset="0"/>
              </a:rPr>
              <a:t>مبلغ سربار ثابت بودجه شده </a:t>
            </a:r>
            <a:endParaRPr lang="en-US" sz="2200" b="1" dirty="0">
              <a:solidFill>
                <a:srgbClr val="00B050"/>
              </a:solidFill>
              <a:latin typeface="Arial" panose="020B0604020202020204" pitchFamily="34" charset="0"/>
              <a:cs typeface="Arial" panose="020B0604020202020204" pitchFamily="34" charset="0"/>
            </a:endParaRPr>
          </a:p>
        </p:txBody>
      </p:sp>
      <p:sp>
        <p:nvSpPr>
          <p:cNvPr id="54" name="Rectangle 53"/>
          <p:cNvSpPr/>
          <p:nvPr/>
        </p:nvSpPr>
        <p:spPr>
          <a:xfrm>
            <a:off x="5819859" y="5439453"/>
            <a:ext cx="5800650" cy="430887"/>
          </a:xfrm>
          <a:prstGeom prst="rect">
            <a:avLst/>
          </a:prstGeom>
        </p:spPr>
        <p:txBody>
          <a:bodyPr wrap="square">
            <a:spAutoFit/>
          </a:bodyPr>
          <a:lstStyle/>
          <a:p>
            <a:r>
              <a:rPr lang="fa-IR" sz="2200" b="1" dirty="0" smtClean="0">
                <a:latin typeface="Arial" panose="020B0604020202020204" pitchFamily="34" charset="0"/>
                <a:cs typeface="Arial" panose="020B0604020202020204" pitchFamily="34" charset="0"/>
              </a:rPr>
              <a:t>نرخ سربار ثابت / سربار ثابت بودجه شده</a:t>
            </a:r>
            <a:endParaRPr lang="fa-IR" sz="2200" b="1" dirty="0">
              <a:latin typeface="Arial" panose="020B0604020202020204" pitchFamily="34" charset="0"/>
              <a:cs typeface="Arial" panose="020B0604020202020204" pitchFamily="34" charset="0"/>
            </a:endParaRPr>
          </a:p>
        </p:txBody>
      </p:sp>
      <p:sp>
        <p:nvSpPr>
          <p:cNvPr id="26" name="Rectangle 25">
            <a:hlinkClick r:id="" action="ppaction://hlinkshowjump?jump=nextslide">
              <a:snd r:embed="rId3" name="click.wav"/>
            </a:hlinkClick>
            <a:hlinkHover r:id="" action="ppaction://noaction">
              <a:snd r:embed="rId4" name="arrow.wav"/>
            </a:hlinkHover>
          </p:cNvPr>
          <p:cNvSpPr/>
          <p:nvPr/>
        </p:nvSpPr>
        <p:spPr>
          <a:xfrm>
            <a:off x="6043823" y="591756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7" name="Rectangle 26">
            <a:hlinkClick r:id="" action="ppaction://hlinkshowjump?jump=previousslide">
              <a:snd r:embed="rId3" name="click.wav"/>
            </a:hlinkClick>
            <a:hlinkHover r:id="" action="ppaction://noaction">
              <a:snd r:embed="rId4" name="arrow.wav"/>
            </a:hlinkHover>
          </p:cNvPr>
          <p:cNvSpPr/>
          <p:nvPr/>
        </p:nvSpPr>
        <p:spPr>
          <a:xfrm>
            <a:off x="5123482" y="591756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26194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randombar(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down)">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circle(in)">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barn(inVertical)">
                                      <p:cBhvr>
                                        <p:cTn id="109" dur="500"/>
                                        <p:tgtEl>
                                          <p:spTgt spid="44"/>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arn(inVertical)">
                                      <p:cBhvr>
                                        <p:cTn id="112" dur="500"/>
                                        <p:tgtEl>
                                          <p:spTgt spid="45"/>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arn(inVertical)">
                                      <p:cBhvr>
                                        <p:cTn id="115" dur="500"/>
                                        <p:tgtEl>
                                          <p:spTgt spid="48"/>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inVertical)">
                                      <p:cBhvr>
                                        <p:cTn id="1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P spid="10" grpId="0"/>
      <p:bldP spid="14" grpId="0" animBg="1"/>
      <p:bldP spid="15" grpId="0"/>
      <p:bldP spid="17" grpId="0"/>
      <p:bldP spid="18" grpId="0"/>
      <p:bldP spid="19" grpId="0"/>
      <p:bldP spid="20" grpId="0"/>
      <p:bldP spid="33" grpId="0"/>
      <p:bldP spid="39" grpId="0"/>
      <p:bldP spid="41" grpId="0"/>
      <p:bldP spid="42" grpId="0"/>
      <p:bldP spid="43" grpId="0"/>
      <p:bldP spid="44" grpId="0"/>
      <p:bldP spid="45" grpId="0"/>
      <p:bldP spid="48"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1277" y="1471631"/>
            <a:ext cx="5086649" cy="430887"/>
          </a:xfrm>
          <a:prstGeom prst="rect">
            <a:avLst/>
          </a:prstGeom>
        </p:spPr>
        <p:txBody>
          <a:bodyPr wrap="none">
            <a:spAutoFit/>
          </a:bodyPr>
          <a:lstStyle/>
          <a:p>
            <a:pPr lvl="0" algn="r" rtl="1"/>
            <a:r>
              <a:rPr lang="en-US" sz="2200" dirty="0" smtClean="0">
                <a:latin typeface="Arial" panose="020B0604020202020204" pitchFamily="34" charset="0"/>
                <a:cs typeface="Arial" panose="020B0604020202020204" pitchFamily="34" charset="0"/>
              </a:rPr>
              <a:t>175000+(750*3400)-4500000=-200000</a:t>
            </a: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5447701" y="1458553"/>
            <a:ext cx="1548822" cy="430887"/>
          </a:xfrm>
          <a:prstGeom prst="rect">
            <a:avLst/>
          </a:prstGeom>
        </p:spPr>
        <p:txBody>
          <a:bodyPr wrap="none">
            <a:spAutoFit/>
          </a:bodyPr>
          <a:lstStyle/>
          <a:p>
            <a:r>
              <a:rPr lang="fa-IR" sz="2200" b="1" dirty="0">
                <a:solidFill>
                  <a:srgbClr val="FFFF00"/>
                </a:solidFill>
                <a:latin typeface="Arial" panose="020B0604020202020204" pitchFamily="34" charset="0"/>
                <a:cs typeface="Arial" panose="020B0604020202020204" pitchFamily="34" charset="0"/>
              </a:rPr>
              <a:t>انحراف هزینه </a:t>
            </a:r>
            <a:endParaRPr lang="en-US" sz="2200" dirty="0"/>
          </a:p>
        </p:txBody>
      </p:sp>
      <p:sp>
        <p:nvSpPr>
          <p:cNvPr id="6" name="Left Brace 5"/>
          <p:cNvSpPr/>
          <p:nvPr/>
        </p:nvSpPr>
        <p:spPr>
          <a:xfrm rot="16200000">
            <a:off x="3018396" y="-382101"/>
            <a:ext cx="103603" cy="4755007"/>
          </a:xfrm>
          <a:prstGeom prst="leftBrace">
            <a:avLst>
              <a:gd name="adj1" fmla="val 62501"/>
              <a:gd name="adj2" fmla="val 4853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944437" y="2033788"/>
            <a:ext cx="3557384"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سربار واقعی-     بودجه مجاز سربار</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564903" y="2554863"/>
            <a:ext cx="3350597" cy="430887"/>
          </a:xfrm>
          <a:prstGeom prst="rect">
            <a:avLst/>
          </a:prstGeom>
        </p:spPr>
        <p:txBody>
          <a:bodyPr wrap="none">
            <a:spAutoFit/>
          </a:bodyPr>
          <a:lstStyle/>
          <a:p>
            <a:pPr lvl="0" algn="r" rtl="1"/>
            <a:r>
              <a:rPr lang="en-US" sz="2200" dirty="0" smtClean="0">
                <a:latin typeface="Arial" panose="020B0604020202020204" pitchFamily="34" charset="0"/>
                <a:cs typeface="Arial" panose="020B0604020202020204" pitchFamily="34" charset="0"/>
              </a:rPr>
              <a:t>(3400-3500)*500=-50000</a:t>
            </a: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648207" y="3023852"/>
            <a:ext cx="5133136" cy="430887"/>
          </a:xfrm>
          <a:prstGeom prst="rect">
            <a:avLst/>
          </a:prstGeom>
        </p:spPr>
        <p:txBody>
          <a:bodyPr wrap="none">
            <a:spAutoFit/>
          </a:bodyPr>
          <a:lstStyle/>
          <a:p>
            <a:pPr algn="r"/>
            <a:r>
              <a:rPr lang="fa-IR" sz="2200" dirty="0" smtClean="0">
                <a:latin typeface="Arial" panose="020B0604020202020204" pitchFamily="34" charset="0"/>
                <a:cs typeface="Arial" panose="020B0604020202020204" pitchFamily="34" charset="0"/>
              </a:rPr>
              <a:t>نرخ سربار ثابت</a:t>
            </a:r>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(مبنای بودجه شده – مبنای واقعی ) </a:t>
            </a:r>
            <a:endParaRPr lang="en-US" sz="2200" dirty="0">
              <a:latin typeface="Arial" panose="020B0604020202020204" pitchFamily="34" charset="0"/>
              <a:cs typeface="Arial" panose="020B0604020202020204" pitchFamily="34" charset="0"/>
            </a:endParaRPr>
          </a:p>
        </p:txBody>
      </p:sp>
      <p:sp>
        <p:nvSpPr>
          <p:cNvPr id="10" name="Rectangle 9"/>
          <p:cNvSpPr/>
          <p:nvPr/>
        </p:nvSpPr>
        <p:spPr>
          <a:xfrm>
            <a:off x="4011493" y="2589648"/>
            <a:ext cx="1560042" cy="430887"/>
          </a:xfrm>
          <a:prstGeom prst="rect">
            <a:avLst/>
          </a:prstGeom>
        </p:spPr>
        <p:txBody>
          <a:bodyPr wrap="none">
            <a:spAutoFit/>
          </a:bodyPr>
          <a:lstStyle/>
          <a:p>
            <a:r>
              <a:rPr lang="fa-IR" sz="2200" b="1" dirty="0">
                <a:solidFill>
                  <a:srgbClr val="FFFF00"/>
                </a:solidFill>
                <a:latin typeface="Arial" panose="020B0604020202020204" pitchFamily="34" charset="0"/>
                <a:cs typeface="Arial" panose="020B0604020202020204" pitchFamily="34" charset="0"/>
              </a:rPr>
              <a:t>انحراف </a:t>
            </a:r>
            <a:r>
              <a:rPr lang="fa-IR" sz="2200" b="1" dirty="0" smtClean="0">
                <a:solidFill>
                  <a:srgbClr val="FFFF00"/>
                </a:solidFill>
                <a:latin typeface="Arial" panose="020B0604020202020204" pitchFamily="34" charset="0"/>
                <a:cs typeface="Arial" panose="020B0604020202020204" pitchFamily="34" charset="0"/>
              </a:rPr>
              <a:t>ظرفیت</a:t>
            </a:r>
            <a:endParaRPr lang="en-US" sz="2200" dirty="0"/>
          </a:p>
        </p:txBody>
      </p:sp>
      <p:sp>
        <p:nvSpPr>
          <p:cNvPr id="11" name="Rectangle 10"/>
          <p:cNvSpPr/>
          <p:nvPr/>
        </p:nvSpPr>
        <p:spPr>
          <a:xfrm>
            <a:off x="476520" y="673540"/>
            <a:ext cx="2815193" cy="430887"/>
          </a:xfrm>
          <a:prstGeom prst="rect">
            <a:avLst/>
          </a:prstGeom>
        </p:spPr>
        <p:txBody>
          <a:bodyPr wrap="none">
            <a:spAutoFit/>
          </a:bodyPr>
          <a:lstStyle/>
          <a:p>
            <a:pPr lvl="0" algn="r" rtl="1"/>
            <a:r>
              <a:rPr lang="en-US" sz="2200" dirty="0" smtClean="0">
                <a:latin typeface="Arial" panose="020B0604020202020204" pitchFamily="34" charset="0"/>
                <a:cs typeface="Arial" panose="020B0604020202020204" pitchFamily="34" charset="0"/>
              </a:rPr>
              <a:t>3400*1250=4250000</a:t>
            </a:r>
            <a:endParaRPr lang="en-US" sz="2200" dirty="0">
              <a:latin typeface="Arial" panose="020B0604020202020204" pitchFamily="34" charset="0"/>
              <a:cs typeface="Arial" panose="020B0604020202020204" pitchFamily="34" charset="0"/>
            </a:endParaRPr>
          </a:p>
        </p:txBody>
      </p:sp>
      <p:sp>
        <p:nvSpPr>
          <p:cNvPr id="12" name="Rectangle 11"/>
          <p:cNvSpPr/>
          <p:nvPr/>
        </p:nvSpPr>
        <p:spPr>
          <a:xfrm>
            <a:off x="3145680" y="729085"/>
            <a:ext cx="1768433" cy="430887"/>
          </a:xfrm>
          <a:prstGeom prst="rect">
            <a:avLst/>
          </a:prstGeom>
        </p:spPr>
        <p:txBody>
          <a:bodyPr wrap="none">
            <a:spAutoFit/>
          </a:bodyPr>
          <a:lstStyle/>
          <a:p>
            <a:r>
              <a:rPr lang="fa-IR" sz="2200" b="1" dirty="0">
                <a:solidFill>
                  <a:srgbClr val="92D050"/>
                </a:solidFill>
                <a:latin typeface="Arial" panose="020B0604020202020204" pitchFamily="34" charset="0"/>
                <a:cs typeface="Arial" panose="020B0604020202020204" pitchFamily="34" charset="0"/>
              </a:rPr>
              <a:t>سربار جذب شده </a:t>
            </a:r>
            <a:endParaRPr lang="en-US" sz="2200" dirty="0"/>
          </a:p>
        </p:txBody>
      </p:sp>
      <p:sp>
        <p:nvSpPr>
          <p:cNvPr id="13" name="Rectangle 12"/>
          <p:cNvSpPr/>
          <p:nvPr/>
        </p:nvSpPr>
        <p:spPr>
          <a:xfrm>
            <a:off x="5057548" y="729085"/>
            <a:ext cx="3964547"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ساعت کار کرد واقعی * نرخ جذب سربار</a:t>
            </a:r>
            <a:endParaRPr lang="en-US" sz="2200" b="1" dirty="0">
              <a:latin typeface="Arial" panose="020B0604020202020204" pitchFamily="34" charset="0"/>
              <a:cs typeface="Arial" panose="020B0604020202020204" pitchFamily="34" charset="0"/>
            </a:endParaRPr>
          </a:p>
        </p:txBody>
      </p:sp>
      <p:sp>
        <p:nvSpPr>
          <p:cNvPr id="14" name="Rectangle 13"/>
          <p:cNvSpPr/>
          <p:nvPr/>
        </p:nvSpPr>
        <p:spPr>
          <a:xfrm>
            <a:off x="4819888" y="744878"/>
            <a:ext cx="349776" cy="430887"/>
          </a:xfrm>
          <a:prstGeom prst="rect">
            <a:avLst/>
          </a:prstGeom>
        </p:spPr>
        <p:txBody>
          <a:bodyPr wrap="none">
            <a:spAutoFit/>
          </a:bodyPr>
          <a:lstStyle/>
          <a:p>
            <a:r>
              <a:rPr lang="en-US" sz="2200" dirty="0">
                <a:solidFill>
                  <a:prstClr val="white"/>
                </a:solidFill>
                <a:latin typeface="Arial" panose="020B0604020202020204" pitchFamily="34" charset="0"/>
                <a:cs typeface="Arial" panose="020B0604020202020204" pitchFamily="34" charset="0"/>
              </a:rPr>
              <a:t>=</a:t>
            </a:r>
            <a:endParaRPr lang="en-US" sz="2200" dirty="0"/>
          </a:p>
        </p:txBody>
      </p:sp>
      <p:sp>
        <p:nvSpPr>
          <p:cNvPr id="15" name="Rectangle 14"/>
          <p:cNvSpPr/>
          <p:nvPr/>
        </p:nvSpPr>
        <p:spPr>
          <a:xfrm>
            <a:off x="476520" y="1042991"/>
            <a:ext cx="3680816" cy="430887"/>
          </a:xfrm>
          <a:prstGeom prst="rect">
            <a:avLst/>
          </a:prstGeom>
        </p:spPr>
        <p:txBody>
          <a:bodyPr wrap="none">
            <a:spAutoFit/>
          </a:bodyPr>
          <a:lstStyle/>
          <a:p>
            <a:pPr lvl="0" algn="r" rtl="1"/>
            <a:r>
              <a:rPr lang="en-US" sz="2200" dirty="0" smtClean="0">
                <a:latin typeface="Arial" panose="020B0604020202020204" pitchFamily="34" charset="0"/>
                <a:cs typeface="Arial" panose="020B0604020202020204" pitchFamily="34" charset="0"/>
              </a:rPr>
              <a:t>4250000-4500000=-250000</a:t>
            </a:r>
            <a:endParaRPr lang="en-US" sz="2200" dirty="0">
              <a:latin typeface="Arial" panose="020B0604020202020204" pitchFamily="34" charset="0"/>
              <a:cs typeface="Arial" panose="020B0604020202020204" pitchFamily="34" charset="0"/>
            </a:endParaRPr>
          </a:p>
        </p:txBody>
      </p:sp>
      <p:sp>
        <p:nvSpPr>
          <p:cNvPr id="16" name="Rectangle 15"/>
          <p:cNvSpPr/>
          <p:nvPr/>
        </p:nvSpPr>
        <p:spPr>
          <a:xfrm>
            <a:off x="3982453" y="1059700"/>
            <a:ext cx="1798890" cy="430887"/>
          </a:xfrm>
          <a:prstGeom prst="rect">
            <a:avLst/>
          </a:prstGeom>
        </p:spPr>
        <p:txBody>
          <a:bodyPr wrap="none">
            <a:spAutoFit/>
          </a:bodyPr>
          <a:lstStyle/>
          <a:p>
            <a:r>
              <a:rPr lang="fa-IR" sz="2200" b="1" dirty="0" smtClean="0">
                <a:solidFill>
                  <a:srgbClr val="FFC000"/>
                </a:solidFill>
                <a:latin typeface="Arial" panose="020B0604020202020204" pitchFamily="34" charset="0"/>
                <a:cs typeface="Arial" panose="020B0604020202020204" pitchFamily="34" charset="0"/>
              </a:rPr>
              <a:t>کسر </a:t>
            </a:r>
            <a:r>
              <a:rPr lang="fa-IR" sz="2200" b="1" dirty="0">
                <a:solidFill>
                  <a:srgbClr val="FFC000"/>
                </a:solidFill>
                <a:latin typeface="Arial" panose="020B0604020202020204" pitchFamily="34" charset="0"/>
                <a:cs typeface="Arial" panose="020B0604020202020204" pitchFamily="34" charset="0"/>
              </a:rPr>
              <a:t>جذب سربار </a:t>
            </a:r>
            <a:endParaRPr lang="en-US" sz="2200" dirty="0"/>
          </a:p>
        </p:txBody>
      </p:sp>
      <p:sp>
        <p:nvSpPr>
          <p:cNvPr id="17" name="Rectangle 16">
            <a:hlinkClick r:id="" action="ppaction://hlinkshowjump?jump=nextslide">
              <a:snd r:embed="rId3" name="click.wav"/>
            </a:hlinkClick>
            <a:hlinkHover r:id="" action="ppaction://noaction">
              <a:snd r:embed="rId4" name="arrow.wav"/>
            </a:hlinkHover>
          </p:cNvPr>
          <p:cNvSpPr/>
          <p:nvPr/>
        </p:nvSpPr>
        <p:spPr>
          <a:xfrm>
            <a:off x="5977889" y="5856043"/>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8" name="Rectangle 17">
            <a:hlinkClick r:id="" action="ppaction://hlinkshowjump?jump=previousslide">
              <a:snd r:embed="rId3" name="click.wav"/>
            </a:hlinkClick>
            <a:hlinkHover r:id="" action="ppaction://noaction">
              <a:snd r:embed="rId4" name="arrow.wav"/>
            </a:hlinkHover>
          </p:cNvPr>
          <p:cNvSpPr/>
          <p:nvPr/>
        </p:nvSpPr>
        <p:spPr>
          <a:xfrm>
            <a:off x="5057548" y="5856043"/>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57722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97337" y="364976"/>
            <a:ext cx="8667482" cy="1785104"/>
          </a:xfrm>
          <a:prstGeom prst="rect">
            <a:avLst/>
          </a:prstGeom>
        </p:spPr>
        <p:txBody>
          <a:bodyPr wrap="square">
            <a:spAutoFit/>
          </a:bodyPr>
          <a:lstStyle/>
          <a:p>
            <a:pPr lvl="0" algn="r" rtl="1"/>
            <a:r>
              <a:rPr lang="fa-IR" sz="2200" b="1" dirty="0" smtClean="0">
                <a:latin typeface="Arial" panose="020B0604020202020204" pitchFamily="34" charset="0"/>
                <a:cs typeface="Arial" panose="020B0604020202020204" pitchFamily="34" charset="0"/>
              </a:rPr>
              <a:t>در شرکت فرزین بودجه شده برای </a:t>
            </a:r>
            <a:r>
              <a:rPr lang="en-US" sz="2200" b="1" dirty="0" smtClean="0">
                <a:latin typeface="Arial" panose="020B0604020202020204" pitchFamily="34" charset="0"/>
                <a:cs typeface="Arial" panose="020B0604020202020204" pitchFamily="34" charset="0"/>
              </a:rPr>
              <a:t>5000</a:t>
            </a:r>
            <a:r>
              <a:rPr lang="fa-IR" sz="2200" b="1" dirty="0" smtClean="0">
                <a:latin typeface="Arial" panose="020B0604020202020204" pitchFamily="34" charset="0"/>
                <a:cs typeface="Arial" panose="020B0604020202020204" pitchFamily="34" charset="0"/>
              </a:rPr>
              <a:t>واحد </a:t>
            </a:r>
            <a:r>
              <a:rPr lang="en-US" sz="2200" b="1" dirty="0" smtClean="0">
                <a:latin typeface="Arial" panose="020B0604020202020204" pitchFamily="34" charset="0"/>
                <a:cs typeface="Arial" panose="020B0604020202020204" pitchFamily="34" charset="0"/>
              </a:rPr>
              <a:t>620000</a:t>
            </a:r>
            <a:r>
              <a:rPr lang="fa-IR" sz="2200" b="1" dirty="0" smtClean="0">
                <a:latin typeface="Arial" panose="020B0604020202020204" pitchFamily="34" charset="0"/>
                <a:cs typeface="Arial" panose="020B0604020202020204" pitchFamily="34" charset="0"/>
              </a:rPr>
              <a:t>ریال برای </a:t>
            </a:r>
            <a:r>
              <a:rPr lang="en-US" sz="2200" b="1" dirty="0" smtClean="0">
                <a:latin typeface="Arial" panose="020B0604020202020204" pitchFamily="34" charset="0"/>
                <a:cs typeface="Arial" panose="020B0604020202020204" pitchFamily="34" charset="0"/>
              </a:rPr>
              <a:t>6000</a:t>
            </a:r>
            <a:r>
              <a:rPr lang="fa-IR" sz="2200" b="1" dirty="0" smtClean="0">
                <a:latin typeface="Arial" panose="020B0604020202020204" pitchFamily="34" charset="0"/>
                <a:cs typeface="Arial" panose="020B0604020202020204" pitchFamily="34" charset="0"/>
              </a:rPr>
              <a:t>واحد </a:t>
            </a:r>
            <a:r>
              <a:rPr lang="en-US" sz="2200" b="1" dirty="0" smtClean="0">
                <a:latin typeface="Arial" panose="020B0604020202020204" pitchFamily="34" charset="0"/>
                <a:cs typeface="Arial" panose="020B0604020202020204" pitchFamily="34" charset="0"/>
              </a:rPr>
              <a:t>740000</a:t>
            </a:r>
            <a:r>
              <a:rPr lang="fa-IR" sz="2200" b="1" dirty="0" smtClean="0">
                <a:latin typeface="Arial" panose="020B0604020202020204" pitchFamily="34" charset="0"/>
                <a:cs typeface="Arial" panose="020B0604020202020204" pitchFamily="34" charset="0"/>
              </a:rPr>
              <a:t>در سال </a:t>
            </a:r>
            <a:r>
              <a:rPr lang="en-US" sz="2200" b="1" dirty="0" smtClean="0">
                <a:latin typeface="Arial" panose="020B0604020202020204" pitchFamily="34" charset="0"/>
                <a:cs typeface="Arial" panose="020B0604020202020204" pitchFamily="34" charset="0"/>
              </a:rPr>
              <a:t>x1 </a:t>
            </a:r>
            <a:r>
              <a:rPr lang="fa-IR" sz="2200" b="1" dirty="0" smtClean="0">
                <a:latin typeface="Arial" panose="020B0604020202020204" pitchFamily="34" charset="0"/>
                <a:cs typeface="Arial" panose="020B0604020202020204" pitchFamily="34" charset="0"/>
              </a:rPr>
              <a:t> تولید واقعی </a:t>
            </a:r>
            <a:r>
              <a:rPr lang="en-US" sz="2200" b="1" dirty="0" smtClean="0">
                <a:latin typeface="Arial" panose="020B0604020202020204" pitchFamily="34" charset="0"/>
                <a:cs typeface="Arial" panose="020B0604020202020204" pitchFamily="34" charset="0"/>
              </a:rPr>
              <a:t>5500</a:t>
            </a:r>
            <a:r>
              <a:rPr lang="fa-IR" sz="2200" b="1" dirty="0" smtClean="0">
                <a:latin typeface="Arial" panose="020B0604020202020204" pitchFamily="34" charset="0"/>
                <a:cs typeface="Arial" panose="020B0604020202020204" pitchFamily="34" charset="0"/>
              </a:rPr>
              <a:t>و سربا ریال بوده است نرخ جذب سریار به ازای هر واحد محصول و نرخ کل سربار </a:t>
            </a:r>
            <a:r>
              <a:rPr lang="en-US" sz="2200" b="1" dirty="0" smtClean="0">
                <a:latin typeface="Arial" panose="020B0604020202020204" pitchFamily="34" charset="0"/>
                <a:cs typeface="Arial" panose="020B0604020202020204" pitchFamily="34" charset="0"/>
              </a:rPr>
              <a:t>140</a:t>
            </a:r>
            <a:r>
              <a:rPr lang="fa-IR" sz="2200" b="1" dirty="0" smtClean="0">
                <a:latin typeface="Arial" panose="020B0604020202020204" pitchFamily="34" charset="0"/>
                <a:cs typeface="Arial" panose="020B0604020202020204" pitchFamily="34" charset="0"/>
              </a:rPr>
              <a:t>ریال و سربار واقعی 810000 ریال است . مطلوب است : </a:t>
            </a:r>
            <a:r>
              <a:rPr lang="fa-IR" sz="2200" b="1" dirty="0" smtClean="0">
                <a:solidFill>
                  <a:srgbClr val="92D050"/>
                </a:solidFill>
                <a:latin typeface="Arial" panose="020B0604020202020204" pitchFamily="34" charset="0"/>
                <a:cs typeface="Arial" panose="020B0604020202020204" pitchFamily="34" charset="0"/>
              </a:rPr>
              <a:t>سربار ثابت بودجه شده </a:t>
            </a:r>
            <a:r>
              <a:rPr lang="fa-IR" sz="2200" b="1" dirty="0" smtClean="0">
                <a:latin typeface="Arial" panose="020B0604020202020204" pitchFamily="34" charset="0"/>
                <a:cs typeface="Arial" panose="020B0604020202020204" pitchFamily="34" charset="0"/>
              </a:rPr>
              <a:t>– </a:t>
            </a:r>
            <a:r>
              <a:rPr lang="fa-IR" sz="2200" b="1" dirty="0" smtClean="0">
                <a:solidFill>
                  <a:srgbClr val="FFC000"/>
                </a:solidFill>
                <a:latin typeface="Arial" panose="020B0604020202020204" pitchFamily="34" charset="0"/>
                <a:cs typeface="Arial" panose="020B0604020202020204" pitchFamily="34" charset="0"/>
              </a:rPr>
              <a:t>محاسبه ظرفیت عادی شرکت </a:t>
            </a:r>
            <a:r>
              <a:rPr lang="fa-IR" sz="2200" b="1" dirty="0" smtClean="0">
                <a:latin typeface="Arial" panose="020B0604020202020204" pitchFamily="34" charset="0"/>
                <a:cs typeface="Arial" panose="020B0604020202020204" pitchFamily="34" charset="0"/>
              </a:rPr>
              <a:t>(ساعت کار بودجه شده)- </a:t>
            </a:r>
            <a:r>
              <a:rPr lang="fa-IR" sz="2200" b="1" dirty="0" smtClean="0">
                <a:solidFill>
                  <a:srgbClr val="00B0F0"/>
                </a:solidFill>
                <a:latin typeface="Arial" panose="020B0604020202020204" pitchFamily="34" charset="0"/>
                <a:cs typeface="Arial" panose="020B0604020202020204" pitchFamily="34" charset="0"/>
              </a:rPr>
              <a:t>محاسبه انحراف هزینه سربار</a:t>
            </a:r>
            <a:endParaRPr lang="en-US" sz="2200" b="1" dirty="0">
              <a:solidFill>
                <a:srgbClr val="00B0F0"/>
              </a:solidFill>
              <a:latin typeface="Arial" panose="020B0604020202020204" pitchFamily="34" charset="0"/>
              <a:cs typeface="Arial" panose="020B0604020202020204" pitchFamily="34" charset="0"/>
            </a:endParaRPr>
          </a:p>
        </p:txBody>
      </p:sp>
      <p:sp>
        <p:nvSpPr>
          <p:cNvPr id="5" name="Left Brace 4"/>
          <p:cNvSpPr/>
          <p:nvPr/>
        </p:nvSpPr>
        <p:spPr>
          <a:xfrm>
            <a:off x="333552" y="2177945"/>
            <a:ext cx="464234" cy="542124"/>
          </a:xfrm>
          <a:prstGeom prst="leftBrace">
            <a:avLst>
              <a:gd name="adj1" fmla="val 22788"/>
              <a:gd name="adj2" fmla="val 4853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797786" y="2021498"/>
            <a:ext cx="2760692" cy="430887"/>
          </a:xfrm>
          <a:prstGeom prst="rect">
            <a:avLst/>
          </a:prstGeom>
        </p:spPr>
        <p:txBody>
          <a:bodyPr wrap="none">
            <a:spAutoFit/>
          </a:bodyPr>
          <a:lstStyle/>
          <a:p>
            <a:pPr lvl="0" rtl="1"/>
            <a:r>
              <a:rPr lang="en-US" sz="2200" dirty="0">
                <a:solidFill>
                  <a:prstClr val="white"/>
                </a:solidFill>
                <a:latin typeface="Arial" panose="020B0604020202020204" pitchFamily="34" charset="0"/>
                <a:cs typeface="Arial" panose="020B0604020202020204" pitchFamily="34" charset="0"/>
              </a:rPr>
              <a:t>5</a:t>
            </a:r>
            <a:r>
              <a:rPr lang="en-US" sz="2200" dirty="0" smtClean="0">
                <a:solidFill>
                  <a:prstClr val="white"/>
                </a:solidFill>
                <a:latin typeface="Arial" panose="020B0604020202020204" pitchFamily="34" charset="0"/>
                <a:cs typeface="Arial" panose="020B0604020202020204" pitchFamily="34" charset="0"/>
              </a:rPr>
              <a:t>000 x + y =620000 </a:t>
            </a:r>
            <a:endParaRPr lang="en-US" sz="2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745630" y="2404766"/>
            <a:ext cx="2682145"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6000 x + y =740000</a:t>
            </a:r>
            <a:endParaRPr lang="en-US" sz="2200" dirty="0">
              <a:solidFill>
                <a:prstClr val="white"/>
              </a:solidFill>
              <a:latin typeface="Arial" panose="020B0604020202020204" pitchFamily="34" charset="0"/>
              <a:cs typeface="Arial" panose="020B0604020202020204" pitchFamily="34" charset="0"/>
            </a:endParaRPr>
          </a:p>
        </p:txBody>
      </p:sp>
      <p:sp>
        <p:nvSpPr>
          <p:cNvPr id="8" name="Left Brace 7"/>
          <p:cNvSpPr/>
          <p:nvPr/>
        </p:nvSpPr>
        <p:spPr>
          <a:xfrm>
            <a:off x="3530757" y="2152188"/>
            <a:ext cx="464234" cy="542124"/>
          </a:xfrm>
          <a:prstGeom prst="leftBrace">
            <a:avLst>
              <a:gd name="adj1" fmla="val 22788"/>
              <a:gd name="adj2" fmla="val 4853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3994991" y="1995741"/>
            <a:ext cx="285526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-5000 x - y =-620000 </a:t>
            </a:r>
            <a:endParaRPr lang="en-US"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3942835" y="2379009"/>
            <a:ext cx="2682145"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6000 x + y =740000</a:t>
            </a:r>
            <a:endParaRPr lang="en-US" sz="2200" dirty="0">
              <a:solidFill>
                <a:prstClr val="white"/>
              </a:solidFill>
              <a:latin typeface="Arial" panose="020B0604020202020204" pitchFamily="34" charset="0"/>
              <a:cs typeface="Arial" panose="020B0604020202020204" pitchFamily="34" charset="0"/>
            </a:endParaRPr>
          </a:p>
        </p:txBody>
      </p:sp>
      <p:sp>
        <p:nvSpPr>
          <p:cNvPr id="11" name="Left Brace 10"/>
          <p:cNvSpPr/>
          <p:nvPr/>
        </p:nvSpPr>
        <p:spPr>
          <a:xfrm>
            <a:off x="6617892" y="2060765"/>
            <a:ext cx="284524" cy="758427"/>
          </a:xfrm>
          <a:prstGeom prst="leftBrace">
            <a:avLst>
              <a:gd name="adj1" fmla="val 3792"/>
              <a:gd name="adj2" fmla="val 5149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6677136" y="2279228"/>
            <a:ext cx="1909497" cy="369332"/>
          </a:xfrm>
          <a:prstGeom prst="rect">
            <a:avLst/>
          </a:prstGeom>
        </p:spPr>
        <p:txBody>
          <a:bodyPr wrap="none">
            <a:spAutoFit/>
          </a:bodyPr>
          <a:lstStyle/>
          <a:p>
            <a:pPr lvl="0" rtl="1"/>
            <a:r>
              <a:rPr lang="en-US" dirty="0" smtClean="0">
                <a:solidFill>
                  <a:prstClr val="white"/>
                </a:solidFill>
                <a:latin typeface="Arial" panose="020B0604020202020204" pitchFamily="34" charset="0"/>
                <a:cs typeface="Arial" panose="020B0604020202020204" pitchFamily="34" charset="0"/>
              </a:rPr>
              <a:t>1000x </a:t>
            </a:r>
            <a:r>
              <a:rPr lang="en-US" dirty="0">
                <a:solidFill>
                  <a:prstClr val="white"/>
                </a:solidFill>
                <a:latin typeface="Arial" panose="020B0604020202020204" pitchFamily="34" charset="0"/>
                <a:cs typeface="Arial" panose="020B0604020202020204" pitchFamily="34" charset="0"/>
              </a:rPr>
              <a:t>= </a:t>
            </a:r>
            <a:r>
              <a:rPr lang="en-US" dirty="0" smtClean="0">
                <a:solidFill>
                  <a:prstClr val="white"/>
                </a:solidFill>
                <a:latin typeface="Arial" panose="020B0604020202020204" pitchFamily="34" charset="0"/>
                <a:cs typeface="Arial" panose="020B0604020202020204" pitchFamily="34" charset="0"/>
              </a:rPr>
              <a:t>120000 </a:t>
            </a:r>
            <a:endParaRPr lang="en-US"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8622426" y="2251336"/>
            <a:ext cx="2385342" cy="369332"/>
          </a:xfrm>
          <a:prstGeom prst="rect">
            <a:avLst/>
          </a:prstGeom>
        </p:spPr>
        <p:txBody>
          <a:bodyPr wrap="square">
            <a:spAutoFit/>
          </a:bodyPr>
          <a:lstStyle/>
          <a:p>
            <a:r>
              <a:rPr lang="fa-IR" b="1" dirty="0" smtClean="0">
                <a:latin typeface="Arial" panose="020B0604020202020204" pitchFamily="34" charset="0"/>
                <a:cs typeface="Arial" panose="020B0604020202020204" pitchFamily="34" charset="0"/>
              </a:rPr>
              <a:t>نرخ جذب سربارمتغیر</a:t>
            </a:r>
            <a:endParaRPr lang="en-US" b="1" dirty="0"/>
          </a:p>
        </p:txBody>
      </p:sp>
      <p:sp>
        <p:nvSpPr>
          <p:cNvPr id="14" name="Rectangle 13"/>
          <p:cNvSpPr/>
          <p:nvPr/>
        </p:nvSpPr>
        <p:spPr>
          <a:xfrm>
            <a:off x="444961" y="2830979"/>
            <a:ext cx="338906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(5000 *120) + y =620000 </a:t>
            </a:r>
            <a:endParaRPr lang="en-US" sz="2200"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515756" y="3230638"/>
            <a:ext cx="2855269"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600000+ y = 620000 </a:t>
            </a:r>
            <a:endParaRPr lang="en-US" sz="2200" dirty="0">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527033" y="3630297"/>
            <a:ext cx="2517036"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Y=620000-600000</a:t>
            </a:r>
            <a:endParaRPr lang="en-US" sz="22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528262" y="4061184"/>
            <a:ext cx="1322798"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Y=20000</a:t>
            </a:r>
            <a:endParaRPr lang="en-US" sz="2200" dirty="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528262" y="4485008"/>
            <a:ext cx="1322798" cy="430887"/>
          </a:xfrm>
          <a:prstGeom prst="rect">
            <a:avLst/>
          </a:prstGeom>
        </p:spPr>
        <p:txBody>
          <a:bodyPr wrap="none">
            <a:spAutoFit/>
          </a:bodyPr>
          <a:lstStyle/>
          <a:p>
            <a:pPr rtl="1"/>
            <a:r>
              <a:rPr lang="en-US" sz="2200" dirty="0" smtClean="0">
                <a:solidFill>
                  <a:prstClr val="white"/>
                </a:solidFill>
                <a:latin typeface="Arial" panose="020B0604020202020204" pitchFamily="34" charset="0"/>
                <a:cs typeface="Arial" panose="020B0604020202020204" pitchFamily="34" charset="0"/>
              </a:rPr>
              <a:t>Y=20000</a:t>
            </a:r>
            <a:endParaRPr lang="en-US" sz="2200"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1710435" y="4503704"/>
            <a:ext cx="2387192" cy="430887"/>
          </a:xfrm>
          <a:prstGeom prst="rect">
            <a:avLst/>
          </a:prstGeom>
        </p:spPr>
        <p:txBody>
          <a:bodyPr wrap="none">
            <a:spAutoFit/>
          </a:bodyPr>
          <a:lstStyle/>
          <a:p>
            <a:pPr rtl="1"/>
            <a:r>
              <a:rPr lang="fa-IR" sz="2200" b="1" dirty="0">
                <a:solidFill>
                  <a:srgbClr val="92D050"/>
                </a:solidFill>
                <a:latin typeface="Arial" panose="020B0604020202020204" pitchFamily="34" charset="0"/>
                <a:cs typeface="Arial" panose="020B0604020202020204" pitchFamily="34" charset="0"/>
              </a:rPr>
              <a:t>سربار ثابت بودجه شده </a:t>
            </a:r>
            <a:endParaRPr lang="en-US" sz="2200" dirty="0">
              <a:solidFill>
                <a:prstClr val="white"/>
              </a:solidFill>
              <a:latin typeface="Arial" panose="020B0604020202020204" pitchFamily="34" charset="0"/>
              <a:cs typeface="Arial" panose="020B0604020202020204" pitchFamily="34" charset="0"/>
            </a:endParaRPr>
          </a:p>
        </p:txBody>
      </p:sp>
      <p:sp>
        <p:nvSpPr>
          <p:cNvPr id="20" name="Rectangle 19"/>
          <p:cNvSpPr/>
          <p:nvPr/>
        </p:nvSpPr>
        <p:spPr>
          <a:xfrm>
            <a:off x="557983" y="4929121"/>
            <a:ext cx="1779654" cy="430887"/>
          </a:xfrm>
          <a:prstGeom prst="rect">
            <a:avLst/>
          </a:prstGeom>
        </p:spPr>
        <p:txBody>
          <a:bodyPr wrap="none">
            <a:spAutoFit/>
          </a:bodyPr>
          <a:lstStyle/>
          <a:p>
            <a:pPr rtl="1"/>
            <a:r>
              <a:rPr lang="en-US" sz="2200" dirty="0" smtClean="0">
                <a:solidFill>
                  <a:prstClr val="white"/>
                </a:solidFill>
                <a:latin typeface="Arial" panose="020B0604020202020204" pitchFamily="34" charset="0"/>
                <a:cs typeface="Arial" panose="020B0604020202020204" pitchFamily="34" charset="0"/>
              </a:rPr>
              <a:t>140-120= 20</a:t>
            </a:r>
            <a:endParaRPr lang="en-US" sz="2200" dirty="0">
              <a:solidFill>
                <a:prstClr val="white"/>
              </a:solidFill>
              <a:latin typeface="Arial" panose="020B0604020202020204" pitchFamily="34" charset="0"/>
              <a:cs typeface="Arial" panose="020B0604020202020204" pitchFamily="34" charset="0"/>
            </a:endParaRPr>
          </a:p>
        </p:txBody>
      </p:sp>
      <p:sp>
        <p:nvSpPr>
          <p:cNvPr id="21" name="Rectangle 20"/>
          <p:cNvSpPr/>
          <p:nvPr/>
        </p:nvSpPr>
        <p:spPr>
          <a:xfrm>
            <a:off x="2337637" y="4888175"/>
            <a:ext cx="1747594" cy="430887"/>
          </a:xfrm>
          <a:prstGeom prst="rect">
            <a:avLst/>
          </a:prstGeom>
        </p:spPr>
        <p:txBody>
          <a:bodyPr wrap="none">
            <a:spAutoFit/>
          </a:bodyPr>
          <a:lstStyle/>
          <a:p>
            <a:pPr rtl="1"/>
            <a:r>
              <a:rPr lang="fa-IR" sz="2200" dirty="0" smtClean="0">
                <a:solidFill>
                  <a:prstClr val="white"/>
                </a:solidFill>
                <a:latin typeface="Arial" panose="020B0604020202020204" pitchFamily="34" charset="0"/>
                <a:cs typeface="Arial" panose="020B0604020202020204" pitchFamily="34" charset="0"/>
              </a:rPr>
              <a:t>نرخ سربار ثابت </a:t>
            </a:r>
            <a:endParaRPr lang="en-US" sz="2200" dirty="0">
              <a:solidFill>
                <a:prstClr val="white"/>
              </a:solidFill>
              <a:latin typeface="Arial" panose="020B0604020202020204" pitchFamily="34" charset="0"/>
              <a:cs typeface="Arial" panose="020B0604020202020204" pitchFamily="34" charset="0"/>
            </a:endParaRPr>
          </a:p>
        </p:txBody>
      </p:sp>
      <p:sp>
        <p:nvSpPr>
          <p:cNvPr id="22" name="Rectangle 21"/>
          <p:cNvSpPr/>
          <p:nvPr/>
        </p:nvSpPr>
        <p:spPr>
          <a:xfrm>
            <a:off x="448993" y="5316449"/>
            <a:ext cx="2234907" cy="430887"/>
          </a:xfrm>
          <a:prstGeom prst="rect">
            <a:avLst/>
          </a:prstGeom>
        </p:spPr>
        <p:txBody>
          <a:bodyPr wrap="none">
            <a:spAutoFit/>
          </a:bodyPr>
          <a:lstStyle/>
          <a:p>
            <a:pPr rtl="1"/>
            <a:r>
              <a:rPr lang="en-US" sz="2200" dirty="0" smtClean="0">
                <a:solidFill>
                  <a:prstClr val="white"/>
                </a:solidFill>
                <a:latin typeface="Arial" panose="020B0604020202020204" pitchFamily="34" charset="0"/>
                <a:cs typeface="Arial" panose="020B0604020202020204" pitchFamily="34" charset="0"/>
              </a:rPr>
              <a:t>20000/20=1000</a:t>
            </a:r>
            <a:r>
              <a:rPr lang="fa-IR" sz="2200" b="1" dirty="0">
                <a:solidFill>
                  <a:srgbClr val="FFC000"/>
                </a:solidFill>
                <a:latin typeface="Arial" panose="020B0604020202020204" pitchFamily="34" charset="0"/>
                <a:cs typeface="Arial" panose="020B0604020202020204" pitchFamily="34" charset="0"/>
              </a:rPr>
              <a:t> </a:t>
            </a:r>
            <a:endParaRPr lang="en-US" sz="2200" dirty="0">
              <a:solidFill>
                <a:prstClr val="white"/>
              </a:solidFill>
              <a:latin typeface="Arial" panose="020B0604020202020204" pitchFamily="34" charset="0"/>
              <a:cs typeface="Arial" panose="020B0604020202020204" pitchFamily="34" charset="0"/>
            </a:endParaRPr>
          </a:p>
        </p:txBody>
      </p:sp>
      <p:sp>
        <p:nvSpPr>
          <p:cNvPr id="23" name="Rectangle 22"/>
          <p:cNvSpPr/>
          <p:nvPr/>
        </p:nvSpPr>
        <p:spPr>
          <a:xfrm>
            <a:off x="2496164" y="5332288"/>
            <a:ext cx="2287806" cy="461665"/>
          </a:xfrm>
          <a:prstGeom prst="rect">
            <a:avLst/>
          </a:prstGeom>
        </p:spPr>
        <p:txBody>
          <a:bodyPr wrap="none">
            <a:spAutoFit/>
          </a:bodyPr>
          <a:lstStyle/>
          <a:p>
            <a:r>
              <a:rPr lang="fa-IR" sz="2400" b="1" dirty="0">
                <a:solidFill>
                  <a:srgbClr val="FFC000"/>
                </a:solidFill>
                <a:latin typeface="Arial" panose="020B0604020202020204" pitchFamily="34" charset="0"/>
                <a:cs typeface="Arial" panose="020B0604020202020204" pitchFamily="34" charset="0"/>
              </a:rPr>
              <a:t>ظرفیت عادی شرکت </a:t>
            </a:r>
            <a:endParaRPr lang="en-US" sz="2400" dirty="0"/>
          </a:p>
        </p:txBody>
      </p:sp>
      <p:sp>
        <p:nvSpPr>
          <p:cNvPr id="24" name="Rectangle 23"/>
          <p:cNvSpPr/>
          <p:nvPr/>
        </p:nvSpPr>
        <p:spPr>
          <a:xfrm>
            <a:off x="444961" y="5664856"/>
            <a:ext cx="4102405" cy="430887"/>
          </a:xfrm>
          <a:prstGeom prst="rect">
            <a:avLst/>
          </a:prstGeom>
        </p:spPr>
        <p:txBody>
          <a:bodyPr wrap="none">
            <a:spAutoFit/>
          </a:bodyPr>
          <a:lstStyle/>
          <a:p>
            <a:pPr rtl="1"/>
            <a:r>
              <a:rPr lang="fa-IR" sz="2200" b="1" dirty="0" smtClean="0">
                <a:latin typeface="Arial" panose="020B0604020202020204" pitchFamily="34" charset="0"/>
                <a:cs typeface="Arial" panose="020B0604020202020204" pitchFamily="34" charset="0"/>
              </a:rPr>
              <a:t>نرخ سربار ثابت </a:t>
            </a:r>
            <a:r>
              <a:rPr lang="fa-IR" sz="2200" b="1" dirty="0" smtClean="0">
                <a:solidFill>
                  <a:srgbClr val="92D050"/>
                </a:solidFill>
                <a:latin typeface="Arial" panose="020B0604020202020204" pitchFamily="34" charset="0"/>
                <a:cs typeface="Arial" panose="020B0604020202020204" pitchFamily="34" charset="0"/>
              </a:rPr>
              <a:t>/ سربار </a:t>
            </a:r>
            <a:r>
              <a:rPr lang="fa-IR" sz="2200" b="1" dirty="0">
                <a:solidFill>
                  <a:srgbClr val="92D050"/>
                </a:solidFill>
                <a:latin typeface="Arial" panose="020B0604020202020204" pitchFamily="34" charset="0"/>
                <a:cs typeface="Arial" panose="020B0604020202020204" pitchFamily="34" charset="0"/>
              </a:rPr>
              <a:t>ثابت بودجه شده </a:t>
            </a:r>
            <a:endParaRPr lang="en-US" sz="2200" dirty="0">
              <a:solidFill>
                <a:prstClr val="white"/>
              </a:solidFill>
              <a:latin typeface="Arial" panose="020B0604020202020204" pitchFamily="34" charset="0"/>
              <a:cs typeface="Arial" panose="020B0604020202020204" pitchFamily="34" charset="0"/>
            </a:endParaRPr>
          </a:p>
        </p:txBody>
      </p:sp>
      <p:sp>
        <p:nvSpPr>
          <p:cNvPr id="27" name="Rectangle 26"/>
          <p:cNvSpPr/>
          <p:nvPr/>
        </p:nvSpPr>
        <p:spPr>
          <a:xfrm>
            <a:off x="3382302" y="3683225"/>
            <a:ext cx="8391036" cy="400110"/>
          </a:xfrm>
          <a:prstGeom prst="rect">
            <a:avLst/>
          </a:prstGeom>
        </p:spPr>
        <p:txBody>
          <a:bodyPr wrap="square">
            <a:spAutoFit/>
          </a:bodyPr>
          <a:lstStyle/>
          <a:p>
            <a:pPr lvl="0" algn="r"/>
            <a:r>
              <a:rPr lang="fa-IR" sz="2000" b="1" dirty="0" smtClean="0">
                <a:solidFill>
                  <a:prstClr val="white"/>
                </a:solidFill>
                <a:latin typeface="Arial" panose="020B0604020202020204" pitchFamily="34" charset="0"/>
                <a:cs typeface="Arial" panose="020B0604020202020204" pitchFamily="34" charset="0"/>
              </a:rPr>
              <a:t>(نرخ سربار متغیر* مبنای واقعی) + سربار </a:t>
            </a:r>
            <a:r>
              <a:rPr lang="fa-IR" sz="2000" b="1" dirty="0">
                <a:solidFill>
                  <a:prstClr val="white"/>
                </a:solidFill>
                <a:latin typeface="Arial" panose="020B0604020202020204" pitchFamily="34" charset="0"/>
                <a:cs typeface="Arial" panose="020B0604020202020204" pitchFamily="34" charset="0"/>
              </a:rPr>
              <a:t>ثابت بودجه </a:t>
            </a:r>
            <a:r>
              <a:rPr lang="fa-IR" sz="2000" b="1" dirty="0" smtClean="0">
                <a:solidFill>
                  <a:prstClr val="white"/>
                </a:solidFill>
                <a:latin typeface="Arial" panose="020B0604020202020204" pitchFamily="34" charset="0"/>
                <a:cs typeface="Arial" panose="020B0604020202020204" pitchFamily="34" charset="0"/>
              </a:rPr>
              <a:t>شده </a:t>
            </a:r>
            <a:r>
              <a:rPr lang="fa-IR" sz="2000" b="1" dirty="0">
                <a:solidFill>
                  <a:prstClr val="white"/>
                </a:solidFill>
                <a:latin typeface="Arial" panose="020B0604020202020204" pitchFamily="34" charset="0"/>
                <a:cs typeface="Arial" panose="020B0604020202020204" pitchFamily="34" charset="0"/>
              </a:rPr>
              <a:t>= </a:t>
            </a:r>
            <a:r>
              <a:rPr lang="fa-IR" sz="2000" b="1" dirty="0" smtClean="0">
                <a:solidFill>
                  <a:prstClr val="white"/>
                </a:solidFill>
                <a:latin typeface="Arial" panose="020B0604020202020204" pitchFamily="34" charset="0"/>
                <a:cs typeface="Arial" panose="020B0604020202020204" pitchFamily="34" charset="0"/>
              </a:rPr>
              <a:t>بودجه مجاز سربار</a:t>
            </a:r>
            <a:endParaRPr lang="en-US" sz="2000" b="1" dirty="0">
              <a:solidFill>
                <a:srgbClr val="92D050"/>
              </a:solidFill>
              <a:latin typeface="Arial" panose="020B0604020202020204" pitchFamily="34" charset="0"/>
              <a:cs typeface="Arial" panose="020B0604020202020204" pitchFamily="34" charset="0"/>
            </a:endParaRPr>
          </a:p>
        </p:txBody>
      </p:sp>
      <p:sp>
        <p:nvSpPr>
          <p:cNvPr id="28" name="Rectangle 27"/>
          <p:cNvSpPr/>
          <p:nvPr/>
        </p:nvSpPr>
        <p:spPr>
          <a:xfrm>
            <a:off x="4710987" y="3297324"/>
            <a:ext cx="3640740"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20000+(120*5500)=680000</a:t>
            </a:r>
            <a:endParaRPr lang="en-US" sz="2200" dirty="0">
              <a:solidFill>
                <a:prstClr val="white"/>
              </a:solidFill>
              <a:latin typeface="Arial" panose="020B0604020202020204" pitchFamily="34" charset="0"/>
              <a:cs typeface="Arial" panose="020B0604020202020204" pitchFamily="34" charset="0"/>
            </a:endParaRPr>
          </a:p>
        </p:txBody>
      </p:sp>
      <p:sp>
        <p:nvSpPr>
          <p:cNvPr id="29" name="Rectangle 28"/>
          <p:cNvSpPr/>
          <p:nvPr/>
        </p:nvSpPr>
        <p:spPr>
          <a:xfrm>
            <a:off x="4607793" y="4125908"/>
            <a:ext cx="3272050" cy="430887"/>
          </a:xfrm>
          <a:prstGeom prst="rect">
            <a:avLst/>
          </a:prstGeom>
        </p:spPr>
        <p:txBody>
          <a:bodyPr wrap="none">
            <a:spAutoFit/>
          </a:bodyPr>
          <a:lstStyle/>
          <a:p>
            <a:pPr lvl="0" rtl="1"/>
            <a:r>
              <a:rPr lang="en-US" sz="2200" dirty="0" smtClean="0">
                <a:solidFill>
                  <a:prstClr val="white"/>
                </a:solidFill>
                <a:latin typeface="Arial" panose="020B0604020202020204" pitchFamily="34" charset="0"/>
                <a:cs typeface="Arial" panose="020B0604020202020204" pitchFamily="34" charset="0"/>
              </a:rPr>
              <a:t>680000-810000=130000</a:t>
            </a:r>
            <a:endParaRPr lang="en-US" sz="2200" dirty="0">
              <a:solidFill>
                <a:prstClr val="white"/>
              </a:solidFill>
              <a:latin typeface="Arial" panose="020B0604020202020204" pitchFamily="34" charset="0"/>
              <a:cs typeface="Arial" panose="020B0604020202020204" pitchFamily="34" charset="0"/>
            </a:endParaRPr>
          </a:p>
        </p:txBody>
      </p:sp>
      <p:sp>
        <p:nvSpPr>
          <p:cNvPr id="30" name="Rectangle 29"/>
          <p:cNvSpPr/>
          <p:nvPr/>
        </p:nvSpPr>
        <p:spPr>
          <a:xfrm>
            <a:off x="4484074" y="4571380"/>
            <a:ext cx="5512390" cy="430887"/>
          </a:xfrm>
          <a:prstGeom prst="rect">
            <a:avLst/>
          </a:prstGeom>
        </p:spPr>
        <p:txBody>
          <a:bodyPr wrap="square">
            <a:spAutoFit/>
          </a:bodyPr>
          <a:lstStyle/>
          <a:p>
            <a:pPr lvl="0" algn="r"/>
            <a:r>
              <a:rPr lang="fa-IR" sz="2200" b="1" dirty="0" smtClean="0">
                <a:solidFill>
                  <a:prstClr val="white"/>
                </a:solidFill>
                <a:latin typeface="Arial" panose="020B0604020202020204" pitchFamily="34" charset="0"/>
                <a:cs typeface="Arial" panose="020B0604020202020204" pitchFamily="34" charset="0"/>
              </a:rPr>
              <a:t>سربار واقعی- بودجه مجاز سربار = </a:t>
            </a:r>
            <a:r>
              <a:rPr lang="fa-IR" sz="2200" b="1" dirty="0" smtClean="0">
                <a:solidFill>
                  <a:srgbClr val="00B0F0"/>
                </a:solidFill>
                <a:latin typeface="Arial" panose="020B0604020202020204" pitchFamily="34" charset="0"/>
                <a:cs typeface="Arial" panose="020B0604020202020204" pitchFamily="34" charset="0"/>
              </a:rPr>
              <a:t>انحراف هزینه سربار</a:t>
            </a:r>
            <a:endParaRPr lang="en-US" sz="2200" b="1" dirty="0">
              <a:solidFill>
                <a:srgbClr val="00B0F0"/>
              </a:solidFill>
              <a:latin typeface="Arial" panose="020B0604020202020204" pitchFamily="34" charset="0"/>
              <a:cs typeface="Arial" panose="020B0604020202020204" pitchFamily="34" charset="0"/>
            </a:endParaRPr>
          </a:p>
        </p:txBody>
      </p:sp>
      <p:sp>
        <p:nvSpPr>
          <p:cNvPr id="31" name="Rectangle 30"/>
          <p:cNvSpPr/>
          <p:nvPr/>
        </p:nvSpPr>
        <p:spPr>
          <a:xfrm>
            <a:off x="8116534" y="3328101"/>
            <a:ext cx="1757212" cy="400110"/>
          </a:xfrm>
          <a:prstGeom prst="rect">
            <a:avLst/>
          </a:prstGeom>
        </p:spPr>
        <p:txBody>
          <a:bodyPr wrap="none">
            <a:spAutoFit/>
          </a:bodyPr>
          <a:lstStyle/>
          <a:p>
            <a:pPr lvl="0" algn="r"/>
            <a:r>
              <a:rPr lang="fa-IR" sz="2000" b="1" dirty="0">
                <a:solidFill>
                  <a:prstClr val="white"/>
                </a:solidFill>
                <a:latin typeface="Arial" panose="020B0604020202020204" pitchFamily="34" charset="0"/>
                <a:cs typeface="Arial" panose="020B0604020202020204" pitchFamily="34" charset="0"/>
              </a:rPr>
              <a:t>بودجه مجاز سربار</a:t>
            </a:r>
            <a:endParaRPr lang="en-US" sz="2000" b="1" dirty="0">
              <a:solidFill>
                <a:srgbClr val="92D050"/>
              </a:solidFill>
              <a:latin typeface="Arial" panose="020B0604020202020204" pitchFamily="34" charset="0"/>
              <a:cs typeface="Arial" panose="020B0604020202020204" pitchFamily="34" charset="0"/>
            </a:endParaRPr>
          </a:p>
        </p:txBody>
      </p:sp>
      <p:sp>
        <p:nvSpPr>
          <p:cNvPr id="32" name="Rectangle 31"/>
          <p:cNvSpPr/>
          <p:nvPr/>
        </p:nvSpPr>
        <p:spPr>
          <a:xfrm>
            <a:off x="7853733" y="4083335"/>
            <a:ext cx="2106667" cy="430887"/>
          </a:xfrm>
          <a:prstGeom prst="rect">
            <a:avLst/>
          </a:prstGeom>
        </p:spPr>
        <p:txBody>
          <a:bodyPr wrap="none">
            <a:spAutoFit/>
          </a:bodyPr>
          <a:lstStyle/>
          <a:p>
            <a:pPr lvl="0" algn="r"/>
            <a:r>
              <a:rPr lang="fa-IR" sz="2200" b="1" dirty="0">
                <a:solidFill>
                  <a:srgbClr val="00B0F0"/>
                </a:solidFill>
                <a:latin typeface="Arial" panose="020B0604020202020204" pitchFamily="34" charset="0"/>
                <a:cs typeface="Arial" panose="020B0604020202020204" pitchFamily="34" charset="0"/>
              </a:rPr>
              <a:t>انحراف هزینه سربار</a:t>
            </a:r>
            <a:endParaRPr lang="en-US" sz="2200" b="1" dirty="0">
              <a:solidFill>
                <a:srgbClr val="00B0F0"/>
              </a:solidFill>
              <a:latin typeface="Arial" panose="020B0604020202020204" pitchFamily="34" charset="0"/>
              <a:cs typeface="Arial" panose="020B0604020202020204" pitchFamily="34" charset="0"/>
            </a:endParaRPr>
          </a:p>
        </p:txBody>
      </p:sp>
      <p:sp>
        <p:nvSpPr>
          <p:cNvPr id="33" name="Rectangle 32">
            <a:hlinkClick r:id="" action="ppaction://hlinkshowjump?jump=nextslide">
              <a:snd r:embed="rId3" name="click.wav"/>
            </a:hlinkClick>
            <a:hlinkHover r:id="" action="ppaction://noaction">
              <a:snd r:embed="rId4" name="arrow.wav"/>
            </a:hlinkHover>
          </p:cNvPr>
          <p:cNvSpPr/>
          <p:nvPr/>
        </p:nvSpPr>
        <p:spPr>
          <a:xfrm>
            <a:off x="6356011" y="5793953"/>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4" name="Rectangle 33">
            <a:hlinkClick r:id="" action="ppaction://hlinkshowjump?jump=previousslide">
              <a:snd r:embed="rId3" name="click.wav"/>
            </a:hlinkClick>
            <a:hlinkHover r:id="" action="ppaction://noaction">
              <a:snd r:embed="rId4" name="arrow.wav"/>
            </a:hlinkHover>
          </p:cNvPr>
          <p:cNvSpPr/>
          <p:nvPr/>
        </p:nvSpPr>
        <p:spPr>
          <a:xfrm>
            <a:off x="5435670" y="5793953"/>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82088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fade">
                                      <p:cBhvr>
                                        <p:cTn id="85" dur="500"/>
                                        <p:tgtEl>
                                          <p:spTgt spid="20">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500"/>
                                        <p:tgtEl>
                                          <p:spTgt spid="32"/>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P spid="10" grpId="0"/>
      <p:bldP spid="11" grpId="0" animBg="1"/>
      <p:bldP spid="12" grpId="0"/>
      <p:bldP spid="13" grpId="0"/>
      <p:bldP spid="14" grpId="0"/>
      <p:bldP spid="15" grpId="0"/>
      <p:bldP spid="16" grpId="0"/>
      <p:bldP spid="17" grpId="0"/>
      <p:bldP spid="18" grpId="0"/>
      <p:bldP spid="19" grpId="0"/>
      <p:bldP spid="21" grpId="0"/>
      <p:bldP spid="22" grpId="0"/>
      <p:bldP spid="23" grpId="0"/>
      <p:bldP spid="24"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31304" y="567394"/>
            <a:ext cx="11442002" cy="1107996"/>
          </a:xfrm>
          <a:prstGeom prst="rect">
            <a:avLst/>
          </a:prstGeom>
        </p:spPr>
        <p:txBody>
          <a:bodyPr wrap="square">
            <a:spAutoFit/>
          </a:bodyPr>
          <a:lstStyle/>
          <a:p>
            <a:pPr algn="r"/>
            <a:r>
              <a:rPr lang="fa-IR" sz="2200" b="1" dirty="0" smtClean="0">
                <a:latin typeface="Arial" panose="020B0604020202020204" pitchFamily="34" charset="0"/>
                <a:cs typeface="Arial" panose="020B0604020202020204" pitchFamily="34" charset="0"/>
              </a:rPr>
              <a:t>شرکت ساناز از سیستم هزینه یابی سفارش کار استفاده میکند  در این شرکت سربار کارخانه بر مبنای نرخ از پیش تعیین شده بر اساس درصدی از هزینه دستمزد مستقیم جذب تولیدی میشود . حساب کالای در جریان ساخت در پایان سال 1-13 به شرح زیر است </a:t>
            </a:r>
            <a:endParaRPr lang="en-US" sz="2200" b="1" dirty="0">
              <a:latin typeface="Arial" panose="020B0604020202020204" pitchFamily="34" charset="0"/>
              <a:cs typeface="Arial" panose="020B0604020202020204" pitchFamily="34" charset="0"/>
            </a:endParaRPr>
          </a:p>
        </p:txBody>
      </p:sp>
      <p:grpSp>
        <p:nvGrpSpPr>
          <p:cNvPr id="8" name="Group 7"/>
          <p:cNvGrpSpPr/>
          <p:nvPr/>
        </p:nvGrpSpPr>
        <p:grpSpPr>
          <a:xfrm>
            <a:off x="3055877" y="1799539"/>
            <a:ext cx="2597425" cy="1427278"/>
            <a:chOff x="225288" y="1855303"/>
            <a:chExt cx="2610678" cy="1974575"/>
          </a:xfrm>
        </p:grpSpPr>
        <p:sp>
          <p:nvSpPr>
            <p:cNvPr id="5" name="Rectangle 4"/>
            <p:cNvSpPr/>
            <p:nvPr/>
          </p:nvSpPr>
          <p:spPr>
            <a:xfrm>
              <a:off x="225288" y="1855303"/>
              <a:ext cx="2610678" cy="142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ectangle 5"/>
            <p:cNvSpPr/>
            <p:nvPr/>
          </p:nvSpPr>
          <p:spPr>
            <a:xfrm rot="5400000">
              <a:off x="599762" y="2852633"/>
              <a:ext cx="1832519" cy="1219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9" name="Rectangle 8"/>
          <p:cNvSpPr/>
          <p:nvPr/>
        </p:nvSpPr>
        <p:spPr>
          <a:xfrm>
            <a:off x="4386121" y="1964698"/>
            <a:ext cx="2801584" cy="430887"/>
          </a:xfrm>
          <a:prstGeom prst="rect">
            <a:avLst/>
          </a:prstGeom>
        </p:spPr>
        <p:txBody>
          <a:bodyPr wrap="square">
            <a:spAutoFit/>
          </a:bodyPr>
          <a:lstStyle/>
          <a:p>
            <a:pPr algn="r"/>
            <a:r>
              <a:rPr lang="fa-IR" sz="2200" b="1" dirty="0" smtClean="0">
                <a:latin typeface="Arial" panose="020B0604020202020204" pitchFamily="34" charset="0"/>
                <a:cs typeface="Arial" panose="020B0604020202020204" pitchFamily="34" charset="0"/>
              </a:rPr>
              <a:t>مواد مستقیم </a:t>
            </a:r>
            <a:r>
              <a:rPr lang="en-US" sz="2200" b="1" dirty="0" smtClean="0">
                <a:latin typeface="Arial" panose="020B0604020202020204" pitchFamily="34" charset="0"/>
                <a:cs typeface="Arial" panose="020B0604020202020204" pitchFamily="34" charset="0"/>
              </a:rPr>
              <a:t>1320000</a:t>
            </a:r>
            <a:endParaRPr lang="en-US" sz="2200" b="1" dirty="0">
              <a:latin typeface="Arial" panose="020B0604020202020204" pitchFamily="34" charset="0"/>
              <a:cs typeface="Arial" panose="020B0604020202020204" pitchFamily="34" charset="0"/>
            </a:endParaRPr>
          </a:p>
        </p:txBody>
      </p:sp>
      <p:sp>
        <p:nvSpPr>
          <p:cNvPr id="10" name="Rectangle 9"/>
          <p:cNvSpPr/>
          <p:nvPr/>
        </p:nvSpPr>
        <p:spPr>
          <a:xfrm>
            <a:off x="4129306" y="2368763"/>
            <a:ext cx="3044062" cy="430887"/>
          </a:xfrm>
          <a:prstGeom prst="rect">
            <a:avLst/>
          </a:prstGeom>
        </p:spPr>
        <p:txBody>
          <a:bodyPr wrap="square">
            <a:spAutoFit/>
          </a:bodyPr>
          <a:lstStyle/>
          <a:p>
            <a:pPr algn="r"/>
            <a:r>
              <a:rPr lang="fa-IR" sz="2200" b="1" dirty="0" smtClean="0">
                <a:latin typeface="Arial" panose="020B0604020202020204" pitchFamily="34" charset="0"/>
                <a:cs typeface="Arial" panose="020B0604020202020204" pitchFamily="34" charset="0"/>
              </a:rPr>
              <a:t>دستمزدمستقیم </a:t>
            </a:r>
            <a:r>
              <a:rPr lang="en-US" sz="2200" b="1" dirty="0" smtClean="0">
                <a:latin typeface="Arial" panose="020B0604020202020204" pitchFamily="34" charset="0"/>
                <a:cs typeface="Arial" panose="020B0604020202020204" pitchFamily="34" charset="0"/>
              </a:rPr>
              <a:t>1250000</a:t>
            </a:r>
            <a:endParaRPr lang="en-US" sz="2200" b="1" dirty="0">
              <a:latin typeface="Arial" panose="020B0604020202020204" pitchFamily="34" charset="0"/>
              <a:cs typeface="Arial" panose="020B0604020202020204" pitchFamily="34" charset="0"/>
            </a:endParaRPr>
          </a:p>
        </p:txBody>
      </p:sp>
      <p:sp>
        <p:nvSpPr>
          <p:cNvPr id="11" name="Rectangle 10"/>
          <p:cNvSpPr/>
          <p:nvPr/>
        </p:nvSpPr>
        <p:spPr>
          <a:xfrm>
            <a:off x="3516332" y="2734139"/>
            <a:ext cx="3657035" cy="430887"/>
          </a:xfrm>
          <a:prstGeom prst="rect">
            <a:avLst/>
          </a:prstGeom>
        </p:spPr>
        <p:txBody>
          <a:bodyPr wrap="square">
            <a:spAutoFit/>
          </a:bodyPr>
          <a:lstStyle/>
          <a:p>
            <a:pPr algn="r"/>
            <a:r>
              <a:rPr lang="fa-IR" sz="2200" b="1" dirty="0" smtClean="0">
                <a:latin typeface="Arial" panose="020B0604020202020204" pitchFamily="34" charset="0"/>
                <a:cs typeface="Arial" panose="020B0604020202020204" pitchFamily="34" charset="0"/>
              </a:rPr>
              <a:t>سربار ساخت </a:t>
            </a:r>
            <a:r>
              <a:rPr lang="en-US" sz="2200" b="1" dirty="0" smtClean="0">
                <a:latin typeface="Arial" panose="020B0604020202020204" pitchFamily="34" charset="0"/>
                <a:cs typeface="Arial" panose="020B0604020202020204" pitchFamily="34" charset="0"/>
              </a:rPr>
              <a:t>1000000</a:t>
            </a:r>
            <a:endParaRPr lang="en-US" sz="2200" b="1" dirty="0">
              <a:latin typeface="Arial" panose="020B0604020202020204" pitchFamily="34" charset="0"/>
              <a:cs typeface="Arial" panose="020B0604020202020204" pitchFamily="34" charset="0"/>
            </a:endParaRPr>
          </a:p>
        </p:txBody>
      </p:sp>
      <p:sp>
        <p:nvSpPr>
          <p:cNvPr id="12" name="Rectangle 11"/>
          <p:cNvSpPr/>
          <p:nvPr/>
        </p:nvSpPr>
        <p:spPr>
          <a:xfrm>
            <a:off x="0" y="2047840"/>
            <a:ext cx="4129303" cy="430887"/>
          </a:xfrm>
          <a:prstGeom prst="rect">
            <a:avLst/>
          </a:prstGeom>
        </p:spPr>
        <p:txBody>
          <a:bodyPr wrap="square">
            <a:spAutoFit/>
          </a:bodyPr>
          <a:lstStyle/>
          <a:p>
            <a:pPr algn="r"/>
            <a:r>
              <a:rPr lang="fa-IR" sz="2200" b="1" dirty="0" smtClean="0">
                <a:latin typeface="Arial" panose="020B0604020202020204" pitchFamily="34" charset="0"/>
                <a:cs typeface="Arial" panose="020B0604020202020204" pitchFamily="34" charset="0"/>
              </a:rPr>
              <a:t>ب ت کالای ساخته شده</a:t>
            </a:r>
            <a:r>
              <a:rPr lang="en-US" sz="2200" b="1" dirty="0" smtClean="0">
                <a:latin typeface="Arial" panose="020B0604020202020204" pitchFamily="34" charset="0"/>
                <a:cs typeface="Arial" panose="020B0604020202020204" pitchFamily="34" charset="0"/>
              </a:rPr>
              <a:t>3000000</a:t>
            </a:r>
            <a:endParaRPr lang="en-US" sz="2200" b="1" dirty="0">
              <a:latin typeface="Arial" panose="020B0604020202020204" pitchFamily="34" charset="0"/>
              <a:cs typeface="Arial" panose="020B0604020202020204" pitchFamily="34" charset="0"/>
            </a:endParaRPr>
          </a:p>
        </p:txBody>
      </p:sp>
      <p:sp>
        <p:nvSpPr>
          <p:cNvPr id="13" name="Rectangle 12"/>
          <p:cNvSpPr/>
          <p:nvPr/>
        </p:nvSpPr>
        <p:spPr>
          <a:xfrm>
            <a:off x="1911927" y="3469536"/>
            <a:ext cx="9911187" cy="2462213"/>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تعدادی از سفارش های دریافتنی از مشتریان تا پایان سال هنوز تکمیل نشده بود . هزینه مواد مستقیم منظور شده در حساب کالای درجریان ساخت پایان دوره بالغ بر</a:t>
            </a:r>
            <a:r>
              <a:rPr lang="en-US" sz="2200" b="1" dirty="0" smtClean="0">
                <a:latin typeface="Arial" panose="020B0604020202020204" pitchFamily="34" charset="0"/>
                <a:cs typeface="Arial" panose="020B0604020202020204" pitchFamily="34" charset="0"/>
              </a:rPr>
              <a:t>300000 </a:t>
            </a:r>
            <a:r>
              <a:rPr lang="fa-IR" sz="2200" b="1" dirty="0" smtClean="0">
                <a:latin typeface="Arial" panose="020B0604020202020204" pitchFamily="34" charset="0"/>
                <a:cs typeface="Arial" panose="020B0604020202020204" pitchFamily="34" charset="0"/>
              </a:rPr>
              <a:t>است         </a:t>
            </a:r>
          </a:p>
          <a:p>
            <a:pPr algn="r" rtl="1"/>
            <a:endParaRPr lang="fa-IR" sz="2200" b="1" dirty="0">
              <a:latin typeface="Arial" panose="020B0604020202020204" pitchFamily="34" charset="0"/>
              <a:cs typeface="Arial" panose="020B0604020202020204" pitchFamily="34" charset="0"/>
            </a:endParaRPr>
          </a:p>
          <a:p>
            <a:pPr algn="r" rtl="1"/>
            <a:endParaRPr lang="fa-IR" sz="2200" b="1" dirty="0" smtClean="0">
              <a:latin typeface="Arial" panose="020B0604020202020204" pitchFamily="34" charset="0"/>
              <a:cs typeface="Arial" panose="020B0604020202020204" pitchFamily="34" charset="0"/>
            </a:endParaRPr>
          </a:p>
          <a:p>
            <a:pPr algn="r" rtl="1"/>
            <a:endParaRPr lang="fa-IR" sz="2200" b="1" dirty="0">
              <a:latin typeface="Arial" panose="020B0604020202020204" pitchFamily="34" charset="0"/>
              <a:cs typeface="Arial" panose="020B0604020202020204" pitchFamily="34" charset="0"/>
            </a:endParaRPr>
          </a:p>
          <a:p>
            <a:pPr algn="r" rtl="1"/>
            <a:endParaRPr lang="fa-IR" sz="2200" b="1" dirty="0" smtClean="0">
              <a:latin typeface="Arial" panose="020B0604020202020204" pitchFamily="34" charset="0"/>
              <a:cs typeface="Arial" panose="020B0604020202020204" pitchFamily="34" charset="0"/>
            </a:endParaRPr>
          </a:p>
          <a:p>
            <a:pPr algn="r" rtl="1"/>
            <a:endParaRPr lang="en-US" sz="2200" b="1" dirty="0">
              <a:latin typeface="Arial" panose="020B0604020202020204" pitchFamily="34" charset="0"/>
              <a:cs typeface="Arial" panose="020B0604020202020204" pitchFamily="34" charset="0"/>
            </a:endParaRPr>
          </a:p>
        </p:txBody>
      </p:sp>
      <p:sp>
        <p:nvSpPr>
          <p:cNvPr id="14" name="Rectangle 13"/>
          <p:cNvSpPr/>
          <p:nvPr/>
        </p:nvSpPr>
        <p:spPr>
          <a:xfrm>
            <a:off x="2755707" y="1408740"/>
            <a:ext cx="3260829" cy="369332"/>
          </a:xfrm>
          <a:prstGeom prst="rect">
            <a:avLst/>
          </a:prstGeom>
        </p:spPr>
        <p:txBody>
          <a:bodyPr wrap="none">
            <a:spAutoFit/>
          </a:bodyPr>
          <a:lstStyle/>
          <a:p>
            <a:r>
              <a:rPr lang="fa-IR" b="1" dirty="0">
                <a:latin typeface="Arial" panose="020B0604020202020204" pitchFamily="34" charset="0"/>
                <a:cs typeface="Arial" panose="020B0604020202020204" pitchFamily="34" charset="0"/>
              </a:rPr>
              <a:t>حساب کالای در جریان </a:t>
            </a:r>
            <a:r>
              <a:rPr lang="fa-IR" b="1" dirty="0" smtClean="0">
                <a:latin typeface="Arial" panose="020B0604020202020204" pitchFamily="34" charset="0"/>
                <a:cs typeface="Arial" panose="020B0604020202020204" pitchFamily="34" charset="0"/>
              </a:rPr>
              <a:t>ساخت پایان دوره</a:t>
            </a:r>
            <a:endParaRPr lang="en-US" dirty="0"/>
          </a:p>
        </p:txBody>
      </p:sp>
      <p:sp>
        <p:nvSpPr>
          <p:cNvPr id="15" name="Rectangle 14"/>
          <p:cNvSpPr/>
          <p:nvPr/>
        </p:nvSpPr>
        <p:spPr>
          <a:xfrm>
            <a:off x="2078183" y="4238977"/>
            <a:ext cx="9744932" cy="769441"/>
          </a:xfrm>
          <a:prstGeom prst="rect">
            <a:avLst/>
          </a:prstGeom>
        </p:spPr>
        <p:txBody>
          <a:bodyPr wrap="square">
            <a:spAutoFit/>
          </a:bodyPr>
          <a:lstStyle/>
          <a:p>
            <a:pPr algn="r"/>
            <a:r>
              <a:rPr lang="fa-IR" sz="2200" b="1" dirty="0">
                <a:latin typeface="Arial" panose="020B0604020202020204" pitchFamily="34" charset="0"/>
                <a:cs typeface="Arial" panose="020B0604020202020204" pitchFamily="34" charset="0"/>
              </a:rPr>
              <a:t>مطلوب </a:t>
            </a:r>
            <a:r>
              <a:rPr lang="fa-IR" sz="2200" b="1" dirty="0" smtClean="0">
                <a:latin typeface="Arial" panose="020B0604020202020204" pitchFamily="34" charset="0"/>
                <a:cs typeface="Arial" panose="020B0604020202020204" pitchFamily="34" charset="0"/>
              </a:rPr>
              <a:t>است: </a:t>
            </a:r>
            <a:r>
              <a:rPr lang="fa-IR" sz="2200" b="1" dirty="0">
                <a:latin typeface="Arial" panose="020B0604020202020204" pitchFamily="34" charset="0"/>
                <a:cs typeface="Arial" panose="020B0604020202020204" pitchFamily="34" charset="0"/>
              </a:rPr>
              <a:t>محاسبه هزینه دستمزد مستقیم و سربار ساخت منظور شده در موجودی کالای در جریان ساخت پایان سال 2) تعیین اجزای تکمیل دهنده سفارش های تکمیل شده طی سال </a:t>
            </a:r>
            <a:endParaRPr lang="en-US" sz="2200" b="1" dirty="0">
              <a:latin typeface="Arial" panose="020B0604020202020204" pitchFamily="34" charset="0"/>
              <a:cs typeface="Arial" panose="020B0604020202020204" pitchFamily="34" charset="0"/>
            </a:endParaRPr>
          </a:p>
        </p:txBody>
      </p:sp>
      <p:sp>
        <p:nvSpPr>
          <p:cNvPr id="16" name="Rectangle 15">
            <a:hlinkClick r:id="" action="ppaction://hlinkshowjump?jump=nextslide">
              <a:snd r:embed="rId3" name="click.wav"/>
            </a:hlinkClick>
            <a:hlinkHover r:id="" action="ppaction://noaction">
              <a:snd r:embed="rId4" name="arrow.wav"/>
            </a:hlinkHover>
          </p:cNvPr>
          <p:cNvSpPr/>
          <p:nvPr/>
        </p:nvSpPr>
        <p:spPr>
          <a:xfrm>
            <a:off x="6165186" y="577785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7" name="Rectangle 16">
            <a:hlinkClick r:id="" action="ppaction://hlinkshowjump?jump=previousslide">
              <a:snd r:embed="rId3" name="click.wav"/>
            </a:hlinkClick>
            <a:hlinkHover r:id="" action="ppaction://noaction">
              <a:snd r:embed="rId4" name="arrow.wav"/>
            </a:hlinkHover>
          </p:cNvPr>
          <p:cNvSpPr/>
          <p:nvPr/>
        </p:nvSpPr>
        <p:spPr>
          <a:xfrm>
            <a:off x="5244845" y="577785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83930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8599972" y="1124335"/>
            <a:ext cx="2597425" cy="1427278"/>
            <a:chOff x="225288" y="1855303"/>
            <a:chExt cx="2610678" cy="1974575"/>
          </a:xfrm>
        </p:grpSpPr>
        <p:sp>
          <p:nvSpPr>
            <p:cNvPr id="9" name="Rectangle 8"/>
            <p:cNvSpPr/>
            <p:nvPr/>
          </p:nvSpPr>
          <p:spPr>
            <a:xfrm>
              <a:off x="225288" y="1855303"/>
              <a:ext cx="2610678" cy="142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p:cNvSpPr/>
            <p:nvPr/>
          </p:nvSpPr>
          <p:spPr>
            <a:xfrm rot="5400000">
              <a:off x="599762" y="2852633"/>
              <a:ext cx="1832519" cy="1219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11" name="Rectangle 10"/>
          <p:cNvSpPr/>
          <p:nvPr/>
        </p:nvSpPr>
        <p:spPr>
          <a:xfrm>
            <a:off x="8313049" y="733535"/>
            <a:ext cx="3260829" cy="369332"/>
          </a:xfrm>
          <a:prstGeom prst="rect">
            <a:avLst/>
          </a:prstGeom>
        </p:spPr>
        <p:txBody>
          <a:bodyPr wrap="none">
            <a:spAutoFit/>
          </a:bodyPr>
          <a:lstStyle/>
          <a:p>
            <a:r>
              <a:rPr lang="fa-IR" b="1" dirty="0">
                <a:latin typeface="Arial" panose="020B0604020202020204" pitchFamily="34" charset="0"/>
                <a:cs typeface="Arial" panose="020B0604020202020204" pitchFamily="34" charset="0"/>
              </a:rPr>
              <a:t>حساب کالای در جریان </a:t>
            </a:r>
            <a:r>
              <a:rPr lang="fa-IR" b="1" dirty="0" smtClean="0">
                <a:latin typeface="Arial" panose="020B0604020202020204" pitchFamily="34" charset="0"/>
                <a:cs typeface="Arial" panose="020B0604020202020204" pitchFamily="34" charset="0"/>
              </a:rPr>
              <a:t>ساخت پایان دوره</a:t>
            </a:r>
            <a:endParaRPr lang="en-US" dirty="0"/>
          </a:p>
        </p:txBody>
      </p:sp>
      <p:sp>
        <p:nvSpPr>
          <p:cNvPr id="12" name="Rectangle 11"/>
          <p:cNvSpPr/>
          <p:nvPr/>
        </p:nvSpPr>
        <p:spPr>
          <a:xfrm>
            <a:off x="9943463" y="1248485"/>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570000</a:t>
            </a:r>
            <a:endParaRPr lang="en-US" sz="2200" dirty="0"/>
          </a:p>
        </p:txBody>
      </p:sp>
      <p:sp>
        <p:nvSpPr>
          <p:cNvPr id="13" name="Rectangle 12"/>
          <p:cNvSpPr/>
          <p:nvPr/>
        </p:nvSpPr>
        <p:spPr>
          <a:xfrm>
            <a:off x="11255521" y="1227017"/>
            <a:ext cx="636713"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مانده</a:t>
            </a:r>
            <a:endParaRPr lang="en-US" sz="2200" dirty="0"/>
          </a:p>
        </p:txBody>
      </p:sp>
      <p:sp>
        <p:nvSpPr>
          <p:cNvPr id="14" name="Rectangle 13"/>
          <p:cNvSpPr/>
          <p:nvPr/>
        </p:nvSpPr>
        <p:spPr>
          <a:xfrm>
            <a:off x="4744151" y="1571985"/>
            <a:ext cx="3810659" cy="430887"/>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کالای ساخته شده طی دوره </a:t>
            </a:r>
            <a:r>
              <a:rPr lang="en-US" sz="2200" dirty="0" smtClean="0">
                <a:latin typeface="Arial" panose="020B0604020202020204" pitchFamily="34" charset="0"/>
                <a:cs typeface="Arial" panose="020B0604020202020204" pitchFamily="34" charset="0"/>
              </a:rPr>
              <a:t>3000000</a:t>
            </a:r>
            <a:endParaRPr lang="en-US" sz="2200" dirty="0">
              <a:latin typeface="Arial" panose="020B0604020202020204" pitchFamily="34" charset="0"/>
              <a:cs typeface="Arial" panose="020B0604020202020204" pitchFamily="34" charset="0"/>
            </a:endParaRPr>
          </a:p>
        </p:txBody>
      </p:sp>
      <p:sp>
        <p:nvSpPr>
          <p:cNvPr id="15" name="Rectangle 14"/>
          <p:cNvSpPr/>
          <p:nvPr/>
        </p:nvSpPr>
        <p:spPr>
          <a:xfrm>
            <a:off x="4994566" y="2070845"/>
            <a:ext cx="3393879" cy="430887"/>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کالای در جریان ساخت  </a:t>
            </a:r>
            <a:r>
              <a:rPr lang="en-US" sz="2200" dirty="0" smtClean="0">
                <a:latin typeface="Arial" panose="020B0604020202020204" pitchFamily="34" charset="0"/>
                <a:cs typeface="Arial" panose="020B0604020202020204" pitchFamily="34" charset="0"/>
              </a:rPr>
              <a:t>570000</a:t>
            </a:r>
            <a:endParaRPr lang="en-US" sz="2200" dirty="0">
              <a:latin typeface="Arial" panose="020B0604020202020204" pitchFamily="34" charset="0"/>
              <a:cs typeface="Arial" panose="020B0604020202020204" pitchFamily="34" charset="0"/>
            </a:endParaRPr>
          </a:p>
        </p:txBody>
      </p:sp>
      <p:sp>
        <p:nvSpPr>
          <p:cNvPr id="17" name="Right Brace 16"/>
          <p:cNvSpPr/>
          <p:nvPr/>
        </p:nvSpPr>
        <p:spPr>
          <a:xfrm>
            <a:off x="4315337" y="938529"/>
            <a:ext cx="540913" cy="2156693"/>
          </a:xfrm>
          <a:prstGeom prst="rightBrace">
            <a:avLst>
              <a:gd name="adj1" fmla="val 8333"/>
              <a:gd name="adj2" fmla="val 625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flipH="1">
            <a:off x="289803" y="938529"/>
            <a:ext cx="842980" cy="2156693"/>
          </a:xfrm>
          <a:prstGeom prst="rightBrace">
            <a:avLst>
              <a:gd name="adj1" fmla="val 0"/>
              <a:gd name="adj2" fmla="val 622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4777085" y="1046373"/>
            <a:ext cx="3211135" cy="430887"/>
          </a:xfrm>
          <a:prstGeom prst="rect">
            <a:avLst/>
          </a:prstGeom>
        </p:spPr>
        <p:txBody>
          <a:bodyPr wrap="none">
            <a:spAutoFit/>
          </a:bodyPr>
          <a:lstStyle/>
          <a:p>
            <a:r>
              <a:rPr lang="en-US" sz="2200" dirty="0" smtClean="0"/>
              <a:t>1000000/1250000=80%</a:t>
            </a:r>
            <a:endParaRPr lang="en-US" sz="2200" dirty="0"/>
          </a:p>
        </p:txBody>
      </p:sp>
      <p:cxnSp>
        <p:nvCxnSpPr>
          <p:cNvPr id="22" name="Elbow Connector 21"/>
          <p:cNvCxnSpPr/>
          <p:nvPr/>
        </p:nvCxnSpPr>
        <p:spPr>
          <a:xfrm>
            <a:off x="5143173" y="2523381"/>
            <a:ext cx="899122" cy="883821"/>
          </a:xfrm>
          <a:prstGeom prst="bentConnector3">
            <a:avLst>
              <a:gd name="adj1" fmla="val 1299"/>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143290" y="3178884"/>
            <a:ext cx="2313454"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مواد مستقیم</a:t>
            </a:r>
            <a:r>
              <a:rPr lang="en-US" sz="2200" dirty="0" smtClean="0">
                <a:latin typeface="Arial" panose="020B0604020202020204" pitchFamily="34" charset="0"/>
                <a:cs typeface="Arial" panose="020B0604020202020204" pitchFamily="34" charset="0"/>
              </a:rPr>
              <a:t>300000</a:t>
            </a:r>
            <a:endParaRPr lang="en-US" sz="2200" dirty="0">
              <a:latin typeface="Arial" panose="020B0604020202020204" pitchFamily="34" charset="0"/>
              <a:cs typeface="Arial" panose="020B0604020202020204" pitchFamily="34" charset="0"/>
            </a:endParaRPr>
          </a:p>
        </p:txBody>
      </p:sp>
      <p:sp>
        <p:nvSpPr>
          <p:cNvPr id="29" name="Rectangle 28"/>
          <p:cNvSpPr/>
          <p:nvPr/>
        </p:nvSpPr>
        <p:spPr>
          <a:xfrm>
            <a:off x="846741" y="1138645"/>
            <a:ext cx="2539478"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270000 = x+ 80%x</a:t>
            </a:r>
            <a:endParaRPr lang="en-US" sz="2200" dirty="0">
              <a:latin typeface="Arial" panose="020B0604020202020204" pitchFamily="34" charset="0"/>
              <a:cs typeface="Arial" panose="020B0604020202020204" pitchFamily="34" charset="0"/>
            </a:endParaRPr>
          </a:p>
        </p:txBody>
      </p:sp>
      <p:sp>
        <p:nvSpPr>
          <p:cNvPr id="30" name="Rectangle 29"/>
          <p:cNvSpPr/>
          <p:nvPr/>
        </p:nvSpPr>
        <p:spPr>
          <a:xfrm>
            <a:off x="878746" y="1477260"/>
            <a:ext cx="2018501" cy="584775"/>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270000 =1</a:t>
            </a:r>
            <a:r>
              <a:rPr lang="en-US" sz="32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8 x</a:t>
            </a:r>
            <a:endParaRPr lang="en-US" sz="2200" dirty="0">
              <a:latin typeface="Arial" panose="020B0604020202020204" pitchFamily="34" charset="0"/>
              <a:cs typeface="Arial" panose="020B0604020202020204" pitchFamily="34" charset="0"/>
            </a:endParaRPr>
          </a:p>
        </p:txBody>
      </p:sp>
      <p:sp>
        <p:nvSpPr>
          <p:cNvPr id="31" name="Rectangle 30"/>
          <p:cNvSpPr/>
          <p:nvPr/>
        </p:nvSpPr>
        <p:spPr>
          <a:xfrm>
            <a:off x="916303" y="2073847"/>
            <a:ext cx="1558440"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X= 270000</a:t>
            </a:r>
            <a:endParaRPr lang="en-US" sz="2200" dirty="0">
              <a:latin typeface="Arial" panose="020B0604020202020204" pitchFamily="34" charset="0"/>
              <a:cs typeface="Arial" panose="020B0604020202020204" pitchFamily="34" charset="0"/>
            </a:endParaRPr>
          </a:p>
        </p:txBody>
      </p:sp>
      <p:sp>
        <p:nvSpPr>
          <p:cNvPr id="32" name="Rectangle 31"/>
          <p:cNvSpPr/>
          <p:nvPr/>
        </p:nvSpPr>
        <p:spPr>
          <a:xfrm>
            <a:off x="1419706" y="2490944"/>
            <a:ext cx="914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38322" y="2534404"/>
            <a:ext cx="57740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1.8</a:t>
            </a:r>
            <a:endParaRPr lang="en-US" sz="2200" dirty="0"/>
          </a:p>
        </p:txBody>
      </p:sp>
      <p:sp>
        <p:nvSpPr>
          <p:cNvPr id="34" name="Rectangle 33"/>
          <p:cNvSpPr/>
          <p:nvPr/>
        </p:nvSpPr>
        <p:spPr>
          <a:xfrm>
            <a:off x="2365582" y="2340474"/>
            <a:ext cx="349776" cy="430887"/>
          </a:xfrm>
          <a:prstGeom prst="rect">
            <a:avLst/>
          </a:prstGeom>
        </p:spPr>
        <p:txBody>
          <a:bodyPr wrap="none">
            <a:spAutoFit/>
          </a:bodyPr>
          <a:lstStyle/>
          <a:p>
            <a:r>
              <a:rPr lang="en-US" sz="2200" dirty="0">
                <a:latin typeface="Arial" panose="020B0604020202020204" pitchFamily="34" charset="0"/>
                <a:cs typeface="Arial" panose="020B0604020202020204" pitchFamily="34" charset="0"/>
              </a:rPr>
              <a:t>=</a:t>
            </a:r>
            <a:endParaRPr lang="en-US" sz="2200" dirty="0"/>
          </a:p>
        </p:txBody>
      </p:sp>
      <p:sp>
        <p:nvSpPr>
          <p:cNvPr id="35" name="Rectangle 34"/>
          <p:cNvSpPr/>
          <p:nvPr/>
        </p:nvSpPr>
        <p:spPr>
          <a:xfrm>
            <a:off x="2674407" y="2298359"/>
            <a:ext cx="1127232"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150000</a:t>
            </a:r>
            <a:endParaRPr lang="en-US" dirty="0"/>
          </a:p>
        </p:txBody>
      </p:sp>
      <p:sp>
        <p:nvSpPr>
          <p:cNvPr id="36" name="Rectangle 35"/>
          <p:cNvSpPr/>
          <p:nvPr/>
        </p:nvSpPr>
        <p:spPr>
          <a:xfrm>
            <a:off x="2885605" y="2664335"/>
            <a:ext cx="1484702" cy="430887"/>
          </a:xfrm>
          <a:prstGeom prst="rect">
            <a:avLst/>
          </a:prstGeom>
        </p:spPr>
        <p:txBody>
          <a:bodyPr wrap="none">
            <a:spAutoFit/>
          </a:bodyPr>
          <a:lstStyle/>
          <a:p>
            <a:r>
              <a:rPr lang="fa-IR" sz="2200" dirty="0" smtClean="0">
                <a:solidFill>
                  <a:prstClr val="white"/>
                </a:solidFill>
                <a:latin typeface="Arial" panose="020B0604020202020204" pitchFamily="34" charset="0"/>
                <a:cs typeface="Arial" panose="020B0604020202020204" pitchFamily="34" charset="0"/>
              </a:rPr>
              <a:t>دستمزد </a:t>
            </a:r>
            <a:r>
              <a:rPr lang="fa-IR" sz="2200" dirty="0">
                <a:solidFill>
                  <a:prstClr val="white"/>
                </a:solidFill>
                <a:latin typeface="Arial" panose="020B0604020202020204" pitchFamily="34" charset="0"/>
                <a:cs typeface="Arial" panose="020B0604020202020204" pitchFamily="34" charset="0"/>
              </a:rPr>
              <a:t>مستقیم</a:t>
            </a:r>
            <a:endParaRPr lang="en-US" dirty="0"/>
          </a:p>
        </p:txBody>
      </p:sp>
      <p:sp>
        <p:nvSpPr>
          <p:cNvPr id="37" name="Rectangle 36"/>
          <p:cNvSpPr/>
          <p:nvPr/>
        </p:nvSpPr>
        <p:spPr>
          <a:xfrm>
            <a:off x="571822" y="3251240"/>
            <a:ext cx="3701654" cy="430887"/>
          </a:xfrm>
          <a:prstGeom prst="rect">
            <a:avLst/>
          </a:prstGeom>
        </p:spPr>
        <p:txBody>
          <a:bodyPr wrap="none">
            <a:spAutoFit/>
          </a:bodyPr>
          <a:lstStyle/>
          <a:p>
            <a:pPr lvl="0"/>
            <a:r>
              <a:rPr lang="en-US" sz="2200" dirty="0" smtClean="0">
                <a:solidFill>
                  <a:prstClr val="white"/>
                </a:solidFill>
                <a:latin typeface="Arial" panose="020B0604020202020204" pitchFamily="34" charset="0"/>
                <a:cs typeface="Arial" panose="020B0604020202020204" pitchFamily="34" charset="0"/>
              </a:rPr>
              <a:t>150000* 80%=120000 </a:t>
            </a:r>
            <a:r>
              <a:rPr lang="fa-IR" sz="2200" dirty="0" smtClean="0">
                <a:solidFill>
                  <a:prstClr val="white"/>
                </a:solidFill>
                <a:latin typeface="Arial" panose="020B0604020202020204" pitchFamily="34" charset="0"/>
                <a:cs typeface="Arial" panose="020B0604020202020204" pitchFamily="34" charset="0"/>
              </a:rPr>
              <a:t>سربار </a:t>
            </a:r>
            <a:endParaRPr lang="en-US" dirty="0">
              <a:solidFill>
                <a:prstClr val="white"/>
              </a:solidFill>
            </a:endParaRPr>
          </a:p>
        </p:txBody>
      </p:sp>
      <p:sp>
        <p:nvSpPr>
          <p:cNvPr id="38" name="Right Brace 37"/>
          <p:cNvSpPr/>
          <p:nvPr/>
        </p:nvSpPr>
        <p:spPr>
          <a:xfrm flipH="1">
            <a:off x="1578870" y="3846575"/>
            <a:ext cx="786712" cy="2156693"/>
          </a:xfrm>
          <a:prstGeom prst="rightBrace">
            <a:avLst>
              <a:gd name="adj1" fmla="val 8333"/>
              <a:gd name="adj2" fmla="val 625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2220281" y="3918931"/>
            <a:ext cx="3586238" cy="1785104"/>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1320000-300000=1020000</a:t>
            </a:r>
          </a:p>
          <a:p>
            <a:endParaRPr lang="en-US" sz="2200" dirty="0">
              <a:solidFill>
                <a:prstClr val="white"/>
              </a:solidFill>
              <a:latin typeface="Arial" panose="020B0604020202020204" pitchFamily="34" charset="0"/>
              <a:cs typeface="Arial" panose="020B0604020202020204" pitchFamily="34" charset="0"/>
            </a:endParaRPr>
          </a:p>
          <a:p>
            <a:r>
              <a:rPr lang="en-US" sz="2200" dirty="0" smtClean="0">
                <a:solidFill>
                  <a:prstClr val="white"/>
                </a:solidFill>
                <a:latin typeface="Arial" panose="020B0604020202020204" pitchFamily="34" charset="0"/>
                <a:cs typeface="Arial" panose="020B0604020202020204" pitchFamily="34" charset="0"/>
              </a:rPr>
              <a:t>1250000-150000=1100000</a:t>
            </a:r>
          </a:p>
          <a:p>
            <a:endParaRPr lang="en-US" sz="2200" dirty="0">
              <a:solidFill>
                <a:prstClr val="white"/>
              </a:solidFill>
              <a:latin typeface="Arial" panose="020B0604020202020204" pitchFamily="34" charset="0"/>
              <a:cs typeface="Arial" panose="020B0604020202020204" pitchFamily="34" charset="0"/>
            </a:endParaRPr>
          </a:p>
          <a:p>
            <a:r>
              <a:rPr lang="en-US" sz="2200" dirty="0" smtClean="0">
                <a:solidFill>
                  <a:prstClr val="white"/>
                </a:solidFill>
                <a:latin typeface="Arial" panose="020B0604020202020204" pitchFamily="34" charset="0"/>
                <a:cs typeface="Arial" panose="020B0604020202020204" pitchFamily="34" charset="0"/>
              </a:rPr>
              <a:t>1000000-120000=880000</a:t>
            </a:r>
            <a:endParaRPr lang="en-US" dirty="0"/>
          </a:p>
        </p:txBody>
      </p:sp>
      <p:sp>
        <p:nvSpPr>
          <p:cNvPr id="40" name="Rectangle 39"/>
          <p:cNvSpPr/>
          <p:nvPr/>
        </p:nvSpPr>
        <p:spPr>
          <a:xfrm>
            <a:off x="8180351" y="4403879"/>
            <a:ext cx="3810659" cy="430887"/>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کالای ساخته شده طی دوره </a:t>
            </a:r>
            <a:r>
              <a:rPr lang="en-US" sz="2200" dirty="0" smtClean="0">
                <a:latin typeface="Arial" panose="020B0604020202020204" pitchFamily="34" charset="0"/>
                <a:cs typeface="Arial" panose="020B0604020202020204" pitchFamily="34" charset="0"/>
              </a:rPr>
              <a:t>3000000</a:t>
            </a:r>
            <a:endParaRPr lang="en-US" sz="2200" dirty="0">
              <a:latin typeface="Arial" panose="020B0604020202020204" pitchFamily="34" charset="0"/>
              <a:cs typeface="Arial" panose="020B0604020202020204" pitchFamily="34" charset="0"/>
            </a:endParaRPr>
          </a:p>
        </p:txBody>
      </p:sp>
      <p:sp>
        <p:nvSpPr>
          <p:cNvPr id="41" name="Right Brace 40"/>
          <p:cNvSpPr/>
          <p:nvPr/>
        </p:nvSpPr>
        <p:spPr>
          <a:xfrm>
            <a:off x="7639438" y="3831657"/>
            <a:ext cx="540913" cy="2156693"/>
          </a:xfrm>
          <a:prstGeom prst="rightBrace">
            <a:avLst>
              <a:gd name="adj1" fmla="val 8333"/>
              <a:gd name="adj2" fmla="val 362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41"/>
          <p:cNvSpPr/>
          <p:nvPr/>
        </p:nvSpPr>
        <p:spPr>
          <a:xfrm>
            <a:off x="8127276" y="8135779"/>
            <a:ext cx="3810659"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کالای ساخته شده طی دوره 3000000</a:t>
            </a:r>
            <a:endParaRPr lang="en-US" sz="2200" dirty="0">
              <a:latin typeface="Arial" panose="020B0604020202020204" pitchFamily="34" charset="0"/>
              <a:cs typeface="Arial" panose="020B0604020202020204" pitchFamily="34" charset="0"/>
            </a:endParaRPr>
          </a:p>
        </p:txBody>
      </p:sp>
      <p:sp>
        <p:nvSpPr>
          <p:cNvPr id="43" name="Rectangle 42"/>
          <p:cNvSpPr/>
          <p:nvPr/>
        </p:nvSpPr>
        <p:spPr>
          <a:xfrm>
            <a:off x="5907130" y="4639602"/>
            <a:ext cx="1484702" cy="430887"/>
          </a:xfrm>
          <a:prstGeom prst="rect">
            <a:avLst/>
          </a:prstGeom>
        </p:spPr>
        <p:txBody>
          <a:bodyPr wrap="none">
            <a:spAutoFit/>
          </a:bodyPr>
          <a:lstStyle/>
          <a:p>
            <a:r>
              <a:rPr lang="fa-IR" sz="2200" dirty="0" smtClean="0">
                <a:solidFill>
                  <a:prstClr val="white"/>
                </a:solidFill>
                <a:latin typeface="Arial" panose="020B0604020202020204" pitchFamily="34" charset="0"/>
                <a:cs typeface="Arial" panose="020B0604020202020204" pitchFamily="34" charset="0"/>
              </a:rPr>
              <a:t>دستمزد </a:t>
            </a:r>
            <a:r>
              <a:rPr lang="fa-IR" sz="2200" dirty="0">
                <a:solidFill>
                  <a:prstClr val="white"/>
                </a:solidFill>
                <a:latin typeface="Arial" panose="020B0604020202020204" pitchFamily="34" charset="0"/>
                <a:cs typeface="Arial" panose="020B0604020202020204" pitchFamily="34" charset="0"/>
              </a:rPr>
              <a:t>مستقیم</a:t>
            </a:r>
            <a:endParaRPr lang="en-US" dirty="0"/>
          </a:p>
        </p:txBody>
      </p:sp>
      <p:sp>
        <p:nvSpPr>
          <p:cNvPr id="44" name="Rectangle 43"/>
          <p:cNvSpPr/>
          <p:nvPr/>
        </p:nvSpPr>
        <p:spPr>
          <a:xfrm>
            <a:off x="5949869" y="3890585"/>
            <a:ext cx="1213794" cy="430887"/>
          </a:xfrm>
          <a:prstGeom prst="rect">
            <a:avLst/>
          </a:prstGeom>
        </p:spPr>
        <p:txBody>
          <a:bodyPr wrap="none">
            <a:spAutoFit/>
          </a:bodyPr>
          <a:lstStyle/>
          <a:p>
            <a:r>
              <a:rPr lang="fa-IR" sz="2200" dirty="0" smtClean="0">
                <a:solidFill>
                  <a:prstClr val="white"/>
                </a:solidFill>
                <a:latin typeface="Arial" panose="020B0604020202020204" pitchFamily="34" charset="0"/>
                <a:cs typeface="Arial" panose="020B0604020202020204" pitchFamily="34" charset="0"/>
              </a:rPr>
              <a:t>مواد </a:t>
            </a:r>
            <a:r>
              <a:rPr lang="fa-IR" sz="2200" dirty="0">
                <a:solidFill>
                  <a:prstClr val="white"/>
                </a:solidFill>
                <a:latin typeface="Arial" panose="020B0604020202020204" pitchFamily="34" charset="0"/>
                <a:cs typeface="Arial" panose="020B0604020202020204" pitchFamily="34" charset="0"/>
              </a:rPr>
              <a:t>مستقیم</a:t>
            </a:r>
            <a:endParaRPr lang="en-US" dirty="0"/>
          </a:p>
        </p:txBody>
      </p:sp>
      <p:sp>
        <p:nvSpPr>
          <p:cNvPr id="45" name="Rectangle 44"/>
          <p:cNvSpPr/>
          <p:nvPr/>
        </p:nvSpPr>
        <p:spPr>
          <a:xfrm>
            <a:off x="6042584" y="5251987"/>
            <a:ext cx="742511"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سربار</a:t>
            </a:r>
            <a:endParaRPr lang="en-US" sz="2200" dirty="0">
              <a:latin typeface="Arial" panose="020B0604020202020204" pitchFamily="34" charset="0"/>
              <a:cs typeface="Arial" panose="020B0604020202020204" pitchFamily="34" charset="0"/>
            </a:endParaRPr>
          </a:p>
        </p:txBody>
      </p:sp>
      <p:sp>
        <p:nvSpPr>
          <p:cNvPr id="46" name="Rectangle 45">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7" name="Rectangle 46">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32475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barn(inVertical)">
                                      <p:cBhvr>
                                        <p:cTn id="95" dur="500"/>
                                        <p:tgtEl>
                                          <p:spTgt spid="41"/>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arn(inVertical)">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7" grpId="0" animBg="1"/>
      <p:bldP spid="18" grpId="0" animBg="1"/>
      <p:bldP spid="19" grpId="0"/>
      <p:bldP spid="26" grpId="0"/>
      <p:bldP spid="29" grpId="0"/>
      <p:bldP spid="30" grpId="0"/>
      <p:bldP spid="31" grpId="0"/>
      <p:bldP spid="32" grpId="0" animBg="1"/>
      <p:bldP spid="33" grpId="0"/>
      <p:bldP spid="35" grpId="0"/>
      <p:bldP spid="36" grpId="0"/>
      <p:bldP spid="37" grpId="0"/>
      <p:bldP spid="38" grpId="0" animBg="1"/>
      <p:bldP spid="39" grpId="0"/>
      <p:bldP spid="40" grpId="0"/>
      <p:bldP spid="41" grpId="0" animBg="1"/>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47164" y="491319"/>
            <a:ext cx="9689911" cy="769441"/>
          </a:xfrm>
          <a:prstGeom prst="rect">
            <a:avLst/>
          </a:prstGeom>
          <a:noFill/>
        </p:spPr>
        <p:txBody>
          <a:bodyPr wrap="square" rtlCol="0">
            <a:spAutoFit/>
          </a:bodyPr>
          <a:lstStyle/>
          <a:p>
            <a:pPr algn="r" rtl="1"/>
            <a:r>
              <a:rPr lang="fa-IR" sz="2200" b="1" dirty="0" smtClean="0"/>
              <a:t>فرض کنید بهای اولیه </a:t>
            </a:r>
            <a:r>
              <a:rPr lang="en-US" sz="2200" b="1" dirty="0" smtClean="0"/>
              <a:t>720000</a:t>
            </a:r>
            <a:r>
              <a:rPr lang="fa-IR" sz="2200" b="1" dirty="0" smtClean="0"/>
              <a:t>ریال و بهای تبدیل </a:t>
            </a:r>
            <a:r>
              <a:rPr lang="en-US" sz="2200" b="1" dirty="0" smtClean="0"/>
              <a:t>600000</a:t>
            </a:r>
            <a:r>
              <a:rPr lang="fa-IR" sz="2200" b="1" dirty="0" smtClean="0"/>
              <a:t>ریال سربار ساخت </a:t>
            </a:r>
            <a:r>
              <a:rPr lang="en-US" sz="2200" b="1" dirty="0" smtClean="0"/>
              <a:t>50</a:t>
            </a:r>
            <a:r>
              <a:rPr lang="fa-IR" sz="2200" b="1" dirty="0" smtClean="0"/>
              <a:t>% دستمزد مستقیم جذب تولید میشود مطلوب است محاسبه جزئیات عوامل بهای تمام شده </a:t>
            </a:r>
            <a:endParaRPr lang="en-US" sz="2200" b="1" dirty="0"/>
          </a:p>
        </p:txBody>
      </p:sp>
      <p:sp>
        <p:nvSpPr>
          <p:cNvPr id="5" name="TextBox 4"/>
          <p:cNvSpPr txBox="1"/>
          <p:nvPr/>
        </p:nvSpPr>
        <p:spPr>
          <a:xfrm>
            <a:off x="146957" y="1358735"/>
            <a:ext cx="1462107" cy="430887"/>
          </a:xfrm>
          <a:prstGeom prst="rect">
            <a:avLst/>
          </a:prstGeom>
          <a:noFill/>
        </p:spPr>
        <p:txBody>
          <a:bodyPr wrap="square" rtlCol="0">
            <a:spAutoFit/>
          </a:bodyPr>
          <a:lstStyle/>
          <a:p>
            <a:pPr algn="r" rtl="1"/>
            <a:r>
              <a:rPr lang="fa-IR" sz="2200" b="1" dirty="0" smtClean="0"/>
              <a:t>بهای تبدیل </a:t>
            </a:r>
            <a:endParaRPr lang="en-US" sz="2200" b="1" dirty="0"/>
          </a:p>
        </p:txBody>
      </p:sp>
      <p:sp>
        <p:nvSpPr>
          <p:cNvPr id="6" name="TextBox 5"/>
          <p:cNvSpPr txBox="1"/>
          <p:nvPr/>
        </p:nvSpPr>
        <p:spPr>
          <a:xfrm>
            <a:off x="1807315" y="1358734"/>
            <a:ext cx="3152274" cy="430887"/>
          </a:xfrm>
          <a:prstGeom prst="rect">
            <a:avLst/>
          </a:prstGeom>
          <a:noFill/>
        </p:spPr>
        <p:txBody>
          <a:bodyPr wrap="square" rtlCol="0">
            <a:spAutoFit/>
          </a:bodyPr>
          <a:lstStyle/>
          <a:p>
            <a:r>
              <a:rPr lang="en-US" sz="2200" b="1" dirty="0"/>
              <a:t>6</a:t>
            </a:r>
            <a:r>
              <a:rPr lang="en-US" sz="2200" b="1" dirty="0" smtClean="0"/>
              <a:t>00000 = x + 50% </a:t>
            </a:r>
            <a:endParaRPr lang="en-US" sz="2200" b="1" dirty="0"/>
          </a:p>
        </p:txBody>
      </p:sp>
      <p:sp>
        <p:nvSpPr>
          <p:cNvPr id="7" name="TextBox 6"/>
          <p:cNvSpPr txBox="1"/>
          <p:nvPr/>
        </p:nvSpPr>
        <p:spPr>
          <a:xfrm>
            <a:off x="1867706" y="1714537"/>
            <a:ext cx="3152274" cy="430887"/>
          </a:xfrm>
          <a:prstGeom prst="rect">
            <a:avLst/>
          </a:prstGeom>
          <a:noFill/>
        </p:spPr>
        <p:txBody>
          <a:bodyPr wrap="square" rtlCol="0">
            <a:spAutoFit/>
          </a:bodyPr>
          <a:lstStyle/>
          <a:p>
            <a:r>
              <a:rPr lang="en-US" sz="2200" b="1" dirty="0" smtClean="0"/>
              <a:t>600000=1/5x</a:t>
            </a:r>
          </a:p>
        </p:txBody>
      </p:sp>
      <p:sp>
        <p:nvSpPr>
          <p:cNvPr id="8" name="Rectangle 7"/>
          <p:cNvSpPr/>
          <p:nvPr/>
        </p:nvSpPr>
        <p:spPr>
          <a:xfrm>
            <a:off x="1778681" y="2156125"/>
            <a:ext cx="1872629" cy="430887"/>
          </a:xfrm>
          <a:prstGeom prst="rect">
            <a:avLst/>
          </a:prstGeom>
        </p:spPr>
        <p:txBody>
          <a:bodyPr wrap="none">
            <a:spAutoFit/>
          </a:bodyPr>
          <a:lstStyle/>
          <a:p>
            <a:r>
              <a:rPr lang="en-US" sz="2200" b="1" dirty="0" smtClean="0"/>
              <a:t>X  =   600000</a:t>
            </a:r>
            <a:endParaRPr lang="en-US" sz="2200" b="1" dirty="0"/>
          </a:p>
        </p:txBody>
      </p:sp>
      <p:sp>
        <p:nvSpPr>
          <p:cNvPr id="9" name="Rectangle 8"/>
          <p:cNvSpPr/>
          <p:nvPr/>
        </p:nvSpPr>
        <p:spPr>
          <a:xfrm>
            <a:off x="2481083" y="2587012"/>
            <a:ext cx="117022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p:cNvSpPr/>
          <p:nvPr/>
        </p:nvSpPr>
        <p:spPr>
          <a:xfrm>
            <a:off x="2714995" y="2738072"/>
            <a:ext cx="577402" cy="430887"/>
          </a:xfrm>
          <a:prstGeom prst="rect">
            <a:avLst/>
          </a:prstGeom>
        </p:spPr>
        <p:txBody>
          <a:bodyPr wrap="none">
            <a:spAutoFit/>
          </a:bodyPr>
          <a:lstStyle/>
          <a:p>
            <a:r>
              <a:rPr lang="en-US" sz="2200" b="1" dirty="0" smtClean="0"/>
              <a:t>1/5</a:t>
            </a:r>
            <a:endParaRPr lang="en-US" sz="2200" b="1" dirty="0"/>
          </a:p>
        </p:txBody>
      </p:sp>
      <p:sp>
        <p:nvSpPr>
          <p:cNvPr id="12" name="Rectangle 11"/>
          <p:cNvSpPr/>
          <p:nvPr/>
        </p:nvSpPr>
        <p:spPr>
          <a:xfrm>
            <a:off x="3692209" y="2388885"/>
            <a:ext cx="349776" cy="430887"/>
          </a:xfrm>
          <a:prstGeom prst="rect">
            <a:avLst/>
          </a:prstGeom>
        </p:spPr>
        <p:txBody>
          <a:bodyPr wrap="none">
            <a:spAutoFit/>
          </a:bodyPr>
          <a:lstStyle/>
          <a:p>
            <a:r>
              <a:rPr lang="en-US" sz="2200" b="1" dirty="0" smtClean="0"/>
              <a:t>=</a:t>
            </a:r>
            <a:endParaRPr lang="en-US" sz="2200" b="1" dirty="0"/>
          </a:p>
        </p:txBody>
      </p:sp>
      <p:sp>
        <p:nvSpPr>
          <p:cNvPr id="13" name="Rectangle 12"/>
          <p:cNvSpPr/>
          <p:nvPr/>
        </p:nvSpPr>
        <p:spPr>
          <a:xfrm>
            <a:off x="4092021" y="2388885"/>
            <a:ext cx="1127232" cy="430887"/>
          </a:xfrm>
          <a:prstGeom prst="rect">
            <a:avLst/>
          </a:prstGeom>
        </p:spPr>
        <p:txBody>
          <a:bodyPr wrap="none">
            <a:spAutoFit/>
          </a:bodyPr>
          <a:lstStyle/>
          <a:p>
            <a:r>
              <a:rPr lang="en-US" sz="2200" b="1" dirty="0" smtClean="0"/>
              <a:t>400000</a:t>
            </a:r>
            <a:endParaRPr lang="en-US" sz="2200" b="1" dirty="0"/>
          </a:p>
        </p:txBody>
      </p:sp>
      <p:sp>
        <p:nvSpPr>
          <p:cNvPr id="14" name="Rectangle 13"/>
          <p:cNvSpPr/>
          <p:nvPr/>
        </p:nvSpPr>
        <p:spPr>
          <a:xfrm>
            <a:off x="5583937" y="1499093"/>
            <a:ext cx="3586238" cy="430887"/>
          </a:xfrm>
          <a:prstGeom prst="rect">
            <a:avLst/>
          </a:prstGeom>
        </p:spPr>
        <p:txBody>
          <a:bodyPr wrap="none">
            <a:spAutoFit/>
          </a:bodyPr>
          <a:lstStyle/>
          <a:p>
            <a:r>
              <a:rPr lang="en-US" sz="2200" b="1" dirty="0" smtClean="0"/>
              <a:t>600000 - 400000 = 200000</a:t>
            </a:r>
            <a:endParaRPr lang="en-US" sz="2200" b="1" dirty="0"/>
          </a:p>
        </p:txBody>
      </p:sp>
      <p:sp>
        <p:nvSpPr>
          <p:cNvPr id="15" name="Rectangle 14"/>
          <p:cNvSpPr/>
          <p:nvPr/>
        </p:nvSpPr>
        <p:spPr>
          <a:xfrm>
            <a:off x="5654469" y="1957998"/>
            <a:ext cx="3586238" cy="430887"/>
          </a:xfrm>
          <a:prstGeom prst="rect">
            <a:avLst/>
          </a:prstGeom>
        </p:spPr>
        <p:txBody>
          <a:bodyPr wrap="none">
            <a:spAutoFit/>
          </a:bodyPr>
          <a:lstStyle/>
          <a:p>
            <a:r>
              <a:rPr lang="en-US" sz="2200" b="1" dirty="0" smtClean="0"/>
              <a:t>720000 - 400000 = 320000</a:t>
            </a:r>
            <a:endParaRPr lang="en-US" sz="2200" b="1" dirty="0"/>
          </a:p>
        </p:txBody>
      </p:sp>
      <p:sp>
        <p:nvSpPr>
          <p:cNvPr id="16" name="Rectangle 15"/>
          <p:cNvSpPr/>
          <p:nvPr/>
        </p:nvSpPr>
        <p:spPr>
          <a:xfrm>
            <a:off x="9252970" y="1478815"/>
            <a:ext cx="742511" cy="430887"/>
          </a:xfrm>
          <a:prstGeom prst="rect">
            <a:avLst/>
          </a:prstGeom>
        </p:spPr>
        <p:txBody>
          <a:bodyPr wrap="none">
            <a:spAutoFit/>
          </a:bodyPr>
          <a:lstStyle/>
          <a:p>
            <a:r>
              <a:rPr lang="fa-IR" sz="2200" b="1" dirty="0" smtClean="0"/>
              <a:t>سربار</a:t>
            </a:r>
            <a:endParaRPr lang="en-US" sz="2200" b="1" dirty="0"/>
          </a:p>
        </p:txBody>
      </p:sp>
      <p:sp>
        <p:nvSpPr>
          <p:cNvPr id="17" name="Rectangle 16"/>
          <p:cNvSpPr/>
          <p:nvPr/>
        </p:nvSpPr>
        <p:spPr>
          <a:xfrm>
            <a:off x="9226121" y="1961784"/>
            <a:ext cx="1298753" cy="430887"/>
          </a:xfrm>
          <a:prstGeom prst="rect">
            <a:avLst/>
          </a:prstGeom>
        </p:spPr>
        <p:txBody>
          <a:bodyPr wrap="none">
            <a:spAutoFit/>
          </a:bodyPr>
          <a:lstStyle/>
          <a:p>
            <a:r>
              <a:rPr lang="fa-IR" sz="2200" b="1" dirty="0" smtClean="0"/>
              <a:t>مواد مستقیم</a:t>
            </a:r>
            <a:endParaRPr lang="en-US" sz="2200" b="1" dirty="0"/>
          </a:p>
        </p:txBody>
      </p:sp>
      <p:sp>
        <p:nvSpPr>
          <p:cNvPr id="18" name="Rectangle 17">
            <a:hlinkClick r:id="" action="ppaction://hlinkshowjump?jump=nextslide">
              <a:snd r:embed="rId3" name="click.wav"/>
            </a:hlinkClick>
            <a:hlinkHover r:id="" action="ppaction://noaction">
              <a:snd r:embed="rId4" name="arrow.wav"/>
            </a:hlinkHover>
          </p:cNvPr>
          <p:cNvSpPr/>
          <p:nvPr/>
        </p:nvSpPr>
        <p:spPr>
          <a:xfrm>
            <a:off x="10749852" y="5650651"/>
            <a:ext cx="790419" cy="811429"/>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b="1"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9" name="Rectangle 18">
            <a:hlinkClick r:id="" action="ppaction://hlinkshowjump?jump=previousslide">
              <a:snd r:embed="rId3" name="click.wav"/>
            </a:hlinkClick>
            <a:hlinkHover r:id="" action="ppaction://noaction">
              <a:snd r:embed="rId4" name="arrow.wav"/>
            </a:hlinkHover>
          </p:cNvPr>
          <p:cNvSpPr/>
          <p:nvPr/>
        </p:nvSpPr>
        <p:spPr>
          <a:xfrm>
            <a:off x="9829511" y="5650651"/>
            <a:ext cx="790419" cy="811429"/>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b="1"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
        <p:nvSpPr>
          <p:cNvPr id="20" name="TextBox 19"/>
          <p:cNvSpPr txBox="1"/>
          <p:nvPr/>
        </p:nvSpPr>
        <p:spPr>
          <a:xfrm>
            <a:off x="1980990" y="3283262"/>
            <a:ext cx="9689911" cy="769441"/>
          </a:xfrm>
          <a:prstGeom prst="rect">
            <a:avLst/>
          </a:prstGeom>
          <a:noFill/>
        </p:spPr>
        <p:txBody>
          <a:bodyPr wrap="square" rtlCol="0">
            <a:spAutoFit/>
          </a:bodyPr>
          <a:lstStyle/>
          <a:p>
            <a:pPr algn="r" rtl="1"/>
            <a:r>
              <a:rPr lang="fa-IR" sz="2200" b="1" dirty="0" smtClean="0"/>
              <a:t>در یک شرکت تولیدی بهای اولیه </a:t>
            </a:r>
            <a:r>
              <a:rPr lang="en-US" sz="2200" b="1" dirty="0" smtClean="0"/>
              <a:t>900000</a:t>
            </a:r>
            <a:r>
              <a:rPr lang="fa-IR" sz="2200" b="1" dirty="0" smtClean="0"/>
              <a:t>بهای تبدیل  </a:t>
            </a:r>
            <a:r>
              <a:rPr lang="en-US" sz="2200" b="1" dirty="0" smtClean="0"/>
              <a:t>750000</a:t>
            </a:r>
            <a:r>
              <a:rPr lang="fa-IR" sz="2200" b="1" dirty="0" smtClean="0"/>
              <a:t>و نرخ جذب سربار </a:t>
            </a:r>
            <a:r>
              <a:rPr lang="en-US" sz="2200" b="1" dirty="0" smtClean="0"/>
              <a:t>50</a:t>
            </a:r>
            <a:r>
              <a:rPr lang="fa-IR" sz="2200" b="1" dirty="0" smtClean="0"/>
              <a:t>% دستمزد مستقیم میباشد مواد مستقیم کدام گزینه هاست </a:t>
            </a:r>
            <a:endParaRPr lang="en-US" sz="2200" b="1" dirty="0"/>
          </a:p>
        </p:txBody>
      </p:sp>
      <p:sp>
        <p:nvSpPr>
          <p:cNvPr id="21" name="TextBox 20"/>
          <p:cNvSpPr txBox="1"/>
          <p:nvPr/>
        </p:nvSpPr>
        <p:spPr>
          <a:xfrm>
            <a:off x="9453383" y="4098482"/>
            <a:ext cx="2103217" cy="430887"/>
          </a:xfrm>
          <a:prstGeom prst="rect">
            <a:avLst/>
          </a:prstGeom>
          <a:noFill/>
        </p:spPr>
        <p:txBody>
          <a:bodyPr wrap="square" rtlCol="0">
            <a:spAutoFit/>
          </a:bodyPr>
          <a:lstStyle/>
          <a:p>
            <a:pPr algn="r" rtl="1"/>
            <a:r>
              <a:rPr lang="fa-IR" sz="2200" b="1" dirty="0" smtClean="0"/>
              <a:t>الف ) </a:t>
            </a:r>
            <a:r>
              <a:rPr lang="en-US" sz="2200" b="1" dirty="0" smtClean="0"/>
              <a:t>400000</a:t>
            </a:r>
            <a:endParaRPr lang="en-US" sz="2200" b="1" dirty="0"/>
          </a:p>
        </p:txBody>
      </p:sp>
      <p:sp>
        <p:nvSpPr>
          <p:cNvPr id="22" name="TextBox 21"/>
          <p:cNvSpPr txBox="1"/>
          <p:nvPr/>
        </p:nvSpPr>
        <p:spPr>
          <a:xfrm>
            <a:off x="5246948" y="4098482"/>
            <a:ext cx="2103217" cy="430887"/>
          </a:xfrm>
          <a:prstGeom prst="rect">
            <a:avLst/>
          </a:prstGeom>
          <a:noFill/>
        </p:spPr>
        <p:txBody>
          <a:bodyPr wrap="square" rtlCol="0">
            <a:spAutoFit/>
          </a:bodyPr>
          <a:lstStyle/>
          <a:p>
            <a:pPr algn="r" rtl="1"/>
            <a:r>
              <a:rPr lang="fa-IR" sz="2200" b="1" dirty="0" smtClean="0"/>
              <a:t>ج ) </a:t>
            </a:r>
            <a:r>
              <a:rPr lang="en-US" sz="2200" b="1" dirty="0" smtClean="0"/>
              <a:t>250000</a:t>
            </a:r>
            <a:endParaRPr lang="en-US" sz="2200" b="1" dirty="0"/>
          </a:p>
        </p:txBody>
      </p:sp>
      <p:sp>
        <p:nvSpPr>
          <p:cNvPr id="23" name="TextBox 22"/>
          <p:cNvSpPr txBox="1"/>
          <p:nvPr/>
        </p:nvSpPr>
        <p:spPr>
          <a:xfrm>
            <a:off x="7350165" y="4109639"/>
            <a:ext cx="2103217" cy="430887"/>
          </a:xfrm>
          <a:prstGeom prst="rect">
            <a:avLst/>
          </a:prstGeom>
          <a:noFill/>
        </p:spPr>
        <p:txBody>
          <a:bodyPr wrap="square" rtlCol="0">
            <a:spAutoFit/>
          </a:bodyPr>
          <a:lstStyle/>
          <a:p>
            <a:pPr algn="r" rtl="1"/>
            <a:r>
              <a:rPr lang="fa-IR" sz="2200" b="1" dirty="0" smtClean="0"/>
              <a:t>ب ) </a:t>
            </a:r>
            <a:r>
              <a:rPr lang="en-US" sz="2200" b="1" dirty="0" smtClean="0"/>
              <a:t>500000</a:t>
            </a:r>
            <a:endParaRPr lang="en-US" sz="2200" b="1" dirty="0"/>
          </a:p>
        </p:txBody>
      </p:sp>
      <p:sp>
        <p:nvSpPr>
          <p:cNvPr id="24" name="TextBox 23"/>
          <p:cNvSpPr txBox="1"/>
          <p:nvPr/>
        </p:nvSpPr>
        <p:spPr>
          <a:xfrm>
            <a:off x="3143731" y="4087325"/>
            <a:ext cx="2103217" cy="430887"/>
          </a:xfrm>
          <a:prstGeom prst="rect">
            <a:avLst/>
          </a:prstGeom>
          <a:noFill/>
        </p:spPr>
        <p:txBody>
          <a:bodyPr wrap="square" rtlCol="0">
            <a:spAutoFit/>
          </a:bodyPr>
          <a:lstStyle/>
          <a:p>
            <a:pPr algn="r" rtl="1"/>
            <a:r>
              <a:rPr lang="fa-IR" sz="2200" b="1" dirty="0" smtClean="0"/>
              <a:t>د ) </a:t>
            </a:r>
            <a:r>
              <a:rPr lang="en-US" sz="2200" b="1" dirty="0" smtClean="0"/>
              <a:t>750000</a:t>
            </a:r>
            <a:endParaRPr lang="en-US" sz="2200" b="1" dirty="0"/>
          </a:p>
        </p:txBody>
      </p:sp>
      <p:sp>
        <p:nvSpPr>
          <p:cNvPr id="25" name="Rectangle 24"/>
          <p:cNvSpPr/>
          <p:nvPr/>
        </p:nvSpPr>
        <p:spPr>
          <a:xfrm>
            <a:off x="7380157" y="5259438"/>
            <a:ext cx="1485899" cy="941272"/>
          </a:xfrm>
          <a:prstGeom prst="rect">
            <a:avLst/>
          </a:prstGeom>
          <a:gradFill>
            <a:gsLst>
              <a:gs pos="100000">
                <a:srgbClr val="FF0000">
                  <a:alpha val="42000"/>
                </a:srgbClr>
              </a:gs>
              <a:gs pos="70000">
                <a:srgbClr val="C0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gradFill>
                <a:gsLst>
                  <a:gs pos="100000">
                    <a:schemeClr val="accent5"/>
                  </a:gs>
                  <a:gs pos="77000">
                    <a:srgbClr val="FF0000">
                      <a:alpha val="0"/>
                    </a:srgbClr>
                  </a:gs>
                </a:gsLst>
                <a:lin ang="5400000" scaled="1"/>
              </a:gradFill>
            </a:endParaRPr>
          </a:p>
        </p:txBody>
      </p:sp>
      <p:sp>
        <p:nvSpPr>
          <p:cNvPr id="26" name="TextBox 25"/>
          <p:cNvSpPr txBox="1"/>
          <p:nvPr/>
        </p:nvSpPr>
        <p:spPr>
          <a:xfrm>
            <a:off x="178282" y="4617405"/>
            <a:ext cx="1717667" cy="430887"/>
          </a:xfrm>
          <a:prstGeom prst="rect">
            <a:avLst/>
          </a:prstGeom>
          <a:noFill/>
        </p:spPr>
        <p:txBody>
          <a:bodyPr wrap="square" rtlCol="0">
            <a:spAutoFit/>
          </a:bodyPr>
          <a:lstStyle/>
          <a:p>
            <a:pPr algn="r" rtl="1"/>
            <a:r>
              <a:rPr lang="fa-IR" sz="2200" b="1" dirty="0" smtClean="0"/>
              <a:t>بهای اولیه </a:t>
            </a:r>
            <a:endParaRPr lang="en-US" sz="2200" b="1" dirty="0"/>
          </a:p>
        </p:txBody>
      </p:sp>
      <p:sp>
        <p:nvSpPr>
          <p:cNvPr id="27" name="TextBox 26"/>
          <p:cNvSpPr txBox="1"/>
          <p:nvPr/>
        </p:nvSpPr>
        <p:spPr>
          <a:xfrm>
            <a:off x="2094817" y="4617405"/>
            <a:ext cx="4027065" cy="769441"/>
          </a:xfrm>
          <a:prstGeom prst="rect">
            <a:avLst/>
          </a:prstGeom>
          <a:noFill/>
        </p:spPr>
        <p:txBody>
          <a:bodyPr wrap="square" rtlCol="0">
            <a:spAutoFit/>
          </a:bodyPr>
          <a:lstStyle/>
          <a:p>
            <a:r>
              <a:rPr lang="en-US" sz="2200" b="1" dirty="0" smtClean="0"/>
              <a:t>900000 = x  + 50% x</a:t>
            </a:r>
          </a:p>
          <a:p>
            <a:r>
              <a:rPr lang="en-US" sz="2200" b="1" dirty="0" smtClean="0"/>
              <a:t>900000 = 1/5 x </a:t>
            </a:r>
          </a:p>
        </p:txBody>
      </p:sp>
      <p:sp>
        <p:nvSpPr>
          <p:cNvPr id="28" name="Rectangle 27"/>
          <p:cNvSpPr/>
          <p:nvPr/>
        </p:nvSpPr>
        <p:spPr>
          <a:xfrm>
            <a:off x="2672444" y="5656822"/>
            <a:ext cx="117022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Rectangle 28"/>
          <p:cNvSpPr/>
          <p:nvPr/>
        </p:nvSpPr>
        <p:spPr>
          <a:xfrm>
            <a:off x="2887211" y="5702541"/>
            <a:ext cx="577402" cy="430887"/>
          </a:xfrm>
          <a:prstGeom prst="rect">
            <a:avLst/>
          </a:prstGeom>
        </p:spPr>
        <p:txBody>
          <a:bodyPr wrap="none">
            <a:spAutoFit/>
          </a:bodyPr>
          <a:lstStyle/>
          <a:p>
            <a:r>
              <a:rPr lang="en-US" sz="2200" b="1" dirty="0" smtClean="0"/>
              <a:t>1/5</a:t>
            </a:r>
            <a:endParaRPr lang="en-US" sz="2200" b="1" dirty="0"/>
          </a:p>
        </p:txBody>
      </p:sp>
      <p:sp>
        <p:nvSpPr>
          <p:cNvPr id="30" name="Rectangle 29"/>
          <p:cNvSpPr/>
          <p:nvPr/>
        </p:nvSpPr>
        <p:spPr>
          <a:xfrm>
            <a:off x="4008882" y="5517875"/>
            <a:ext cx="319318" cy="369332"/>
          </a:xfrm>
          <a:prstGeom prst="rect">
            <a:avLst/>
          </a:prstGeom>
        </p:spPr>
        <p:txBody>
          <a:bodyPr wrap="none">
            <a:spAutoFit/>
          </a:bodyPr>
          <a:lstStyle/>
          <a:p>
            <a:r>
              <a:rPr lang="en-US" b="1" dirty="0"/>
              <a:t>=</a:t>
            </a:r>
          </a:p>
        </p:txBody>
      </p:sp>
      <p:sp>
        <p:nvSpPr>
          <p:cNvPr id="31" name="Rectangle 30"/>
          <p:cNvSpPr/>
          <p:nvPr/>
        </p:nvSpPr>
        <p:spPr>
          <a:xfrm>
            <a:off x="4396445" y="5456320"/>
            <a:ext cx="1127232" cy="430887"/>
          </a:xfrm>
          <a:prstGeom prst="rect">
            <a:avLst/>
          </a:prstGeom>
        </p:spPr>
        <p:txBody>
          <a:bodyPr wrap="none">
            <a:spAutoFit/>
          </a:bodyPr>
          <a:lstStyle/>
          <a:p>
            <a:r>
              <a:rPr lang="en-US" sz="2200" b="1" dirty="0" smtClean="0"/>
              <a:t>500000</a:t>
            </a:r>
            <a:endParaRPr lang="en-US" sz="2200" b="1" dirty="0"/>
          </a:p>
        </p:txBody>
      </p:sp>
      <p:sp>
        <p:nvSpPr>
          <p:cNvPr id="32" name="Rectangle 31"/>
          <p:cNvSpPr/>
          <p:nvPr/>
        </p:nvSpPr>
        <p:spPr>
          <a:xfrm>
            <a:off x="2654018" y="5259438"/>
            <a:ext cx="1127232" cy="430887"/>
          </a:xfrm>
          <a:prstGeom prst="rect">
            <a:avLst/>
          </a:prstGeom>
        </p:spPr>
        <p:txBody>
          <a:bodyPr wrap="none">
            <a:spAutoFit/>
          </a:bodyPr>
          <a:lstStyle/>
          <a:p>
            <a:r>
              <a:rPr lang="en-US" sz="2200" b="1" dirty="0" smtClean="0"/>
              <a:t>900000</a:t>
            </a:r>
            <a:endParaRPr lang="en-US" sz="2200" b="1" dirty="0"/>
          </a:p>
        </p:txBody>
      </p:sp>
      <p:sp>
        <p:nvSpPr>
          <p:cNvPr id="33" name="Rectangle 32"/>
          <p:cNvSpPr/>
          <p:nvPr/>
        </p:nvSpPr>
        <p:spPr>
          <a:xfrm>
            <a:off x="2034673" y="5446093"/>
            <a:ext cx="694421" cy="430887"/>
          </a:xfrm>
          <a:prstGeom prst="rect">
            <a:avLst/>
          </a:prstGeom>
        </p:spPr>
        <p:txBody>
          <a:bodyPr wrap="none">
            <a:spAutoFit/>
          </a:bodyPr>
          <a:lstStyle/>
          <a:p>
            <a:r>
              <a:rPr lang="en-US" sz="2200" b="1" dirty="0"/>
              <a:t>X = </a:t>
            </a:r>
            <a:endParaRPr lang="en-US" sz="2200" dirty="0"/>
          </a:p>
        </p:txBody>
      </p:sp>
      <p:sp>
        <p:nvSpPr>
          <p:cNvPr id="35" name="Oval 34"/>
          <p:cNvSpPr/>
          <p:nvPr/>
        </p:nvSpPr>
        <p:spPr>
          <a:xfrm>
            <a:off x="11737075" y="515349"/>
            <a:ext cx="351764" cy="360690"/>
          </a:xfrm>
          <a:prstGeom prst="ellipse">
            <a:avLst/>
          </a:prstGeom>
          <a:noFill/>
          <a:ln>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6" name="Oval 35"/>
          <p:cNvSpPr/>
          <p:nvPr/>
        </p:nvSpPr>
        <p:spPr>
          <a:xfrm>
            <a:off x="11719888" y="3350574"/>
            <a:ext cx="351764" cy="360690"/>
          </a:xfrm>
          <a:prstGeom prst="ellipse">
            <a:avLst/>
          </a:prstGeom>
          <a:noFill/>
          <a:ln>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46158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ppt_x"/>
                                          </p:val>
                                        </p:tav>
                                        <p:tav tm="100000">
                                          <p:val>
                                            <p:strVal val="#ppt_x"/>
                                          </p:val>
                                        </p:tav>
                                      </p:tavLst>
                                    </p:anim>
                                    <p:anim calcmode="lin" valueType="num">
                                      <p:cBhvr additive="base">
                                        <p:cTn id="9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27">
                                            <p:txEl>
                                              <p:pRg st="0" end="0"/>
                                            </p:txEl>
                                          </p:spTgt>
                                        </p:tgtEl>
                                        <p:attrNameLst>
                                          <p:attrName>style.visibility</p:attrName>
                                        </p:attrNameLst>
                                      </p:cBhvr>
                                      <p:to>
                                        <p:strVal val="visible"/>
                                      </p:to>
                                    </p:set>
                                    <p:animEffect transition="in" filter="barn(inVertical)">
                                      <p:cBhvr>
                                        <p:cTn id="101" dur="500"/>
                                        <p:tgtEl>
                                          <p:spTgt spid="27">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27">
                                            <p:txEl>
                                              <p:pRg st="1" end="1"/>
                                            </p:txEl>
                                          </p:spTgt>
                                        </p:tgtEl>
                                        <p:attrNameLst>
                                          <p:attrName>style.visibility</p:attrName>
                                        </p:attrNameLst>
                                      </p:cBhvr>
                                      <p:to>
                                        <p:strVal val="visible"/>
                                      </p:to>
                                    </p:set>
                                    <p:animEffect transition="in" filter="wipe(up)">
                                      <p:cBhvr>
                                        <p:cTn id="106" dur="500"/>
                                        <p:tgtEl>
                                          <p:spTgt spid="27">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1000"/>
                                        <p:tgtEl>
                                          <p:spTgt spid="33"/>
                                        </p:tgtEl>
                                      </p:cBhvr>
                                    </p:animEffect>
                                    <p:anim calcmode="lin" valueType="num">
                                      <p:cBhvr>
                                        <p:cTn id="112" dur="1000" fill="hold"/>
                                        <p:tgtEl>
                                          <p:spTgt spid="33"/>
                                        </p:tgtEl>
                                        <p:attrNameLst>
                                          <p:attrName>ppt_x</p:attrName>
                                        </p:attrNameLst>
                                      </p:cBhvr>
                                      <p:tavLst>
                                        <p:tav tm="0">
                                          <p:val>
                                            <p:strVal val="#ppt_x"/>
                                          </p:val>
                                        </p:tav>
                                        <p:tav tm="100000">
                                          <p:val>
                                            <p:strVal val="#ppt_x"/>
                                          </p:val>
                                        </p:tav>
                                      </p:tavLst>
                                    </p:anim>
                                    <p:anim calcmode="lin" valueType="num">
                                      <p:cBhvr>
                                        <p:cTn id="11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left)">
                                      <p:cBhvr>
                                        <p:cTn id="118" dur="500"/>
                                        <p:tgtEl>
                                          <p:spTgt spid="2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ipe(left)">
                                      <p:cBhvr>
                                        <p:cTn id="121" dur="500"/>
                                        <p:tgtEl>
                                          <p:spTgt spid="32"/>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left)">
                                      <p:cBhvr>
                                        <p:cTn id="124" dur="500"/>
                                        <p:tgtEl>
                                          <p:spTgt spid="2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left)">
                                      <p:cBhvr>
                                        <p:cTn id="129" dur="500"/>
                                        <p:tgtEl>
                                          <p:spTgt spid="30"/>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left)">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circle(in)">
                                      <p:cBhvr>
                                        <p:cTn id="13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P spid="12" grpId="0"/>
      <p:bldP spid="13" grpId="0"/>
      <p:bldP spid="14" grpId="0"/>
      <p:bldP spid="15" grpId="0"/>
      <p:bldP spid="16" grpId="0"/>
      <p:bldP spid="17" grpId="0"/>
      <p:bldP spid="20" grpId="0"/>
      <p:bldP spid="21" grpId="0"/>
      <p:bldP spid="22" grpId="0"/>
      <p:bldP spid="23" grpId="0"/>
      <p:bldP spid="24" grpId="0"/>
      <p:bldP spid="25" grpId="0" animBg="1"/>
      <p:bldP spid="26" grpId="0"/>
      <p:bldP spid="27" grpId="0"/>
      <p:bldP spid="28" grpId="0" animBg="1"/>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07026" y="501134"/>
            <a:ext cx="8561537" cy="1107996"/>
          </a:xfrm>
          <a:prstGeom prst="rect">
            <a:avLst/>
          </a:prstGeom>
        </p:spPr>
        <p:txBody>
          <a:bodyPr wrap="square">
            <a:spAutoFit/>
          </a:bodyPr>
          <a:lstStyle/>
          <a:p>
            <a:pPr algn="l" rtl="1"/>
            <a:r>
              <a:rPr lang="fa-IR" sz="2200" b="1" dirty="0" smtClean="0">
                <a:latin typeface="Arial" panose="020B0604020202020204" pitchFamily="34" charset="0"/>
                <a:cs typeface="Arial" panose="020B0604020202020204" pitchFamily="34" charset="0"/>
              </a:rPr>
              <a:t>شرکت صنعتی الناز از سیستم هزینه یابی سفارش کار استفاده میکند</a:t>
            </a:r>
            <a:r>
              <a:rPr lang="fa-IR" sz="2200" b="1" dirty="0">
                <a:latin typeface="Arial" panose="020B0604020202020204" pitchFamily="34" charset="0"/>
                <a:cs typeface="Arial" panose="020B0604020202020204" pitchFamily="34" charset="0"/>
              </a:rPr>
              <a:t> </a:t>
            </a:r>
            <a:r>
              <a:rPr lang="fa-IR" sz="2200" b="1" dirty="0" smtClean="0">
                <a:latin typeface="Arial" panose="020B0604020202020204" pitchFamily="34" charset="0"/>
                <a:cs typeface="Arial" panose="020B0604020202020204" pitchFamily="34" charset="0"/>
              </a:rPr>
              <a:t>موجودی کالای در جریان ساخت در اول سال </a:t>
            </a:r>
            <a:r>
              <a:rPr lang="en-US" sz="2200" b="1" dirty="0" smtClean="0">
                <a:latin typeface="Arial" panose="020B0604020202020204" pitchFamily="34" charset="0"/>
                <a:cs typeface="Arial" panose="020B0604020202020204" pitchFamily="34" charset="0"/>
              </a:rPr>
              <a:t>250000</a:t>
            </a:r>
            <a:r>
              <a:rPr lang="fa-IR" sz="2200" b="1" dirty="0" smtClean="0">
                <a:latin typeface="Arial" panose="020B0604020202020204" pitchFamily="34" charset="0"/>
                <a:cs typeface="Arial" panose="020B0604020202020204" pitchFamily="34" charset="0"/>
              </a:rPr>
              <a:t>شامل سفارش </a:t>
            </a:r>
            <a:r>
              <a:rPr lang="en-US" sz="2200" b="1" dirty="0" smtClean="0">
                <a:latin typeface="Arial" panose="020B0604020202020204" pitchFamily="34" charset="0"/>
                <a:cs typeface="Arial" panose="020B0604020202020204" pitchFamily="34" charset="0"/>
              </a:rPr>
              <a:t>111</a:t>
            </a:r>
            <a:r>
              <a:rPr lang="fa-IR" sz="2200" b="1" dirty="0" smtClean="0">
                <a:latin typeface="Arial" panose="020B0604020202020204" pitchFamily="34" charset="0"/>
                <a:cs typeface="Arial" panose="020B0604020202020204" pitchFamily="34" charset="0"/>
              </a:rPr>
              <a:t>به مبلغ </a:t>
            </a:r>
            <a:r>
              <a:rPr lang="en-US" sz="2200" b="1" dirty="0" smtClean="0">
                <a:latin typeface="Arial" panose="020B0604020202020204" pitchFamily="34" charset="0"/>
                <a:cs typeface="Arial" panose="020B0604020202020204" pitchFamily="34" charset="0"/>
              </a:rPr>
              <a:t>150000</a:t>
            </a:r>
            <a:r>
              <a:rPr lang="fa-IR" sz="2200" b="1" dirty="0" smtClean="0">
                <a:latin typeface="Arial" panose="020B0604020202020204" pitchFamily="34" charset="0"/>
                <a:cs typeface="Arial" panose="020B0604020202020204" pitchFamily="34" charset="0"/>
              </a:rPr>
              <a:t>و سفارش </a:t>
            </a:r>
            <a:r>
              <a:rPr lang="en-US" sz="2200" b="1" dirty="0" smtClean="0">
                <a:latin typeface="Arial" panose="020B0604020202020204" pitchFamily="34" charset="0"/>
                <a:cs typeface="Arial" panose="020B0604020202020204" pitchFamily="34" charset="0"/>
              </a:rPr>
              <a:t>222</a:t>
            </a:r>
            <a:r>
              <a:rPr lang="fa-IR" sz="2200" b="1" dirty="0" smtClean="0">
                <a:latin typeface="Arial" panose="020B0604020202020204" pitchFamily="34" charset="0"/>
                <a:cs typeface="Arial" panose="020B0604020202020204" pitchFamily="34" charset="0"/>
              </a:rPr>
              <a:t>به مبلغ </a:t>
            </a:r>
            <a:r>
              <a:rPr lang="en-US" sz="2200" b="1" dirty="0" smtClean="0">
                <a:latin typeface="Arial" panose="020B0604020202020204" pitchFamily="34" charset="0"/>
                <a:cs typeface="Arial" panose="020B0604020202020204" pitchFamily="34" charset="0"/>
              </a:rPr>
              <a:t>100000</a:t>
            </a:r>
            <a:r>
              <a:rPr lang="fa-IR" sz="2200" b="1" dirty="0" smtClean="0">
                <a:latin typeface="Arial" panose="020B0604020202020204" pitchFamily="34" charset="0"/>
                <a:cs typeface="Arial" panose="020B0604020202020204" pitchFamily="34" charset="0"/>
              </a:rPr>
              <a:t>ریال میباشد  هزینه های واقعی طی سال به شرح زیر است </a:t>
            </a:r>
            <a:endParaRPr lang="en-US" sz="2200" b="1" dirty="0">
              <a:latin typeface="Arial" panose="020B0604020202020204" pitchFamily="34" charset="0"/>
              <a:cs typeface="Arial" panose="020B0604020202020204" pitchFamily="34" charset="0"/>
            </a:endParaRPr>
          </a:p>
        </p:txBody>
      </p:sp>
      <p:sp>
        <p:nvSpPr>
          <p:cNvPr id="5" name="Rectangle 4"/>
          <p:cNvSpPr/>
          <p:nvPr/>
        </p:nvSpPr>
        <p:spPr>
          <a:xfrm>
            <a:off x="8097078" y="2199862"/>
            <a:ext cx="2093844" cy="1119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ectangle 5"/>
          <p:cNvSpPr/>
          <p:nvPr/>
        </p:nvSpPr>
        <p:spPr>
          <a:xfrm>
            <a:off x="5493526" y="2186184"/>
            <a:ext cx="2093844" cy="1119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4046383" y="1745089"/>
            <a:ext cx="5833648"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مواد مستقیم                 دستمزد مستقیم                       </a:t>
            </a:r>
            <a:endParaRPr lang="en-US" sz="2200" dirty="0"/>
          </a:p>
        </p:txBody>
      </p:sp>
      <p:sp>
        <p:nvSpPr>
          <p:cNvPr id="8" name="Rectangle 7"/>
          <p:cNvSpPr/>
          <p:nvPr/>
        </p:nvSpPr>
        <p:spPr>
          <a:xfrm>
            <a:off x="10969727" y="1752315"/>
            <a:ext cx="966931"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سفارش </a:t>
            </a:r>
            <a:endParaRPr lang="en-US" sz="2200" dirty="0"/>
          </a:p>
        </p:txBody>
      </p:sp>
      <p:sp>
        <p:nvSpPr>
          <p:cNvPr id="9" name="Rectangle 8"/>
          <p:cNvSpPr/>
          <p:nvPr/>
        </p:nvSpPr>
        <p:spPr>
          <a:xfrm>
            <a:off x="10969727" y="2235738"/>
            <a:ext cx="993914" cy="7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p:cNvSpPr/>
          <p:nvPr/>
        </p:nvSpPr>
        <p:spPr>
          <a:xfrm>
            <a:off x="11138709" y="2723227"/>
            <a:ext cx="655949" cy="430887"/>
          </a:xfrm>
          <a:prstGeom prst="rect">
            <a:avLst/>
          </a:prstGeom>
        </p:spPr>
        <p:txBody>
          <a:bodyPr wrap="none">
            <a:spAutoFit/>
          </a:bodyPr>
          <a:lstStyle/>
          <a:p>
            <a:r>
              <a:rPr lang="en-US" sz="2200" b="1" dirty="0" smtClean="0">
                <a:solidFill>
                  <a:prstClr val="white"/>
                </a:solidFill>
                <a:latin typeface="Arial" panose="020B0604020202020204" pitchFamily="34" charset="0"/>
                <a:cs typeface="Arial" panose="020B0604020202020204" pitchFamily="34" charset="0"/>
              </a:rPr>
              <a:t>222</a:t>
            </a:r>
            <a:endParaRPr lang="en-US" dirty="0"/>
          </a:p>
        </p:txBody>
      </p:sp>
      <p:sp>
        <p:nvSpPr>
          <p:cNvPr id="11" name="Rectangle 10"/>
          <p:cNvSpPr/>
          <p:nvPr/>
        </p:nvSpPr>
        <p:spPr>
          <a:xfrm>
            <a:off x="11125217" y="3134612"/>
            <a:ext cx="655949" cy="430887"/>
          </a:xfrm>
          <a:prstGeom prst="rect">
            <a:avLst/>
          </a:prstGeom>
        </p:spPr>
        <p:txBody>
          <a:bodyPr wrap="none">
            <a:spAutoFit/>
          </a:bodyPr>
          <a:lstStyle/>
          <a:p>
            <a:r>
              <a:rPr lang="en-US" sz="2200" b="1" dirty="0" smtClean="0">
                <a:solidFill>
                  <a:prstClr val="white"/>
                </a:solidFill>
                <a:latin typeface="Arial" panose="020B0604020202020204" pitchFamily="34" charset="0"/>
                <a:cs typeface="Arial" panose="020B0604020202020204" pitchFamily="34" charset="0"/>
              </a:rPr>
              <a:t>333</a:t>
            </a:r>
            <a:endParaRPr lang="en-US" dirty="0"/>
          </a:p>
        </p:txBody>
      </p:sp>
      <p:sp>
        <p:nvSpPr>
          <p:cNvPr id="12" name="Rectangle 11"/>
          <p:cNvSpPr/>
          <p:nvPr/>
        </p:nvSpPr>
        <p:spPr>
          <a:xfrm>
            <a:off x="11152201" y="2346738"/>
            <a:ext cx="1107996" cy="430887"/>
          </a:xfrm>
          <a:prstGeom prst="rect">
            <a:avLst/>
          </a:prstGeom>
        </p:spPr>
        <p:txBody>
          <a:bodyPr wrap="none">
            <a:spAutoFit/>
          </a:bodyPr>
          <a:lstStyle/>
          <a:p>
            <a:r>
              <a:rPr lang="en-US" sz="2200" b="1" dirty="0" smtClean="0">
                <a:solidFill>
                  <a:prstClr val="white"/>
                </a:solidFill>
                <a:latin typeface="Arial" panose="020B0604020202020204" pitchFamily="34" charset="0"/>
                <a:cs typeface="Arial" panose="020B0604020202020204" pitchFamily="34" charset="0"/>
              </a:rPr>
              <a:t>111</a:t>
            </a:r>
            <a:r>
              <a:rPr lang="fa-IR" sz="2200" b="1" dirty="0" smtClean="0">
                <a:solidFill>
                  <a:prstClr val="white"/>
                </a:solidFill>
                <a:latin typeface="Arial" panose="020B0604020202020204" pitchFamily="34" charset="0"/>
                <a:cs typeface="Arial" panose="020B0604020202020204" pitchFamily="34" charset="0"/>
              </a:rPr>
              <a:t>	</a:t>
            </a:r>
            <a:endParaRPr lang="en-US" dirty="0"/>
          </a:p>
        </p:txBody>
      </p:sp>
      <p:sp>
        <p:nvSpPr>
          <p:cNvPr id="14" name="Rectangle 13"/>
          <p:cNvSpPr/>
          <p:nvPr/>
        </p:nvSpPr>
        <p:spPr>
          <a:xfrm>
            <a:off x="8603990" y="2346738"/>
            <a:ext cx="1162862" cy="430887"/>
          </a:xfrm>
          <a:prstGeom prst="rect">
            <a:avLst/>
          </a:prstGeom>
        </p:spPr>
        <p:txBody>
          <a:bodyPr wrap="square">
            <a:spAutoFit/>
          </a:bodyPr>
          <a:lstStyle/>
          <a:p>
            <a:r>
              <a:rPr lang="en-US" sz="2200" b="1" dirty="0" smtClean="0">
                <a:solidFill>
                  <a:prstClr val="white"/>
                </a:solidFill>
                <a:latin typeface="Arial" panose="020B0604020202020204" pitchFamily="34" charset="0"/>
                <a:cs typeface="Arial" panose="020B0604020202020204" pitchFamily="34" charset="0"/>
              </a:rPr>
              <a:t>300000</a:t>
            </a:r>
            <a:endParaRPr lang="en-US" dirty="0"/>
          </a:p>
        </p:txBody>
      </p:sp>
      <p:sp>
        <p:nvSpPr>
          <p:cNvPr id="15" name="Rectangle 14"/>
          <p:cNvSpPr/>
          <p:nvPr/>
        </p:nvSpPr>
        <p:spPr>
          <a:xfrm>
            <a:off x="8590498" y="2705209"/>
            <a:ext cx="1162862" cy="430887"/>
          </a:xfrm>
          <a:prstGeom prst="rect">
            <a:avLst/>
          </a:prstGeom>
        </p:spPr>
        <p:txBody>
          <a:bodyPr wrap="square">
            <a:spAutoFit/>
          </a:bodyPr>
          <a:lstStyle/>
          <a:p>
            <a:r>
              <a:rPr lang="en-US" sz="2200" b="1" dirty="0" smtClean="0">
                <a:solidFill>
                  <a:prstClr val="white"/>
                </a:solidFill>
                <a:latin typeface="Arial" panose="020B0604020202020204" pitchFamily="34" charset="0"/>
                <a:cs typeface="Arial" panose="020B0604020202020204" pitchFamily="34" charset="0"/>
              </a:rPr>
              <a:t>200000</a:t>
            </a:r>
            <a:endParaRPr lang="en-US" dirty="0"/>
          </a:p>
        </p:txBody>
      </p:sp>
      <p:sp>
        <p:nvSpPr>
          <p:cNvPr id="16" name="Rectangle 15"/>
          <p:cNvSpPr/>
          <p:nvPr/>
        </p:nvSpPr>
        <p:spPr>
          <a:xfrm>
            <a:off x="5963383" y="2308372"/>
            <a:ext cx="1162862" cy="430887"/>
          </a:xfrm>
          <a:prstGeom prst="rect">
            <a:avLst/>
          </a:prstGeom>
        </p:spPr>
        <p:txBody>
          <a:bodyPr wrap="square">
            <a:spAutoFit/>
          </a:bodyPr>
          <a:lstStyle/>
          <a:p>
            <a:r>
              <a:rPr lang="en-US" sz="2200" b="1" dirty="0" smtClean="0">
                <a:solidFill>
                  <a:prstClr val="white"/>
                </a:solidFill>
                <a:latin typeface="Arial" panose="020B0604020202020204" pitchFamily="34" charset="0"/>
                <a:cs typeface="Arial" panose="020B0604020202020204" pitchFamily="34" charset="0"/>
              </a:rPr>
              <a:t>125000</a:t>
            </a:r>
            <a:endParaRPr lang="en-US" dirty="0"/>
          </a:p>
        </p:txBody>
      </p:sp>
      <p:sp>
        <p:nvSpPr>
          <p:cNvPr id="17" name="Rectangle 16"/>
          <p:cNvSpPr/>
          <p:nvPr/>
        </p:nvSpPr>
        <p:spPr>
          <a:xfrm>
            <a:off x="5976875" y="2698393"/>
            <a:ext cx="1162862" cy="430887"/>
          </a:xfrm>
          <a:prstGeom prst="rect">
            <a:avLst/>
          </a:prstGeom>
        </p:spPr>
        <p:txBody>
          <a:bodyPr wrap="square">
            <a:spAutoFit/>
          </a:bodyPr>
          <a:lstStyle/>
          <a:p>
            <a:r>
              <a:rPr lang="en-US" sz="2200" b="1" dirty="0" smtClean="0">
                <a:solidFill>
                  <a:prstClr val="white"/>
                </a:solidFill>
                <a:latin typeface="Arial" panose="020B0604020202020204" pitchFamily="34" charset="0"/>
                <a:cs typeface="Arial" panose="020B0604020202020204" pitchFamily="34" charset="0"/>
              </a:rPr>
              <a:t>150000</a:t>
            </a:r>
            <a:endParaRPr lang="en-US" dirty="0"/>
          </a:p>
        </p:txBody>
      </p:sp>
      <p:sp>
        <p:nvSpPr>
          <p:cNvPr id="18" name="Rectangle 17"/>
          <p:cNvSpPr/>
          <p:nvPr/>
        </p:nvSpPr>
        <p:spPr>
          <a:xfrm>
            <a:off x="6041200" y="3098622"/>
            <a:ext cx="1162862" cy="430887"/>
          </a:xfrm>
          <a:prstGeom prst="rect">
            <a:avLst/>
          </a:prstGeom>
        </p:spPr>
        <p:txBody>
          <a:bodyPr wrap="square">
            <a:spAutoFit/>
          </a:bodyPr>
          <a:lstStyle/>
          <a:p>
            <a:r>
              <a:rPr lang="en-US" sz="2200" b="1" dirty="0" smtClean="0">
                <a:solidFill>
                  <a:prstClr val="white"/>
                </a:solidFill>
                <a:latin typeface="Arial" panose="020B0604020202020204" pitchFamily="34" charset="0"/>
                <a:cs typeface="Arial" panose="020B0604020202020204" pitchFamily="34" charset="0"/>
              </a:rPr>
              <a:t>75000</a:t>
            </a:r>
            <a:endParaRPr lang="en-US" dirty="0"/>
          </a:p>
        </p:txBody>
      </p:sp>
      <p:sp>
        <p:nvSpPr>
          <p:cNvPr id="19" name="Rectangle 18"/>
          <p:cNvSpPr/>
          <p:nvPr/>
        </p:nvSpPr>
        <p:spPr>
          <a:xfrm>
            <a:off x="8603990" y="3063680"/>
            <a:ext cx="1162862" cy="430887"/>
          </a:xfrm>
          <a:prstGeom prst="rect">
            <a:avLst/>
          </a:prstGeom>
        </p:spPr>
        <p:txBody>
          <a:bodyPr wrap="square">
            <a:spAutoFit/>
          </a:bodyPr>
          <a:lstStyle/>
          <a:p>
            <a:r>
              <a:rPr lang="en-US" sz="2200" b="1" dirty="0" smtClean="0">
                <a:solidFill>
                  <a:prstClr val="white"/>
                </a:solidFill>
                <a:latin typeface="Arial" panose="020B0604020202020204" pitchFamily="34" charset="0"/>
                <a:cs typeface="Arial" panose="020B0604020202020204" pitchFamily="34" charset="0"/>
              </a:rPr>
              <a:t>200000</a:t>
            </a:r>
            <a:endParaRPr lang="en-US" dirty="0"/>
          </a:p>
        </p:txBody>
      </p:sp>
      <p:sp>
        <p:nvSpPr>
          <p:cNvPr id="20" name="Rectangle 19"/>
          <p:cNvSpPr/>
          <p:nvPr/>
        </p:nvSpPr>
        <p:spPr>
          <a:xfrm>
            <a:off x="695459" y="3594976"/>
            <a:ext cx="11099199" cy="1785104"/>
          </a:xfrm>
          <a:prstGeom prst="rect">
            <a:avLst/>
          </a:prstGeom>
        </p:spPr>
        <p:txBody>
          <a:bodyPr wrap="square">
            <a:spAutoFit/>
          </a:bodyPr>
          <a:lstStyle/>
          <a:p>
            <a:pPr lvl="0" algn="r" rtl="1"/>
            <a:r>
              <a:rPr lang="fa-IR" sz="2200" b="1" dirty="0" smtClean="0">
                <a:solidFill>
                  <a:prstClr val="white"/>
                </a:solidFill>
                <a:latin typeface="Arial" panose="020B0604020202020204" pitchFamily="34" charset="0"/>
                <a:cs typeface="Arial" panose="020B0604020202020204" pitchFamily="34" charset="0"/>
              </a:rPr>
              <a:t>سربار واقعی </a:t>
            </a:r>
            <a:r>
              <a:rPr lang="en-US" sz="2200" b="1" dirty="0" smtClean="0">
                <a:solidFill>
                  <a:prstClr val="white"/>
                </a:solidFill>
                <a:latin typeface="Arial" panose="020B0604020202020204" pitchFamily="34" charset="0"/>
                <a:cs typeface="Arial" panose="020B0604020202020204" pitchFamily="34" charset="0"/>
              </a:rPr>
              <a:t>150000</a:t>
            </a:r>
            <a:r>
              <a:rPr lang="fa-IR" sz="2200" b="1" dirty="0" smtClean="0">
                <a:solidFill>
                  <a:prstClr val="white"/>
                </a:solidFill>
                <a:latin typeface="Arial" panose="020B0604020202020204" pitchFamily="34" charset="0"/>
                <a:cs typeface="Arial" panose="020B0604020202020204" pitchFamily="34" charset="0"/>
              </a:rPr>
              <a:t>و نرخ جذب سربار </a:t>
            </a:r>
            <a:r>
              <a:rPr lang="en-US" sz="2200" b="1" dirty="0" smtClean="0">
                <a:solidFill>
                  <a:prstClr val="white"/>
                </a:solidFill>
                <a:latin typeface="Arial" panose="020B0604020202020204" pitchFamily="34" charset="0"/>
                <a:cs typeface="Arial" panose="020B0604020202020204" pitchFamily="34" charset="0"/>
              </a:rPr>
              <a:t>40</a:t>
            </a:r>
            <a:r>
              <a:rPr lang="fa-IR" sz="2200" b="1" dirty="0" smtClean="0">
                <a:solidFill>
                  <a:prstClr val="white"/>
                </a:solidFill>
                <a:latin typeface="Arial" panose="020B0604020202020204" pitchFamily="34" charset="0"/>
                <a:cs typeface="Arial" panose="020B0604020202020204" pitchFamily="34" charset="0"/>
              </a:rPr>
              <a:t>% دستمزد مستقیم میباشد . سفارش </a:t>
            </a:r>
            <a:r>
              <a:rPr lang="en-US" sz="2200" b="1" dirty="0" smtClean="0">
                <a:solidFill>
                  <a:prstClr val="white"/>
                </a:solidFill>
                <a:latin typeface="Arial" panose="020B0604020202020204" pitchFamily="34" charset="0"/>
                <a:cs typeface="Arial" panose="020B0604020202020204" pitchFamily="34" charset="0"/>
              </a:rPr>
              <a:t>111</a:t>
            </a:r>
            <a:r>
              <a:rPr lang="fa-IR" sz="2200" b="1" dirty="0" smtClean="0">
                <a:solidFill>
                  <a:prstClr val="white"/>
                </a:solidFill>
                <a:latin typeface="Arial" panose="020B0604020202020204" pitchFamily="34" charset="0"/>
                <a:cs typeface="Arial" panose="020B0604020202020204" pitchFamily="34" charset="0"/>
              </a:rPr>
              <a:t>و </a:t>
            </a:r>
            <a:r>
              <a:rPr lang="en-US" sz="2200" b="1" dirty="0" smtClean="0">
                <a:solidFill>
                  <a:prstClr val="white"/>
                </a:solidFill>
                <a:latin typeface="Arial" panose="020B0604020202020204" pitchFamily="34" charset="0"/>
                <a:cs typeface="Arial" panose="020B0604020202020204" pitchFamily="34" charset="0"/>
              </a:rPr>
              <a:t>222</a:t>
            </a:r>
            <a:r>
              <a:rPr lang="fa-IR" sz="2200" b="1" dirty="0" smtClean="0">
                <a:solidFill>
                  <a:prstClr val="white"/>
                </a:solidFill>
                <a:latin typeface="Arial" panose="020B0604020202020204" pitchFamily="34" charset="0"/>
                <a:cs typeface="Arial" panose="020B0604020202020204" pitchFamily="34" charset="0"/>
              </a:rPr>
              <a:t>تکمیل و به انبار کالای ساخته شده ارسال و سفارش </a:t>
            </a:r>
            <a:r>
              <a:rPr lang="en-US" sz="2200" b="1" dirty="0" smtClean="0">
                <a:solidFill>
                  <a:prstClr val="white"/>
                </a:solidFill>
                <a:latin typeface="Arial" panose="020B0604020202020204" pitchFamily="34" charset="0"/>
                <a:cs typeface="Arial" panose="020B0604020202020204" pitchFamily="34" charset="0"/>
              </a:rPr>
              <a:t>111</a:t>
            </a:r>
            <a:r>
              <a:rPr lang="fa-IR" sz="2200" b="1" dirty="0" smtClean="0">
                <a:solidFill>
                  <a:prstClr val="white"/>
                </a:solidFill>
                <a:latin typeface="Arial" panose="020B0604020202020204" pitchFamily="34" charset="0"/>
                <a:cs typeface="Arial" panose="020B0604020202020204" pitchFamily="34" charset="0"/>
              </a:rPr>
              <a:t>به مبلغ </a:t>
            </a:r>
            <a:r>
              <a:rPr lang="en-US" sz="2200" b="1" dirty="0" smtClean="0">
                <a:solidFill>
                  <a:prstClr val="white"/>
                </a:solidFill>
                <a:latin typeface="Arial" panose="020B0604020202020204" pitchFamily="34" charset="0"/>
                <a:cs typeface="Arial" panose="020B0604020202020204" pitchFamily="34" charset="0"/>
              </a:rPr>
              <a:t>700000</a:t>
            </a:r>
            <a:r>
              <a:rPr lang="fa-IR" sz="2200" b="1" dirty="0" smtClean="0">
                <a:solidFill>
                  <a:prstClr val="white"/>
                </a:solidFill>
                <a:latin typeface="Arial" panose="020B0604020202020204" pitchFamily="34" charset="0"/>
                <a:cs typeface="Arial" panose="020B0604020202020204" pitchFamily="34" charset="0"/>
              </a:rPr>
              <a:t>فروخته شده است </a:t>
            </a:r>
          </a:p>
          <a:p>
            <a:pPr lvl="0" algn="r"/>
            <a:r>
              <a:rPr lang="fa-IR" sz="2200" b="1" dirty="0" smtClean="0">
                <a:solidFill>
                  <a:prstClr val="white"/>
                </a:solidFill>
                <a:latin typeface="Arial" panose="020B0604020202020204" pitchFamily="34" charset="0"/>
                <a:cs typeface="Arial" panose="020B0604020202020204" pitchFamily="34" charset="0"/>
              </a:rPr>
              <a:t>مطلوب است تنظیم حساب معین برای هر یک ار سفارشات فوق و انجام ثبت های لارم تنظیم حساب کالای ساخته شده و بهای تمام شده کالای فروش رفته – محاسبه اضافه یا کسر جذب سربار بستن حساب اضافه یا کسر جذب سربار به بهای تمام شده کالای فروش رفته</a:t>
            </a:r>
            <a:endParaRPr lang="en-US" sz="2200" b="1" dirty="0">
              <a:solidFill>
                <a:prstClr val="white"/>
              </a:solidFill>
              <a:latin typeface="Arial" panose="020B0604020202020204" pitchFamily="34" charset="0"/>
              <a:cs typeface="Arial" panose="020B0604020202020204" pitchFamily="34" charset="0"/>
            </a:endParaRPr>
          </a:p>
        </p:txBody>
      </p:sp>
      <p:sp>
        <p:nvSpPr>
          <p:cNvPr id="21" name="Rectangle 20">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2" name="Rectangle 21">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09015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animBg="1"/>
      <p:bldP spid="10" grpId="0"/>
      <p:bldP spid="11" grpId="0"/>
      <p:bldP spid="12" grpId="0"/>
      <p:bldP spid="14" grpId="0"/>
      <p:bldP spid="15" grpId="0"/>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3977" y="1076757"/>
            <a:ext cx="2597425" cy="1026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ectangle 6"/>
          <p:cNvSpPr/>
          <p:nvPr/>
        </p:nvSpPr>
        <p:spPr>
          <a:xfrm>
            <a:off x="453977" y="608799"/>
            <a:ext cx="2083161" cy="430887"/>
          </a:xfrm>
          <a:prstGeom prst="rect">
            <a:avLst/>
          </a:prstGeom>
        </p:spPr>
        <p:txBody>
          <a:bodyPr wrap="square">
            <a:spAutoFit/>
          </a:bodyPr>
          <a:lstStyle/>
          <a:p>
            <a:r>
              <a:rPr lang="fa-IR" sz="2200" dirty="0" smtClean="0">
                <a:latin typeface="Arial" panose="020B0604020202020204" pitchFamily="34" charset="0"/>
                <a:cs typeface="Arial" panose="020B0604020202020204" pitchFamily="34" charset="0"/>
              </a:rPr>
              <a:t>سربار جذب شده     </a:t>
            </a:r>
            <a:endParaRPr lang="en-US" sz="2200" dirty="0">
              <a:latin typeface="Arial" panose="020B0604020202020204" pitchFamily="34" charset="0"/>
              <a:cs typeface="Arial" panose="020B0604020202020204" pitchFamily="34" charset="0"/>
            </a:endParaRPr>
          </a:p>
        </p:txBody>
      </p:sp>
      <p:grpSp>
        <p:nvGrpSpPr>
          <p:cNvPr id="8" name="Group 7"/>
          <p:cNvGrpSpPr/>
          <p:nvPr/>
        </p:nvGrpSpPr>
        <p:grpSpPr>
          <a:xfrm>
            <a:off x="3325965" y="1052565"/>
            <a:ext cx="2597425" cy="1850912"/>
            <a:chOff x="225288" y="1855303"/>
            <a:chExt cx="2610678" cy="1974575"/>
          </a:xfrm>
        </p:grpSpPr>
        <p:sp>
          <p:nvSpPr>
            <p:cNvPr id="9" name="Rectangle 8"/>
            <p:cNvSpPr/>
            <p:nvPr/>
          </p:nvSpPr>
          <p:spPr>
            <a:xfrm>
              <a:off x="225288" y="1855303"/>
              <a:ext cx="2610678" cy="142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rot="5400000">
              <a:off x="599762" y="2852633"/>
              <a:ext cx="1832519" cy="1219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1" name="Group 10"/>
          <p:cNvGrpSpPr/>
          <p:nvPr/>
        </p:nvGrpSpPr>
        <p:grpSpPr>
          <a:xfrm>
            <a:off x="7107791" y="1021957"/>
            <a:ext cx="2597425" cy="1887874"/>
            <a:chOff x="225288" y="1855303"/>
            <a:chExt cx="2610678" cy="1974575"/>
          </a:xfrm>
        </p:grpSpPr>
        <p:sp>
          <p:nvSpPr>
            <p:cNvPr id="12" name="Rectangle 11"/>
            <p:cNvSpPr/>
            <p:nvPr/>
          </p:nvSpPr>
          <p:spPr>
            <a:xfrm>
              <a:off x="225288" y="1855303"/>
              <a:ext cx="2610678" cy="142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rot="5400000">
              <a:off x="599762" y="2852633"/>
              <a:ext cx="1832519" cy="1219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4" name="Group 13"/>
          <p:cNvGrpSpPr/>
          <p:nvPr/>
        </p:nvGrpSpPr>
        <p:grpSpPr>
          <a:xfrm>
            <a:off x="358451" y="3585679"/>
            <a:ext cx="2597425" cy="1427278"/>
            <a:chOff x="225288" y="1855303"/>
            <a:chExt cx="2610678" cy="1974575"/>
          </a:xfrm>
        </p:grpSpPr>
        <p:sp>
          <p:nvSpPr>
            <p:cNvPr id="15" name="Rectangle 14"/>
            <p:cNvSpPr/>
            <p:nvPr/>
          </p:nvSpPr>
          <p:spPr>
            <a:xfrm>
              <a:off x="225288" y="1855303"/>
              <a:ext cx="2610678" cy="142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ectangle 15"/>
            <p:cNvSpPr/>
            <p:nvPr/>
          </p:nvSpPr>
          <p:spPr>
            <a:xfrm rot="5400000">
              <a:off x="599762" y="2852633"/>
              <a:ext cx="1832519" cy="1219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9" name="Rectangle 18"/>
          <p:cNvSpPr/>
          <p:nvPr/>
        </p:nvSpPr>
        <p:spPr>
          <a:xfrm>
            <a:off x="78691" y="3117544"/>
            <a:ext cx="3156943" cy="430887"/>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کالای درجریان ساخت س</a:t>
            </a:r>
            <a:r>
              <a:rPr lang="en-US" sz="2200" dirty="0" smtClean="0">
                <a:latin typeface="Arial" panose="020B0604020202020204" pitchFamily="34" charset="0"/>
                <a:cs typeface="Arial" panose="020B0604020202020204" pitchFamily="34" charset="0"/>
              </a:rPr>
              <a:t>333</a:t>
            </a:r>
            <a:r>
              <a:rPr lang="fa-IR"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20" name="Rectangle 19"/>
          <p:cNvSpPr/>
          <p:nvPr/>
        </p:nvSpPr>
        <p:spPr>
          <a:xfrm>
            <a:off x="6874177" y="530167"/>
            <a:ext cx="3156943" cy="430887"/>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کالای درجریان ساخت </a:t>
            </a:r>
            <a:r>
              <a:rPr lang="en-US" sz="2200" dirty="0" smtClean="0">
                <a:latin typeface="Arial" panose="020B0604020202020204" pitchFamily="34" charset="0"/>
                <a:cs typeface="Arial" panose="020B0604020202020204" pitchFamily="34" charset="0"/>
              </a:rPr>
              <a:t>222</a:t>
            </a:r>
            <a:endParaRPr lang="en-US" sz="2200" dirty="0">
              <a:latin typeface="Arial" panose="020B0604020202020204" pitchFamily="34" charset="0"/>
              <a:cs typeface="Arial" panose="020B0604020202020204" pitchFamily="34" charset="0"/>
            </a:endParaRPr>
          </a:p>
        </p:txBody>
      </p:sp>
      <p:sp>
        <p:nvSpPr>
          <p:cNvPr id="21" name="Rectangle 20"/>
          <p:cNvSpPr/>
          <p:nvPr/>
        </p:nvSpPr>
        <p:spPr>
          <a:xfrm>
            <a:off x="3099860" y="559707"/>
            <a:ext cx="3156943" cy="430887"/>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کالای درجریان ساخت س</a:t>
            </a:r>
            <a:r>
              <a:rPr lang="en-US" sz="2200" dirty="0" smtClean="0">
                <a:latin typeface="Arial" panose="020B0604020202020204" pitchFamily="34" charset="0"/>
                <a:cs typeface="Arial" panose="020B0604020202020204" pitchFamily="34" charset="0"/>
              </a:rPr>
              <a:t>111</a:t>
            </a:r>
            <a:endParaRPr lang="en-US" sz="2200" dirty="0">
              <a:latin typeface="Arial" panose="020B0604020202020204" pitchFamily="34" charset="0"/>
              <a:cs typeface="Arial" panose="020B0604020202020204" pitchFamily="34" charset="0"/>
            </a:endParaRPr>
          </a:p>
        </p:txBody>
      </p:sp>
      <p:sp>
        <p:nvSpPr>
          <p:cNvPr id="22" name="Rectangle 21"/>
          <p:cNvSpPr/>
          <p:nvPr/>
        </p:nvSpPr>
        <p:spPr>
          <a:xfrm>
            <a:off x="1211758" y="1164100"/>
            <a:ext cx="970137" cy="1107996"/>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50000</a:t>
            </a:r>
            <a:endParaRPr lang="fa-IR" sz="2200" dirty="0" smtClean="0">
              <a:solidFill>
                <a:prstClr val="white"/>
              </a:solidFill>
              <a:latin typeface="Arial" panose="020B0604020202020204" pitchFamily="34" charset="0"/>
              <a:cs typeface="Arial" panose="020B0604020202020204" pitchFamily="34" charset="0"/>
            </a:endParaRPr>
          </a:p>
          <a:p>
            <a:r>
              <a:rPr lang="en-US" sz="2200" dirty="0" smtClean="0">
                <a:solidFill>
                  <a:prstClr val="white"/>
                </a:solidFill>
                <a:latin typeface="Arial" panose="020B0604020202020204" pitchFamily="34" charset="0"/>
                <a:cs typeface="Arial" panose="020B0604020202020204" pitchFamily="34" charset="0"/>
              </a:rPr>
              <a:t>60000</a:t>
            </a:r>
            <a:endParaRPr lang="fa-IR" sz="2200" dirty="0" smtClean="0">
              <a:solidFill>
                <a:prstClr val="white"/>
              </a:solidFill>
              <a:latin typeface="Arial" panose="020B0604020202020204" pitchFamily="34" charset="0"/>
              <a:cs typeface="Arial" panose="020B0604020202020204" pitchFamily="34" charset="0"/>
            </a:endParaRPr>
          </a:p>
          <a:p>
            <a:r>
              <a:rPr lang="en-US" sz="2200" dirty="0" smtClean="0">
                <a:solidFill>
                  <a:prstClr val="white"/>
                </a:solidFill>
                <a:latin typeface="Arial" panose="020B0604020202020204" pitchFamily="34" charset="0"/>
                <a:cs typeface="Arial" panose="020B0604020202020204" pitchFamily="34" charset="0"/>
              </a:rPr>
              <a:t>30000</a:t>
            </a:r>
            <a:endParaRPr lang="en-US" dirty="0"/>
          </a:p>
        </p:txBody>
      </p:sp>
      <p:sp>
        <p:nvSpPr>
          <p:cNvPr id="23" name="Rectangle 22"/>
          <p:cNvSpPr/>
          <p:nvPr/>
        </p:nvSpPr>
        <p:spPr>
          <a:xfrm>
            <a:off x="864480" y="2212115"/>
            <a:ext cx="1556303"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Rectangle 23"/>
          <p:cNvSpPr/>
          <p:nvPr/>
        </p:nvSpPr>
        <p:spPr>
          <a:xfrm>
            <a:off x="1093548" y="2293828"/>
            <a:ext cx="1127232"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140000</a:t>
            </a:r>
            <a:endParaRPr lang="en-US" dirty="0"/>
          </a:p>
        </p:txBody>
      </p:sp>
      <p:sp>
        <p:nvSpPr>
          <p:cNvPr id="25" name="Rectangle 24"/>
          <p:cNvSpPr/>
          <p:nvPr/>
        </p:nvSpPr>
        <p:spPr>
          <a:xfrm>
            <a:off x="4566968" y="1202051"/>
            <a:ext cx="1928734" cy="1200329"/>
          </a:xfrm>
          <a:prstGeom prst="rect">
            <a:avLst/>
          </a:prstGeom>
        </p:spPr>
        <p:txBody>
          <a:bodyPr wrap="none">
            <a:spAutoFit/>
          </a:bodyPr>
          <a:lstStyle/>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مانده </a:t>
            </a:r>
            <a:r>
              <a:rPr lang="en-US" dirty="0" smtClean="0">
                <a:latin typeface="Arial" panose="020B0604020202020204" pitchFamily="34" charset="0"/>
                <a:cs typeface="Arial" panose="020B0604020202020204" pitchFamily="34" charset="0"/>
              </a:rPr>
              <a:t>150000</a:t>
            </a:r>
            <a:endParaRPr lang="fa-IR" dirty="0" smtClean="0">
              <a:latin typeface="Arial" panose="020B0604020202020204" pitchFamily="34" charset="0"/>
              <a:cs typeface="Arial" panose="020B0604020202020204" pitchFamily="34" charset="0"/>
            </a:endParaRPr>
          </a:p>
          <a:p>
            <a:pPr algn="r" rtl="1"/>
            <a:r>
              <a:rPr lang="fa-IR" dirty="0" smtClean="0">
                <a:latin typeface="Arial" panose="020B0604020202020204" pitchFamily="34" charset="0"/>
                <a:cs typeface="Arial" panose="020B0604020202020204" pitchFamily="34" charset="0"/>
              </a:rPr>
              <a:t>مواد مستقیم </a:t>
            </a:r>
            <a:r>
              <a:rPr lang="en-US" dirty="0" smtClean="0">
                <a:latin typeface="Arial" panose="020B0604020202020204" pitchFamily="34" charset="0"/>
                <a:cs typeface="Arial" panose="020B0604020202020204" pitchFamily="34" charset="0"/>
              </a:rPr>
              <a:t>300000</a:t>
            </a:r>
            <a:endParaRPr lang="fa-IR" dirty="0" smtClean="0">
              <a:latin typeface="Arial" panose="020B0604020202020204" pitchFamily="34" charset="0"/>
              <a:cs typeface="Arial" panose="020B0604020202020204" pitchFamily="34" charset="0"/>
            </a:endParaRPr>
          </a:p>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دستمزد </a:t>
            </a:r>
            <a:r>
              <a:rPr lang="en-US" dirty="0" smtClean="0">
                <a:latin typeface="Arial" panose="020B0604020202020204" pitchFamily="34" charset="0"/>
                <a:cs typeface="Arial" panose="020B0604020202020204" pitchFamily="34" charset="0"/>
              </a:rPr>
              <a:t>125000</a:t>
            </a:r>
            <a:endParaRPr lang="fa-IR" dirty="0" smtClean="0">
              <a:latin typeface="Arial" panose="020B0604020202020204" pitchFamily="34" charset="0"/>
              <a:cs typeface="Arial" panose="020B0604020202020204" pitchFamily="34" charset="0"/>
            </a:endParaRPr>
          </a:p>
          <a:p>
            <a:pPr algn="r" rtl="1"/>
            <a:r>
              <a:rPr lang="fa-IR" dirty="0" smtClean="0">
                <a:latin typeface="Arial" panose="020B0604020202020204" pitchFamily="34" charset="0"/>
                <a:cs typeface="Arial" panose="020B0604020202020204" pitchFamily="34" charset="0"/>
              </a:rPr>
              <a:t>سربار ساخت </a:t>
            </a:r>
            <a:r>
              <a:rPr lang="en-US" dirty="0" smtClean="0">
                <a:latin typeface="Arial" panose="020B0604020202020204" pitchFamily="34" charset="0"/>
                <a:cs typeface="Arial" panose="020B0604020202020204" pitchFamily="34" charset="0"/>
              </a:rPr>
              <a:t>50000</a:t>
            </a:r>
            <a:endParaRPr lang="en-US" dirty="0">
              <a:latin typeface="Arial" panose="020B0604020202020204" pitchFamily="34" charset="0"/>
              <a:cs typeface="Arial" panose="020B0604020202020204" pitchFamily="34" charset="0"/>
            </a:endParaRPr>
          </a:p>
        </p:txBody>
      </p:sp>
      <p:sp>
        <p:nvSpPr>
          <p:cNvPr id="26" name="Rectangle 25"/>
          <p:cNvSpPr/>
          <p:nvPr/>
        </p:nvSpPr>
        <p:spPr>
          <a:xfrm>
            <a:off x="4549469" y="2399604"/>
            <a:ext cx="2224222" cy="8909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Rectangle 26"/>
          <p:cNvSpPr/>
          <p:nvPr/>
        </p:nvSpPr>
        <p:spPr>
          <a:xfrm>
            <a:off x="4796158" y="2537170"/>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625000</a:t>
            </a:r>
            <a:endParaRPr lang="fa-IR" sz="2200" dirty="0">
              <a:latin typeface="Arial" panose="020B0604020202020204" pitchFamily="34" charset="0"/>
              <a:cs typeface="Arial" panose="020B0604020202020204" pitchFamily="34" charset="0"/>
            </a:endParaRPr>
          </a:p>
        </p:txBody>
      </p:sp>
      <p:sp>
        <p:nvSpPr>
          <p:cNvPr id="28" name="Rectangle 27"/>
          <p:cNvSpPr/>
          <p:nvPr/>
        </p:nvSpPr>
        <p:spPr>
          <a:xfrm>
            <a:off x="8452648" y="1164100"/>
            <a:ext cx="1935145" cy="1200329"/>
          </a:xfrm>
          <a:prstGeom prst="rect">
            <a:avLst/>
          </a:prstGeom>
        </p:spPr>
        <p:txBody>
          <a:bodyPr wrap="none">
            <a:spAutoFit/>
          </a:bodyPr>
          <a:lstStyle/>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مانده </a:t>
            </a:r>
            <a:r>
              <a:rPr lang="en-US" dirty="0" smtClean="0">
                <a:latin typeface="Arial" panose="020B0604020202020204" pitchFamily="34" charset="0"/>
                <a:cs typeface="Arial" panose="020B0604020202020204" pitchFamily="34" charset="0"/>
              </a:rPr>
              <a:t>100000</a:t>
            </a:r>
            <a:endParaRPr lang="fa-IR" dirty="0" smtClean="0">
              <a:latin typeface="Arial" panose="020B0604020202020204" pitchFamily="34" charset="0"/>
              <a:cs typeface="Arial" panose="020B0604020202020204" pitchFamily="34" charset="0"/>
            </a:endParaRPr>
          </a:p>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مواد مستقیم </a:t>
            </a:r>
            <a:r>
              <a:rPr lang="en-US" dirty="0" smtClean="0">
                <a:latin typeface="Arial" panose="020B0604020202020204" pitchFamily="34" charset="0"/>
                <a:cs typeface="Arial" panose="020B0604020202020204" pitchFamily="34" charset="0"/>
              </a:rPr>
              <a:t>200000</a:t>
            </a:r>
            <a:endParaRPr lang="fa-IR" dirty="0" smtClean="0">
              <a:latin typeface="Arial" panose="020B0604020202020204" pitchFamily="34" charset="0"/>
              <a:cs typeface="Arial" panose="020B0604020202020204" pitchFamily="34" charset="0"/>
            </a:endParaRPr>
          </a:p>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دستمزد </a:t>
            </a:r>
            <a:r>
              <a:rPr lang="en-US" dirty="0" smtClean="0">
                <a:latin typeface="Arial" panose="020B0604020202020204" pitchFamily="34" charset="0"/>
                <a:cs typeface="Arial" panose="020B0604020202020204" pitchFamily="34" charset="0"/>
              </a:rPr>
              <a:t>150000</a:t>
            </a:r>
            <a:endParaRPr lang="fa-IR" dirty="0" smtClean="0">
              <a:latin typeface="Arial" panose="020B0604020202020204" pitchFamily="34" charset="0"/>
              <a:cs typeface="Arial" panose="020B0604020202020204" pitchFamily="34" charset="0"/>
            </a:endParaRPr>
          </a:p>
          <a:p>
            <a:pPr algn="r" rtl="1"/>
            <a:r>
              <a:rPr lang="fa-IR" dirty="0" smtClean="0">
                <a:latin typeface="Arial" panose="020B0604020202020204" pitchFamily="34" charset="0"/>
                <a:cs typeface="Arial" panose="020B0604020202020204" pitchFamily="34" charset="0"/>
              </a:rPr>
              <a:t>سربار ساخت </a:t>
            </a:r>
            <a:r>
              <a:rPr lang="en-US" dirty="0" smtClean="0">
                <a:latin typeface="Arial" panose="020B0604020202020204" pitchFamily="34" charset="0"/>
                <a:cs typeface="Arial" panose="020B0604020202020204" pitchFamily="34" charset="0"/>
              </a:rPr>
              <a:t>60000</a:t>
            </a:r>
            <a:endParaRPr lang="en-US" dirty="0">
              <a:latin typeface="Arial" panose="020B0604020202020204" pitchFamily="34" charset="0"/>
              <a:cs typeface="Arial" panose="020B0604020202020204" pitchFamily="34" charset="0"/>
            </a:endParaRPr>
          </a:p>
        </p:txBody>
      </p:sp>
      <p:sp>
        <p:nvSpPr>
          <p:cNvPr id="29" name="Rectangle 28"/>
          <p:cNvSpPr/>
          <p:nvPr/>
        </p:nvSpPr>
        <p:spPr>
          <a:xfrm>
            <a:off x="8331295" y="2336271"/>
            <a:ext cx="2224222" cy="633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Rectangle 29"/>
          <p:cNvSpPr/>
          <p:nvPr/>
        </p:nvSpPr>
        <p:spPr>
          <a:xfrm>
            <a:off x="8577984" y="2567475"/>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510000</a:t>
            </a:r>
            <a:endParaRPr lang="fa-IR" sz="2200" dirty="0">
              <a:latin typeface="Arial" panose="020B0604020202020204" pitchFamily="34" charset="0"/>
              <a:cs typeface="Arial" panose="020B0604020202020204" pitchFamily="34" charset="0"/>
            </a:endParaRPr>
          </a:p>
        </p:txBody>
      </p:sp>
      <p:sp>
        <p:nvSpPr>
          <p:cNvPr id="31" name="Rectangle 30"/>
          <p:cNvSpPr/>
          <p:nvPr/>
        </p:nvSpPr>
        <p:spPr>
          <a:xfrm>
            <a:off x="1752689" y="3798881"/>
            <a:ext cx="1935145" cy="923330"/>
          </a:xfrm>
          <a:prstGeom prst="rect">
            <a:avLst/>
          </a:prstGeom>
        </p:spPr>
        <p:txBody>
          <a:bodyPr wrap="none">
            <a:spAutoFit/>
          </a:bodyPr>
          <a:lstStyle/>
          <a:p>
            <a:pPr algn="r" rtl="1"/>
            <a:r>
              <a:rPr lang="fa-IR" dirty="0" smtClean="0">
                <a:latin typeface="Arial" panose="020B0604020202020204" pitchFamily="34" charset="0"/>
                <a:cs typeface="Arial" panose="020B0604020202020204" pitchFamily="34" charset="0"/>
              </a:rPr>
              <a:t>مواد مستقیم </a:t>
            </a:r>
            <a:r>
              <a:rPr lang="en-US" dirty="0" smtClean="0">
                <a:latin typeface="Arial" panose="020B0604020202020204" pitchFamily="34" charset="0"/>
                <a:cs typeface="Arial" panose="020B0604020202020204" pitchFamily="34" charset="0"/>
              </a:rPr>
              <a:t>200000</a:t>
            </a:r>
            <a:endParaRPr lang="fa-IR" dirty="0" smtClean="0">
              <a:latin typeface="Arial" panose="020B0604020202020204" pitchFamily="34" charset="0"/>
              <a:cs typeface="Arial" panose="020B0604020202020204" pitchFamily="34" charset="0"/>
            </a:endParaRPr>
          </a:p>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دستمزد </a:t>
            </a:r>
            <a:r>
              <a:rPr lang="en-US" dirty="0" smtClean="0">
                <a:latin typeface="Arial" panose="020B0604020202020204" pitchFamily="34" charset="0"/>
                <a:cs typeface="Arial" panose="020B0604020202020204" pitchFamily="34" charset="0"/>
              </a:rPr>
              <a:t>75000</a:t>
            </a:r>
            <a:endParaRPr lang="fa-IR" dirty="0" smtClean="0">
              <a:latin typeface="Arial" panose="020B0604020202020204" pitchFamily="34" charset="0"/>
              <a:cs typeface="Arial" panose="020B0604020202020204" pitchFamily="34" charset="0"/>
            </a:endParaRPr>
          </a:p>
          <a:p>
            <a:pPr algn="r" rtl="1"/>
            <a:r>
              <a:rPr lang="fa-IR" dirty="0" smtClean="0">
                <a:latin typeface="Arial" panose="020B0604020202020204" pitchFamily="34" charset="0"/>
                <a:cs typeface="Arial" panose="020B0604020202020204" pitchFamily="34" charset="0"/>
              </a:rPr>
              <a:t>سربار ساخت </a:t>
            </a:r>
            <a:r>
              <a:rPr lang="en-US" dirty="0" smtClean="0">
                <a:latin typeface="Arial" panose="020B0604020202020204" pitchFamily="34" charset="0"/>
                <a:cs typeface="Arial" panose="020B0604020202020204" pitchFamily="34" charset="0"/>
              </a:rPr>
              <a:t>30000</a:t>
            </a:r>
            <a:endParaRPr lang="en-US" dirty="0">
              <a:latin typeface="Arial" panose="020B0604020202020204" pitchFamily="34" charset="0"/>
              <a:cs typeface="Arial" panose="020B0604020202020204" pitchFamily="34" charset="0"/>
            </a:endParaRPr>
          </a:p>
        </p:txBody>
      </p:sp>
      <p:sp>
        <p:nvSpPr>
          <p:cNvPr id="32" name="Rectangle 31"/>
          <p:cNvSpPr/>
          <p:nvPr/>
        </p:nvSpPr>
        <p:spPr>
          <a:xfrm>
            <a:off x="1581955" y="4670543"/>
            <a:ext cx="2224222" cy="10333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a:off x="1852539" y="4832731"/>
            <a:ext cx="954107"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305000</a:t>
            </a:r>
            <a:endParaRPr lang="fa-IR" dirty="0">
              <a:latin typeface="Arial" panose="020B0604020202020204" pitchFamily="34" charset="0"/>
              <a:cs typeface="Arial" panose="020B0604020202020204" pitchFamily="34" charset="0"/>
            </a:endParaRPr>
          </a:p>
        </p:txBody>
      </p:sp>
      <p:sp>
        <p:nvSpPr>
          <p:cNvPr id="34" name="Rectangle 33"/>
          <p:cNvSpPr/>
          <p:nvPr/>
        </p:nvSpPr>
        <p:spPr>
          <a:xfrm>
            <a:off x="9025290" y="3232678"/>
            <a:ext cx="3060453" cy="430887"/>
          </a:xfrm>
          <a:prstGeom prst="rect">
            <a:avLst/>
          </a:prstGeom>
        </p:spPr>
        <p:txBody>
          <a:bodyPr wrap="none">
            <a:spAutoFit/>
          </a:bodyPr>
          <a:lstStyle/>
          <a:p>
            <a:r>
              <a:rPr lang="fa-IR" sz="2200" dirty="0" smtClean="0">
                <a:solidFill>
                  <a:srgbClr val="00B0F0"/>
                </a:solidFill>
                <a:latin typeface="Arial" panose="020B0604020202020204" pitchFamily="34" charset="0"/>
                <a:cs typeface="Arial" panose="020B0604020202020204" pitchFamily="34" charset="0"/>
              </a:rPr>
              <a:t>ثبت ها: کالای در جریان ساخت</a:t>
            </a:r>
            <a:endParaRPr lang="en-US" sz="2200" dirty="0">
              <a:solidFill>
                <a:srgbClr val="00B0F0"/>
              </a:solidFill>
              <a:latin typeface="Arial" panose="020B0604020202020204" pitchFamily="34" charset="0"/>
              <a:cs typeface="Arial" panose="020B0604020202020204" pitchFamily="34" charset="0"/>
            </a:endParaRPr>
          </a:p>
        </p:txBody>
      </p:sp>
      <p:sp>
        <p:nvSpPr>
          <p:cNvPr id="35" name="Rectangle 34"/>
          <p:cNvSpPr/>
          <p:nvPr/>
        </p:nvSpPr>
        <p:spPr>
          <a:xfrm>
            <a:off x="6658377" y="3698741"/>
            <a:ext cx="5477815" cy="430887"/>
          </a:xfrm>
          <a:prstGeom prst="rect">
            <a:avLst/>
          </a:prstGeom>
        </p:spPr>
        <p:txBody>
          <a:bodyPr wrap="square">
            <a:spAutoFit/>
          </a:bodyPr>
          <a:lstStyle/>
          <a:p>
            <a:pPr algn="l" rtl="1"/>
            <a:r>
              <a:rPr lang="fa-IR" sz="2200" dirty="0" smtClean="0">
                <a:latin typeface="Arial" panose="020B0604020202020204" pitchFamily="34" charset="0"/>
                <a:cs typeface="Arial" panose="020B0604020202020204" pitchFamily="34" charset="0"/>
              </a:rPr>
              <a:t>کالای در جریان ساخت </a:t>
            </a:r>
            <a:r>
              <a:rPr lang="en-US" sz="2200" dirty="0" smtClean="0">
                <a:latin typeface="Arial" panose="020B0604020202020204" pitchFamily="34" charset="0"/>
                <a:cs typeface="Arial" panose="020B0604020202020204" pitchFamily="34" charset="0"/>
              </a:rPr>
              <a:t>                        700000</a:t>
            </a:r>
            <a:endParaRPr lang="en-US" sz="2200" dirty="0">
              <a:latin typeface="Arial" panose="020B0604020202020204" pitchFamily="34" charset="0"/>
              <a:cs typeface="Arial" panose="020B0604020202020204" pitchFamily="34" charset="0"/>
            </a:endParaRPr>
          </a:p>
        </p:txBody>
      </p:sp>
      <p:sp>
        <p:nvSpPr>
          <p:cNvPr id="36" name="Rectangle 35"/>
          <p:cNvSpPr/>
          <p:nvPr/>
        </p:nvSpPr>
        <p:spPr>
          <a:xfrm>
            <a:off x="6256804" y="4076372"/>
            <a:ext cx="5902324" cy="1446550"/>
          </a:xfrm>
          <a:prstGeom prst="rect">
            <a:avLst/>
          </a:prstGeom>
        </p:spPr>
        <p:txBody>
          <a:bodyPr wrap="square">
            <a:spAutoFit/>
          </a:bodyPr>
          <a:lstStyle/>
          <a:p>
            <a:pPr algn="l" rtl="1"/>
            <a:r>
              <a:rPr lang="fa-IR" sz="2200" dirty="0" smtClean="0">
                <a:latin typeface="Arial" panose="020B0604020202020204" pitchFamily="34" charset="0"/>
                <a:cs typeface="Arial" panose="020B0604020202020204" pitchFamily="34" charset="0"/>
              </a:rPr>
              <a:t>سفارش </a:t>
            </a:r>
            <a:r>
              <a:rPr lang="en-US" sz="2200" dirty="0" smtClean="0">
                <a:latin typeface="Arial" panose="020B0604020202020204" pitchFamily="34" charset="0"/>
                <a:cs typeface="Arial" panose="020B0604020202020204" pitchFamily="34" charset="0"/>
              </a:rPr>
              <a:t>                                       300000  111</a:t>
            </a:r>
            <a:endParaRPr lang="fa-IR" sz="2200" dirty="0" smtClean="0">
              <a:latin typeface="Arial" panose="020B0604020202020204" pitchFamily="34" charset="0"/>
              <a:cs typeface="Arial" panose="020B0604020202020204" pitchFamily="34" charset="0"/>
            </a:endParaRPr>
          </a:p>
          <a:p>
            <a:pPr algn="l" rtl="1"/>
            <a:r>
              <a:rPr lang="fa-IR" sz="2200" dirty="0" smtClean="0">
                <a:latin typeface="Arial" panose="020B0604020202020204" pitchFamily="34" charset="0"/>
                <a:cs typeface="Arial" panose="020B0604020202020204" pitchFamily="34" charset="0"/>
              </a:rPr>
              <a:t>سفارش </a:t>
            </a:r>
            <a:r>
              <a:rPr lang="en-US" sz="2200" dirty="0" smtClean="0">
                <a:latin typeface="Arial" panose="020B0604020202020204" pitchFamily="34" charset="0"/>
                <a:cs typeface="Arial" panose="020B0604020202020204" pitchFamily="34" charset="0"/>
              </a:rPr>
              <a:t>                                       200000   222</a:t>
            </a:r>
            <a:endParaRPr lang="fa-IR" sz="2200" dirty="0" smtClean="0">
              <a:latin typeface="Arial" panose="020B0604020202020204" pitchFamily="34" charset="0"/>
              <a:cs typeface="Arial" panose="020B0604020202020204" pitchFamily="34" charset="0"/>
            </a:endParaRPr>
          </a:p>
          <a:p>
            <a:pPr algn="l" rtl="1"/>
            <a:r>
              <a:rPr lang="fa-IR" sz="2200" dirty="0" smtClean="0">
                <a:latin typeface="Arial" panose="020B0604020202020204" pitchFamily="34" charset="0"/>
                <a:cs typeface="Arial" panose="020B0604020202020204" pitchFamily="34" charset="0"/>
              </a:rPr>
              <a:t>سفارش </a:t>
            </a:r>
            <a:r>
              <a:rPr lang="en-US" sz="2200" dirty="0" smtClean="0">
                <a:latin typeface="Arial" panose="020B0604020202020204" pitchFamily="34" charset="0"/>
                <a:cs typeface="Arial" panose="020B0604020202020204" pitchFamily="34" charset="0"/>
              </a:rPr>
              <a:t>                                       200000   333</a:t>
            </a:r>
            <a:endParaRPr lang="fa-IR" sz="2200" dirty="0" smtClean="0">
              <a:latin typeface="Arial" panose="020B0604020202020204" pitchFamily="34" charset="0"/>
              <a:cs typeface="Arial" panose="020B0604020202020204" pitchFamily="34" charset="0"/>
            </a:endParaRPr>
          </a:p>
          <a:p>
            <a:pPr algn="l" rtl="1"/>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کنترل مواد        </a:t>
            </a:r>
            <a:r>
              <a:rPr lang="en-US" sz="2200" dirty="0" smtClean="0">
                <a:latin typeface="Arial" panose="020B0604020202020204" pitchFamily="34" charset="0"/>
                <a:cs typeface="Arial" panose="020B0604020202020204" pitchFamily="34" charset="0"/>
              </a:rPr>
              <a:t>     700000</a:t>
            </a:r>
            <a:endParaRPr lang="en-US" sz="2200" dirty="0">
              <a:latin typeface="Arial" panose="020B0604020202020204" pitchFamily="34" charset="0"/>
              <a:cs typeface="Arial" panose="020B0604020202020204" pitchFamily="34" charset="0"/>
            </a:endParaRPr>
          </a:p>
        </p:txBody>
      </p:sp>
      <p:sp>
        <p:nvSpPr>
          <p:cNvPr id="37" name="Rectangle 36">
            <a:hlinkClick r:id="" action="ppaction://hlinkshowjump?jump=nextslide">
              <a:snd r:embed="rId3" name="click.wav"/>
            </a:hlinkClick>
            <a:hlinkHover r:id="" action="ppaction://noaction">
              <a:snd r:embed="rId4" name="arrow.wav"/>
            </a:hlinkHover>
          </p:cNvPr>
          <p:cNvSpPr/>
          <p:nvPr/>
        </p:nvSpPr>
        <p:spPr>
          <a:xfrm>
            <a:off x="6053312" y="5705744"/>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8" name="Rectangle 37">
            <a:hlinkClick r:id="" action="ppaction://hlinkshowjump?jump=previousslide">
              <a:snd r:embed="rId3" name="click.wav"/>
            </a:hlinkClick>
            <a:hlinkHover r:id="" action="ppaction://noaction">
              <a:snd r:embed="rId4" name="arrow.wav"/>
            </a:hlinkHover>
          </p:cNvPr>
          <p:cNvSpPr/>
          <p:nvPr/>
        </p:nvSpPr>
        <p:spPr>
          <a:xfrm>
            <a:off x="5132971" y="5705744"/>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39631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2" end="2"/>
                                            </p:txEl>
                                          </p:spTgt>
                                        </p:tgtEl>
                                        <p:attrNameLst>
                                          <p:attrName>style.visibility</p:attrName>
                                        </p:attrNameLst>
                                      </p:cBhvr>
                                      <p:to>
                                        <p:strVal val="visible"/>
                                      </p:to>
                                    </p:set>
                                    <p:animEffect transition="in" filter="fade">
                                      <p:cBhvr>
                                        <p:cTn id="57" dur="500"/>
                                        <p:tgtEl>
                                          <p:spTgt spid="2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3">
                                            <p:txEl>
                                              <p:pRg st="0" end="0"/>
                                            </p:txEl>
                                          </p:spTgt>
                                        </p:tgtEl>
                                        <p:attrNameLst>
                                          <p:attrName>style.visibility</p:attrName>
                                        </p:attrNameLst>
                                      </p:cBhvr>
                                      <p:to>
                                        <p:strVal val="visible"/>
                                      </p:to>
                                    </p:set>
                                    <p:animEffect transition="in" filter="fade">
                                      <p:cBhvr>
                                        <p:cTn id="85" dur="500"/>
                                        <p:tgtEl>
                                          <p:spTgt spid="33">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9" grpId="0"/>
      <p:bldP spid="21" grpId="0"/>
      <p:bldP spid="22" grpId="0"/>
      <p:bldP spid="23" grpId="0" animBg="1"/>
      <p:bldP spid="24" grpId="0"/>
      <p:bldP spid="25" grpId="0"/>
      <p:bldP spid="26" grpId="0" animBg="1"/>
      <p:bldP spid="27" grpId="0"/>
      <p:bldP spid="29" grpId="0" animBg="1"/>
      <p:bldP spid="30" grpId="0"/>
      <p:bldP spid="31"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776485" y="314942"/>
            <a:ext cx="2193229" cy="430887"/>
          </a:xfrm>
          <a:prstGeom prst="rect">
            <a:avLst/>
          </a:prstGeom>
        </p:spPr>
        <p:txBody>
          <a:bodyPr wrap="none">
            <a:spAutoFit/>
          </a:bodyPr>
          <a:lstStyle/>
          <a:p>
            <a:r>
              <a:rPr lang="fa-IR" sz="2200" dirty="0" smtClean="0">
                <a:solidFill>
                  <a:srgbClr val="00B0F0"/>
                </a:solidFill>
                <a:latin typeface="Arial" panose="020B0604020202020204" pitchFamily="34" charset="0"/>
                <a:cs typeface="Arial" panose="020B0604020202020204" pitchFamily="34" charset="0"/>
              </a:rPr>
              <a:t>ثبت مربوط به دستمزد</a:t>
            </a:r>
            <a:endParaRPr lang="en-US" sz="22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7892956" y="745829"/>
            <a:ext cx="4076758" cy="1785104"/>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کالای در جریان ساخت </a:t>
            </a:r>
            <a:r>
              <a:rPr lang="en-US" sz="2200" dirty="0" smtClean="0">
                <a:latin typeface="Arial" panose="020B0604020202020204" pitchFamily="34" charset="0"/>
                <a:cs typeface="Arial" panose="020B0604020202020204" pitchFamily="34" charset="0"/>
              </a:rPr>
              <a:t>350000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125000  111</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150000  222</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75000   333</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        کنترل حقوق دستمزد      </a:t>
            </a:r>
            <a:r>
              <a:rPr lang="en-US" sz="2200" dirty="0" smtClean="0">
                <a:latin typeface="Arial" panose="020B0604020202020204" pitchFamily="34" charset="0"/>
                <a:cs typeface="Arial" panose="020B0604020202020204" pitchFamily="34" charset="0"/>
              </a:rPr>
              <a:t>350000</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9803736" y="2577099"/>
            <a:ext cx="2095445" cy="430887"/>
          </a:xfrm>
          <a:prstGeom prst="rect">
            <a:avLst/>
          </a:prstGeom>
        </p:spPr>
        <p:txBody>
          <a:bodyPr wrap="none">
            <a:spAutoFit/>
          </a:bodyPr>
          <a:lstStyle/>
          <a:p>
            <a:r>
              <a:rPr lang="fa-IR" sz="2200" dirty="0" smtClean="0">
                <a:solidFill>
                  <a:srgbClr val="00B0F0"/>
                </a:solidFill>
                <a:latin typeface="Arial" panose="020B0604020202020204" pitchFamily="34" charset="0"/>
                <a:cs typeface="Arial" panose="020B0604020202020204" pitchFamily="34" charset="0"/>
              </a:rPr>
              <a:t>ثبت مربوط به سربار</a:t>
            </a:r>
            <a:endParaRPr lang="en-US" sz="2200" dirty="0">
              <a:solidFill>
                <a:srgbClr val="00B0F0"/>
              </a:solidFill>
              <a:latin typeface="Arial" panose="020B0604020202020204" pitchFamily="34" charset="0"/>
              <a:cs typeface="Arial" panose="020B0604020202020204" pitchFamily="34" charset="0"/>
            </a:endParaRPr>
          </a:p>
        </p:txBody>
      </p:sp>
      <p:sp>
        <p:nvSpPr>
          <p:cNvPr id="7" name="Rectangle 6"/>
          <p:cNvSpPr/>
          <p:nvPr/>
        </p:nvSpPr>
        <p:spPr>
          <a:xfrm>
            <a:off x="7421674" y="3007986"/>
            <a:ext cx="4575291" cy="1785104"/>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کالای در جریان ساخت </a:t>
            </a:r>
            <a:r>
              <a:rPr lang="en-US" sz="2200" dirty="0" smtClean="0">
                <a:latin typeface="Arial" panose="020B0604020202020204" pitchFamily="34" charset="0"/>
                <a:cs typeface="Arial" panose="020B0604020202020204" pitchFamily="34" charset="0"/>
              </a:rPr>
              <a:t>140000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50000   111</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60000   222</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30000   333</a:t>
            </a:r>
            <a:endParaRPr lang="fa-IR" sz="2200" dirty="0" smtClean="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سربار جذب شده </a:t>
            </a:r>
            <a:r>
              <a:rPr lang="en-US" sz="2200" dirty="0" smtClean="0">
                <a:latin typeface="Arial" panose="020B0604020202020204" pitchFamily="34" charset="0"/>
                <a:cs typeface="Arial" panose="020B0604020202020204" pitchFamily="34" charset="0"/>
              </a:rPr>
              <a:t>140000</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4013209" y="314942"/>
            <a:ext cx="3090911" cy="430887"/>
          </a:xfrm>
          <a:prstGeom prst="rect">
            <a:avLst/>
          </a:prstGeom>
        </p:spPr>
        <p:txBody>
          <a:bodyPr wrap="none">
            <a:spAutoFit/>
          </a:bodyPr>
          <a:lstStyle/>
          <a:p>
            <a:r>
              <a:rPr lang="fa-IR" sz="2200" dirty="0" smtClean="0">
                <a:solidFill>
                  <a:srgbClr val="00B0F0"/>
                </a:solidFill>
                <a:latin typeface="Arial" panose="020B0604020202020204" pitchFamily="34" charset="0"/>
                <a:cs typeface="Arial" panose="020B0604020202020204" pitchFamily="34" charset="0"/>
              </a:rPr>
              <a:t>ثبت مربوط به کالای ساخته شده</a:t>
            </a:r>
            <a:endParaRPr lang="en-US" sz="2200" dirty="0">
              <a:solidFill>
                <a:srgbClr val="00B0F0"/>
              </a:solidFill>
              <a:latin typeface="Arial" panose="020B0604020202020204" pitchFamily="34" charset="0"/>
              <a:cs typeface="Arial" panose="020B0604020202020204" pitchFamily="34" charset="0"/>
            </a:endParaRPr>
          </a:p>
        </p:txBody>
      </p:sp>
      <p:grpSp>
        <p:nvGrpSpPr>
          <p:cNvPr id="14" name="Group 13"/>
          <p:cNvGrpSpPr/>
          <p:nvPr/>
        </p:nvGrpSpPr>
        <p:grpSpPr>
          <a:xfrm>
            <a:off x="-962517" y="745829"/>
            <a:ext cx="7834163" cy="3154709"/>
            <a:chOff x="-1039790" y="1547921"/>
            <a:chExt cx="7834163" cy="3154709"/>
          </a:xfrm>
        </p:grpSpPr>
        <p:sp>
          <p:nvSpPr>
            <p:cNvPr id="9" name="Rectangle 8"/>
            <p:cNvSpPr/>
            <p:nvPr/>
          </p:nvSpPr>
          <p:spPr>
            <a:xfrm>
              <a:off x="1614878" y="1547921"/>
              <a:ext cx="5179495" cy="1446550"/>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کالای ساخته شده </a:t>
              </a:r>
              <a:r>
                <a:rPr lang="en-US" sz="2200" dirty="0" smtClean="0">
                  <a:latin typeface="Arial" panose="020B0604020202020204" pitchFamily="34" charset="0"/>
                  <a:cs typeface="Arial" panose="020B0604020202020204" pitchFamily="34" charset="0"/>
                </a:rPr>
                <a:t>1135000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625000  111</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510000  222</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                    کالای در جریان ساخت </a:t>
              </a:r>
              <a:r>
                <a:rPr lang="en-US" sz="2200" dirty="0" smtClean="0">
                  <a:latin typeface="Arial" panose="020B0604020202020204" pitchFamily="34" charset="0"/>
                  <a:cs typeface="Arial" panose="020B0604020202020204" pitchFamily="34" charset="0"/>
                </a:rPr>
                <a:t>1135000</a:t>
              </a:r>
              <a:endParaRPr lang="en-US" sz="2200" dirty="0">
                <a:latin typeface="Arial" panose="020B0604020202020204" pitchFamily="34" charset="0"/>
                <a:cs typeface="Arial" panose="020B0604020202020204" pitchFamily="34" charset="0"/>
              </a:endParaRPr>
            </a:p>
          </p:txBody>
        </p:sp>
        <p:sp>
          <p:nvSpPr>
            <p:cNvPr id="10" name="Rectangle 9"/>
            <p:cNvSpPr/>
            <p:nvPr/>
          </p:nvSpPr>
          <p:spPr>
            <a:xfrm>
              <a:off x="-1039790" y="2977993"/>
              <a:ext cx="6096000" cy="769441"/>
            </a:xfrm>
            <a:prstGeom prst="rect">
              <a:avLst/>
            </a:prstGeom>
          </p:spPr>
          <p:txBody>
            <a:bodyPr>
              <a:spAutoFit/>
            </a:bodyPr>
            <a:lstStyle/>
            <a:p>
              <a:pPr algn="r" rtl="1"/>
              <a:r>
                <a:rPr lang="fa-IR" sz="2200" dirty="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625000  111</a:t>
              </a:r>
              <a:endParaRPr lang="fa-IR" sz="2200" dirty="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س </a:t>
              </a:r>
              <a:r>
                <a:rPr lang="en-US" sz="2200" dirty="0" smtClean="0">
                  <a:latin typeface="Arial" panose="020B0604020202020204" pitchFamily="34" charset="0"/>
                  <a:cs typeface="Arial" panose="020B0604020202020204" pitchFamily="34" charset="0"/>
                </a:rPr>
                <a:t>51000  222</a:t>
              </a:r>
              <a:endParaRPr lang="fa-IR" sz="2200" dirty="0">
                <a:latin typeface="Arial" panose="020B0604020202020204" pitchFamily="34" charset="0"/>
                <a:cs typeface="Arial" panose="020B0604020202020204" pitchFamily="34" charset="0"/>
              </a:endParaRPr>
            </a:p>
          </p:txBody>
        </p:sp>
        <p:sp>
          <p:nvSpPr>
            <p:cNvPr id="15" name="Rectangle 14"/>
            <p:cNvSpPr/>
            <p:nvPr/>
          </p:nvSpPr>
          <p:spPr>
            <a:xfrm>
              <a:off x="-292815" y="4271743"/>
              <a:ext cx="6096000" cy="430887"/>
            </a:xfrm>
            <a:prstGeom prst="rect">
              <a:avLst/>
            </a:prstGeom>
          </p:spPr>
          <p:txBody>
            <a:bodyPr>
              <a:spAutoFit/>
            </a:bodyPr>
            <a:lstStyle/>
            <a:p>
              <a:pPr algn="r" rtl="1"/>
              <a:endParaRPr lang="fa-IR" sz="2200" dirty="0">
                <a:latin typeface="Arial" panose="020B0604020202020204" pitchFamily="34" charset="0"/>
                <a:cs typeface="Arial" panose="020B0604020202020204" pitchFamily="34" charset="0"/>
              </a:endParaRPr>
            </a:p>
          </p:txBody>
        </p:sp>
      </p:grpSp>
      <p:sp>
        <p:nvSpPr>
          <p:cNvPr id="16" name="Rectangle 15"/>
          <p:cNvSpPr/>
          <p:nvPr/>
        </p:nvSpPr>
        <p:spPr>
          <a:xfrm>
            <a:off x="3686159" y="3051601"/>
            <a:ext cx="3185487" cy="430887"/>
          </a:xfrm>
          <a:prstGeom prst="rect">
            <a:avLst/>
          </a:prstGeom>
        </p:spPr>
        <p:txBody>
          <a:bodyPr wrap="none">
            <a:spAutoFit/>
          </a:bodyPr>
          <a:lstStyle/>
          <a:p>
            <a:r>
              <a:rPr lang="fa-IR" sz="2200" dirty="0" smtClean="0">
                <a:solidFill>
                  <a:srgbClr val="FFC000"/>
                </a:solidFill>
                <a:latin typeface="Arial" panose="020B0604020202020204" pitchFamily="34" charset="0"/>
                <a:cs typeface="Arial" panose="020B0604020202020204" pitchFamily="34" charset="0"/>
              </a:rPr>
              <a:t>ثبت مربوط به کالای فروش رفته</a:t>
            </a:r>
            <a:endParaRPr lang="en-US" sz="2200" dirty="0">
              <a:solidFill>
                <a:srgbClr val="FFC000"/>
              </a:solidFill>
              <a:latin typeface="Arial" panose="020B0604020202020204" pitchFamily="34" charset="0"/>
              <a:cs typeface="Arial" panose="020B0604020202020204" pitchFamily="34" charset="0"/>
            </a:endParaRPr>
          </a:p>
        </p:txBody>
      </p:sp>
      <p:sp>
        <p:nvSpPr>
          <p:cNvPr id="17" name="Rectangle 16"/>
          <p:cNvSpPr/>
          <p:nvPr/>
        </p:nvSpPr>
        <p:spPr>
          <a:xfrm>
            <a:off x="2176129" y="3401790"/>
            <a:ext cx="4695517" cy="769441"/>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 بهای کالای فروش رفته </a:t>
            </a:r>
            <a:r>
              <a:rPr lang="en-US" sz="2200" dirty="0" smtClean="0">
                <a:latin typeface="Arial" panose="020B0604020202020204" pitchFamily="34" charset="0"/>
                <a:cs typeface="Arial" panose="020B0604020202020204" pitchFamily="34" charset="0"/>
              </a:rPr>
              <a:t>625000</a:t>
            </a:r>
            <a:endParaRPr lang="fa-IR" sz="2200" dirty="0" smtClean="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کالای ساخته شده </a:t>
            </a:r>
            <a:r>
              <a:rPr lang="en-US" sz="2200" dirty="0" smtClean="0">
                <a:latin typeface="Arial" panose="020B0604020202020204" pitchFamily="34" charset="0"/>
                <a:cs typeface="Arial" panose="020B0604020202020204" pitchFamily="34" charset="0"/>
              </a:rPr>
              <a:t>625000</a:t>
            </a:r>
            <a:endParaRPr lang="en-US" sz="2200" dirty="0">
              <a:latin typeface="Arial" panose="020B0604020202020204" pitchFamily="34" charset="0"/>
              <a:cs typeface="Arial" panose="020B0604020202020204" pitchFamily="34" charset="0"/>
            </a:endParaRPr>
          </a:p>
        </p:txBody>
      </p:sp>
      <p:sp>
        <p:nvSpPr>
          <p:cNvPr id="18" name="Rectangle 17"/>
          <p:cNvSpPr/>
          <p:nvPr/>
        </p:nvSpPr>
        <p:spPr>
          <a:xfrm>
            <a:off x="3459631" y="4031784"/>
            <a:ext cx="3347704" cy="1107996"/>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بانک </a:t>
            </a:r>
            <a:r>
              <a:rPr lang="en-US" sz="2200" dirty="0" smtClean="0">
                <a:latin typeface="Arial" panose="020B0604020202020204" pitchFamily="34" charset="0"/>
                <a:cs typeface="Arial" panose="020B0604020202020204" pitchFamily="34" charset="0"/>
              </a:rPr>
              <a:t>700000</a:t>
            </a:r>
            <a:endParaRPr lang="fa-IR" sz="2200" dirty="0" smtClean="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درآمد فروش</a:t>
            </a:r>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700000</a:t>
            </a:r>
            <a:endParaRPr lang="fa-IR" sz="2200" dirty="0" smtClean="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19" name="Rectangle 18"/>
          <p:cNvSpPr/>
          <p:nvPr/>
        </p:nvSpPr>
        <p:spPr>
          <a:xfrm>
            <a:off x="9861607" y="4789592"/>
            <a:ext cx="2173993" cy="430887"/>
          </a:xfrm>
          <a:prstGeom prst="rect">
            <a:avLst/>
          </a:prstGeom>
        </p:spPr>
        <p:txBody>
          <a:bodyPr wrap="none">
            <a:spAutoFit/>
          </a:bodyPr>
          <a:lstStyle/>
          <a:p>
            <a:r>
              <a:rPr lang="fa-IR" sz="2200" dirty="0" smtClean="0">
                <a:solidFill>
                  <a:srgbClr val="92D050"/>
                </a:solidFill>
                <a:latin typeface="Arial" panose="020B0604020202020204" pitchFamily="34" charset="0"/>
                <a:cs typeface="Arial" panose="020B0604020202020204" pitchFamily="34" charset="0"/>
              </a:rPr>
              <a:t>ثبت مربوط به سربار </a:t>
            </a:r>
            <a:endParaRPr lang="en-US" sz="2200" dirty="0">
              <a:solidFill>
                <a:srgbClr val="92D050"/>
              </a:solidFill>
              <a:latin typeface="Arial" panose="020B0604020202020204" pitchFamily="34" charset="0"/>
              <a:cs typeface="Arial" panose="020B0604020202020204" pitchFamily="34" charset="0"/>
            </a:endParaRPr>
          </a:p>
        </p:txBody>
      </p:sp>
      <p:sp>
        <p:nvSpPr>
          <p:cNvPr id="20" name="Rectangle 19"/>
          <p:cNvSpPr/>
          <p:nvPr/>
        </p:nvSpPr>
        <p:spPr>
          <a:xfrm>
            <a:off x="7650535" y="5220478"/>
            <a:ext cx="4580100" cy="1107996"/>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سربار جذب شده </a:t>
            </a:r>
            <a:r>
              <a:rPr lang="en-US" sz="2200" dirty="0" smtClean="0">
                <a:latin typeface="Arial" panose="020B0604020202020204" pitchFamily="34" charset="0"/>
                <a:cs typeface="Arial" panose="020B0604020202020204" pitchFamily="34" charset="0"/>
              </a:rPr>
              <a:t>140000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ب ت ک ف    </a:t>
            </a:r>
            <a:r>
              <a:rPr lang="en-US" sz="2200" dirty="0" smtClean="0">
                <a:latin typeface="Arial" panose="020B0604020202020204" pitchFamily="34" charset="0"/>
                <a:cs typeface="Arial" panose="020B0604020202020204" pitchFamily="34" charset="0"/>
              </a:rPr>
              <a:t>10000</a:t>
            </a:r>
            <a:endParaRPr lang="fa-IR" sz="2200" dirty="0" smtClean="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کترل سربار </a:t>
            </a:r>
            <a:r>
              <a:rPr lang="en-US" sz="2200" dirty="0" smtClean="0">
                <a:latin typeface="Arial" panose="020B0604020202020204" pitchFamily="34" charset="0"/>
                <a:cs typeface="Arial" panose="020B0604020202020204" pitchFamily="34" charset="0"/>
              </a:rPr>
              <a:t>150000</a:t>
            </a:r>
            <a:endParaRPr lang="en-US" sz="2200" dirty="0">
              <a:latin typeface="Arial" panose="020B0604020202020204" pitchFamily="34" charset="0"/>
              <a:cs typeface="Arial" panose="020B0604020202020204" pitchFamily="34" charset="0"/>
            </a:endParaRPr>
          </a:p>
        </p:txBody>
      </p:sp>
      <p:sp>
        <p:nvSpPr>
          <p:cNvPr id="21" name="Rectangle 20"/>
          <p:cNvSpPr/>
          <p:nvPr/>
        </p:nvSpPr>
        <p:spPr>
          <a:xfrm>
            <a:off x="4038286" y="4918380"/>
            <a:ext cx="2706190" cy="430887"/>
          </a:xfrm>
          <a:prstGeom prst="rect">
            <a:avLst/>
          </a:prstGeom>
        </p:spPr>
        <p:txBody>
          <a:bodyPr wrap="none">
            <a:spAutoFit/>
          </a:bodyPr>
          <a:lstStyle/>
          <a:p>
            <a:r>
              <a:rPr lang="fa-IR" sz="2200" dirty="0" smtClean="0">
                <a:solidFill>
                  <a:srgbClr val="92D050"/>
                </a:solidFill>
                <a:latin typeface="Arial" panose="020B0604020202020204" pitchFamily="34" charset="0"/>
                <a:cs typeface="Arial" panose="020B0604020202020204" pitchFamily="34" charset="0"/>
              </a:rPr>
              <a:t>ثبت مربوط به سربار واقعی</a:t>
            </a:r>
            <a:endParaRPr lang="en-US" sz="2200" dirty="0">
              <a:solidFill>
                <a:srgbClr val="92D050"/>
              </a:solidFill>
              <a:latin typeface="Arial" panose="020B0604020202020204" pitchFamily="34" charset="0"/>
              <a:cs typeface="Arial" panose="020B0604020202020204" pitchFamily="34" charset="0"/>
            </a:endParaRPr>
          </a:p>
        </p:txBody>
      </p:sp>
      <p:sp>
        <p:nvSpPr>
          <p:cNvPr id="22" name="Rectangle 21"/>
          <p:cNvSpPr/>
          <p:nvPr/>
        </p:nvSpPr>
        <p:spPr>
          <a:xfrm>
            <a:off x="2331072" y="5337336"/>
            <a:ext cx="4645047" cy="769441"/>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کنترل سربار </a:t>
            </a:r>
            <a:r>
              <a:rPr lang="en-US" sz="2200" dirty="0" smtClean="0">
                <a:latin typeface="Arial" panose="020B0604020202020204" pitchFamily="34" charset="0"/>
                <a:cs typeface="Arial" panose="020B0604020202020204" pitchFamily="34" charset="0"/>
              </a:rPr>
              <a:t>150000</a:t>
            </a:r>
            <a:endParaRPr lang="fa-IR" sz="2200" dirty="0" smtClean="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                   هزینه های پرداختی </a:t>
            </a:r>
            <a:r>
              <a:rPr lang="en-US" sz="2200" dirty="0" smtClean="0">
                <a:latin typeface="Arial" panose="020B0604020202020204" pitchFamily="34" charset="0"/>
                <a:cs typeface="Arial" panose="020B0604020202020204" pitchFamily="34" charset="0"/>
              </a:rPr>
              <a:t>150000</a:t>
            </a:r>
            <a:endParaRPr lang="en-US" sz="2200" dirty="0">
              <a:latin typeface="Arial" panose="020B0604020202020204" pitchFamily="34" charset="0"/>
              <a:cs typeface="Arial" panose="020B0604020202020204" pitchFamily="34" charset="0"/>
            </a:endParaRPr>
          </a:p>
        </p:txBody>
      </p:sp>
      <p:sp>
        <p:nvSpPr>
          <p:cNvPr id="23" name="Rectangle 22">
            <a:hlinkClick r:id="" action="ppaction://hlinkshowjump?jump=nextslide">
              <a:snd r:embed="rId3" name="click.wav"/>
            </a:hlinkClick>
            <a:hlinkHover r:id="" action="ppaction://noaction">
              <a:snd r:embed="rId4" name="arrow.wav"/>
            </a:hlinkHover>
          </p:cNvPr>
          <p:cNvSpPr/>
          <p:nvPr/>
        </p:nvSpPr>
        <p:spPr>
          <a:xfrm>
            <a:off x="1190005" y="167270"/>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4" name="Rectangle 23">
            <a:hlinkClick r:id="" action="ppaction://hlinkshowjump?jump=previousslide">
              <a:snd r:embed="rId3" name="click.wav"/>
            </a:hlinkClick>
            <a:hlinkHover r:id="" action="ppaction://noaction">
              <a:snd r:embed="rId4" name="arrow.wav"/>
            </a:hlinkHover>
          </p:cNvPr>
          <p:cNvSpPr/>
          <p:nvPr/>
        </p:nvSpPr>
        <p:spPr>
          <a:xfrm>
            <a:off x="269664" y="167270"/>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48289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546506" y="515064"/>
            <a:ext cx="6096000" cy="1446550"/>
          </a:xfrm>
          <a:prstGeom prst="rect">
            <a:avLst/>
          </a:prstGeom>
        </p:spPr>
        <p:txBody>
          <a:bodyPr>
            <a:spAutoFit/>
          </a:bodyPr>
          <a:lstStyle/>
          <a:p>
            <a:pPr algn="r"/>
            <a:r>
              <a:rPr lang="fa-IR" sz="2200" b="1" dirty="0">
                <a:latin typeface="Arial" panose="020B0604020202020204" pitchFamily="34" charset="0"/>
                <a:cs typeface="Arial" panose="020B0604020202020204" pitchFamily="34" charset="0"/>
              </a:rPr>
              <a:t>شرکت </a:t>
            </a:r>
            <a:r>
              <a:rPr lang="fa-IR" sz="2200" b="1" dirty="0" smtClean="0">
                <a:latin typeface="Arial" panose="020B0604020202020204" pitchFamily="34" charset="0"/>
                <a:cs typeface="Arial" panose="020B0604020202020204" pitchFamily="34" charset="0"/>
              </a:rPr>
              <a:t>حامد از </a:t>
            </a:r>
            <a:r>
              <a:rPr lang="fa-IR" sz="2200" b="1" dirty="0">
                <a:latin typeface="Arial" panose="020B0604020202020204" pitchFamily="34" charset="0"/>
                <a:cs typeface="Arial" panose="020B0604020202020204" pitchFamily="34" charset="0"/>
              </a:rPr>
              <a:t>سیستم هزینه یابی سفارش کار استفاده میکند  در این شرکت سربار کارخانه بر </a:t>
            </a:r>
            <a:r>
              <a:rPr lang="fa-IR" sz="2200" b="1" dirty="0" smtClean="0">
                <a:latin typeface="Arial" panose="020B0604020202020204" pitchFamily="34" charset="0"/>
                <a:cs typeface="Arial" panose="020B0604020202020204" pitchFamily="34" charset="0"/>
              </a:rPr>
              <a:t>مبنای دستمزد مستقیم  و با نرخ یکسان جذب سفارشات میشود حساب کالای در جریان ساخت </a:t>
            </a:r>
            <a:r>
              <a:rPr lang="en-US" sz="2200" b="1" dirty="0" smtClean="0">
                <a:latin typeface="Arial" panose="020B0604020202020204" pitchFamily="34" charset="0"/>
                <a:cs typeface="Arial" panose="020B0604020202020204" pitchFamily="34" charset="0"/>
              </a:rPr>
              <a:t> X1</a:t>
            </a:r>
            <a:r>
              <a:rPr lang="fa-IR" sz="2200" b="1" dirty="0">
                <a:latin typeface="Arial" panose="020B0604020202020204" pitchFamily="34" charset="0"/>
                <a:cs typeface="Arial" panose="020B0604020202020204" pitchFamily="34" charset="0"/>
              </a:rPr>
              <a:t>برای تیر ماه سال </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4" name="Rectangle 3"/>
          <p:cNvSpPr/>
          <p:nvPr/>
        </p:nvSpPr>
        <p:spPr>
          <a:xfrm>
            <a:off x="3408613" y="1506908"/>
            <a:ext cx="6096000" cy="430887"/>
          </a:xfrm>
          <a:prstGeom prst="rect">
            <a:avLst/>
          </a:prstGeom>
        </p:spPr>
        <p:txBody>
          <a:bodyPr>
            <a:spAutoFit/>
          </a:bodyPr>
          <a:lstStyle/>
          <a:p>
            <a:pPr algn="r"/>
            <a:r>
              <a:rPr lang="fa-IR" sz="2200" b="1" dirty="0" smtClean="0">
                <a:latin typeface="Arial" panose="020B0604020202020204" pitchFamily="34" charset="0"/>
                <a:cs typeface="Arial" panose="020B0604020202020204" pitchFamily="34" charset="0"/>
              </a:rPr>
              <a:t>به شرح زیر است</a:t>
            </a:r>
            <a:endParaRPr lang="en-US" sz="2200" b="1" dirty="0">
              <a:latin typeface="Arial" panose="020B0604020202020204" pitchFamily="34" charset="0"/>
              <a:cs typeface="Arial" panose="020B0604020202020204" pitchFamily="34" charset="0"/>
            </a:endParaRPr>
          </a:p>
        </p:txBody>
      </p:sp>
      <p:grpSp>
        <p:nvGrpSpPr>
          <p:cNvPr id="5" name="Group 4"/>
          <p:cNvGrpSpPr/>
          <p:nvPr/>
        </p:nvGrpSpPr>
        <p:grpSpPr>
          <a:xfrm>
            <a:off x="1484287" y="1738303"/>
            <a:ext cx="2597425" cy="1850912"/>
            <a:chOff x="225288" y="1855303"/>
            <a:chExt cx="2610678" cy="1974575"/>
          </a:xfrm>
        </p:grpSpPr>
        <p:sp>
          <p:nvSpPr>
            <p:cNvPr id="6" name="Rectangle 5"/>
            <p:cNvSpPr/>
            <p:nvPr/>
          </p:nvSpPr>
          <p:spPr>
            <a:xfrm>
              <a:off x="225288" y="1855303"/>
              <a:ext cx="2610678" cy="142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ectangle 6"/>
            <p:cNvSpPr/>
            <p:nvPr/>
          </p:nvSpPr>
          <p:spPr>
            <a:xfrm rot="5400000">
              <a:off x="599762" y="2852633"/>
              <a:ext cx="1832519" cy="1219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8" name="Rectangle 7"/>
          <p:cNvSpPr/>
          <p:nvPr/>
        </p:nvSpPr>
        <p:spPr>
          <a:xfrm>
            <a:off x="2889865" y="1871462"/>
            <a:ext cx="1999266" cy="1200329"/>
          </a:xfrm>
          <a:prstGeom prst="rect">
            <a:avLst/>
          </a:prstGeom>
        </p:spPr>
        <p:txBody>
          <a:bodyPr wrap="none">
            <a:spAutoFit/>
          </a:bodyPr>
          <a:lstStyle/>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مانده </a:t>
            </a:r>
            <a:r>
              <a:rPr lang="en-US" dirty="0" smtClean="0">
                <a:latin typeface="Arial" panose="020B0604020202020204" pitchFamily="34" charset="0"/>
                <a:cs typeface="Arial" panose="020B0604020202020204" pitchFamily="34" charset="0"/>
              </a:rPr>
              <a:t>1280000</a:t>
            </a:r>
            <a:endParaRPr lang="fa-IR" dirty="0" smtClean="0">
              <a:latin typeface="Arial" panose="020B0604020202020204" pitchFamily="34" charset="0"/>
              <a:cs typeface="Arial" panose="020B0604020202020204" pitchFamily="34" charset="0"/>
            </a:endParaRPr>
          </a:p>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مواد مستقیم </a:t>
            </a:r>
            <a:r>
              <a:rPr lang="en-US" dirty="0" smtClean="0">
                <a:latin typeface="Arial" panose="020B0604020202020204" pitchFamily="34" charset="0"/>
                <a:cs typeface="Arial" panose="020B0604020202020204" pitchFamily="34" charset="0"/>
              </a:rPr>
              <a:t>528000</a:t>
            </a:r>
            <a:endParaRPr lang="fa-IR" dirty="0" smtClean="0">
              <a:latin typeface="Arial" panose="020B0604020202020204" pitchFamily="34" charset="0"/>
              <a:cs typeface="Arial" panose="020B0604020202020204" pitchFamily="34" charset="0"/>
            </a:endParaRPr>
          </a:p>
          <a:p>
            <a:pPr algn="r" rtl="1"/>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دستمزد </a:t>
            </a:r>
            <a:r>
              <a:rPr lang="en-US" dirty="0" smtClean="0">
                <a:latin typeface="Arial" panose="020B0604020202020204" pitchFamily="34" charset="0"/>
                <a:cs typeface="Arial" panose="020B0604020202020204" pitchFamily="34" charset="0"/>
              </a:rPr>
              <a:t>540000</a:t>
            </a:r>
            <a:endParaRPr lang="fa-IR" dirty="0" smtClean="0">
              <a:latin typeface="Arial" panose="020B0604020202020204" pitchFamily="34" charset="0"/>
              <a:cs typeface="Arial" panose="020B0604020202020204" pitchFamily="34" charset="0"/>
            </a:endParaRPr>
          </a:p>
          <a:p>
            <a:pPr algn="r" rtl="1"/>
            <a:r>
              <a:rPr lang="fa-IR" dirty="0" smtClean="0">
                <a:latin typeface="Arial" panose="020B0604020202020204" pitchFamily="34" charset="0"/>
                <a:cs typeface="Arial" panose="020B0604020202020204" pitchFamily="34" charset="0"/>
              </a:rPr>
              <a:t>سربار ساخت </a:t>
            </a:r>
            <a:r>
              <a:rPr lang="en-US" dirty="0" smtClean="0">
                <a:latin typeface="Arial" panose="020B0604020202020204" pitchFamily="34" charset="0"/>
                <a:cs typeface="Arial" panose="020B0604020202020204" pitchFamily="34" charset="0"/>
              </a:rPr>
              <a:t>432000</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221761" y="1961614"/>
            <a:ext cx="2396811" cy="369332"/>
          </a:xfrm>
          <a:prstGeom prst="rect">
            <a:avLst/>
          </a:prstGeom>
        </p:spPr>
        <p:txBody>
          <a:bodyPr wrap="none">
            <a:spAutoFit/>
          </a:bodyPr>
          <a:lstStyle/>
          <a:p>
            <a:pPr algn="r" rtl="1"/>
            <a:r>
              <a:rPr lang="fa-IR" dirty="0" smtClean="0">
                <a:latin typeface="Arial" panose="020B0604020202020204" pitchFamily="34" charset="0"/>
                <a:cs typeface="Arial" panose="020B0604020202020204" pitchFamily="34" charset="0"/>
              </a:rPr>
              <a:t>کالای تکمیل شده </a:t>
            </a:r>
            <a:r>
              <a:rPr lang="en-US" dirty="0" smtClean="0">
                <a:latin typeface="Arial" panose="020B0604020202020204" pitchFamily="34" charset="0"/>
                <a:cs typeface="Arial" panose="020B0604020202020204" pitchFamily="34" charset="0"/>
              </a:rPr>
              <a:t>1400000</a:t>
            </a:r>
            <a:endParaRPr lang="en-US" dirty="0">
              <a:latin typeface="Arial" panose="020B0604020202020204" pitchFamily="34" charset="0"/>
              <a:cs typeface="Arial" panose="020B0604020202020204" pitchFamily="34" charset="0"/>
            </a:endParaRPr>
          </a:p>
        </p:txBody>
      </p:sp>
      <p:sp>
        <p:nvSpPr>
          <p:cNvPr id="14" name="Rectangle 13"/>
          <p:cNvSpPr/>
          <p:nvPr/>
        </p:nvSpPr>
        <p:spPr>
          <a:xfrm>
            <a:off x="708338" y="3682440"/>
            <a:ext cx="11101594" cy="2462213"/>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مانده موجودی کالا در جریان ساخت در ابتدای تیر ماه مربوط به سفارش شماره </a:t>
            </a:r>
            <a:r>
              <a:rPr lang="en-US" sz="2200" b="1" dirty="0" smtClean="0">
                <a:latin typeface="Arial" panose="020B0604020202020204" pitchFamily="34" charset="0"/>
                <a:cs typeface="Arial" panose="020B0604020202020204" pitchFamily="34" charset="0"/>
              </a:rPr>
              <a:t>125</a:t>
            </a:r>
            <a:r>
              <a:rPr lang="fa-IR" sz="2200" b="1" dirty="0" smtClean="0">
                <a:latin typeface="Arial" panose="020B0604020202020204" pitchFamily="34" charset="0"/>
                <a:cs typeface="Arial" panose="020B0604020202020204" pitchFamily="34" charset="0"/>
              </a:rPr>
              <a:t>میباشد که در خرداد ماه از بابت مواد کامل بوده اما از بابت دستمزد و سربار ناقص بود که در تیر ماه با صرف مبلغ </a:t>
            </a:r>
            <a:r>
              <a:rPr lang="en-US" sz="2200" b="1" dirty="0" smtClean="0">
                <a:latin typeface="Arial" panose="020B0604020202020204" pitchFamily="34" charset="0"/>
                <a:cs typeface="Arial" panose="020B0604020202020204" pitchFamily="34" charset="0"/>
              </a:rPr>
              <a:t>40000</a:t>
            </a:r>
            <a:r>
              <a:rPr lang="fa-IR" sz="2200" b="1" dirty="0" smtClean="0">
                <a:latin typeface="Arial" panose="020B0604020202020204" pitchFamily="34" charset="0"/>
                <a:cs typeface="Arial" panose="020B0604020202020204" pitchFamily="34" charset="0"/>
              </a:rPr>
              <a:t>دستمزد مستقیم تکمیل و به مشتری تحویل گردید در تیرماه چندین سفارش دریافت شده که تمامی انها به جز سفارش </a:t>
            </a:r>
            <a:r>
              <a:rPr lang="en-US" sz="2200" b="1" dirty="0" smtClean="0">
                <a:latin typeface="Arial" panose="020B0604020202020204" pitchFamily="34" charset="0"/>
                <a:cs typeface="Arial" panose="020B0604020202020204" pitchFamily="34" charset="0"/>
              </a:rPr>
              <a:t>132</a:t>
            </a:r>
            <a:r>
              <a:rPr lang="fa-IR" sz="2200" b="1" dirty="0" smtClean="0">
                <a:latin typeface="Arial" panose="020B0604020202020204" pitchFamily="34" charset="0"/>
                <a:cs typeface="Arial" panose="020B0604020202020204" pitchFamily="34" charset="0"/>
              </a:rPr>
              <a:t>تکمیل گردید و به مشتریان تحویل گردید کلیه  مواد مستقیم لازم برای ساخت سفارش شماره </a:t>
            </a:r>
            <a:r>
              <a:rPr lang="en-US" sz="2200" b="1" dirty="0" smtClean="0">
                <a:latin typeface="Arial" panose="020B0604020202020204" pitchFamily="34" charset="0"/>
                <a:cs typeface="Arial" panose="020B0604020202020204" pitchFamily="34" charset="0"/>
              </a:rPr>
              <a:t>132</a:t>
            </a:r>
            <a:r>
              <a:rPr lang="fa-IR" sz="2200" b="1" dirty="0" smtClean="0">
                <a:latin typeface="Arial" panose="020B0604020202020204" pitchFamily="34" charset="0"/>
                <a:cs typeface="Arial" panose="020B0604020202020204" pitchFamily="34" charset="0"/>
              </a:rPr>
              <a:t>به مبلغ </a:t>
            </a:r>
            <a:r>
              <a:rPr lang="en-US" sz="2200" b="1" dirty="0" smtClean="0">
                <a:latin typeface="Arial" panose="020B0604020202020204" pitchFamily="34" charset="0"/>
                <a:cs typeface="Arial" panose="020B0604020202020204" pitchFamily="34" charset="0"/>
              </a:rPr>
              <a:t>120000</a:t>
            </a:r>
            <a:r>
              <a:rPr lang="fa-IR" sz="2200" b="1" dirty="0" smtClean="0">
                <a:latin typeface="Arial" panose="020B0604020202020204" pitchFamily="34" charset="0"/>
                <a:cs typeface="Arial" panose="020B0604020202020204" pitchFamily="34" charset="0"/>
              </a:rPr>
              <a:t>ریال به مصرف رسیده است مطلوب است : 1</a:t>
            </a:r>
            <a:r>
              <a:rPr lang="en-US" sz="2200" b="1" dirty="0" smtClean="0">
                <a:latin typeface="Arial" panose="020B0604020202020204" pitchFamily="34" charset="0"/>
                <a:cs typeface="Arial" panose="020B0604020202020204" pitchFamily="34" charset="0"/>
              </a:rPr>
              <a:t>(</a:t>
            </a:r>
            <a:r>
              <a:rPr lang="fa-IR" sz="2200" b="1" dirty="0" smtClean="0">
                <a:latin typeface="Arial" panose="020B0604020202020204" pitchFamily="34" charset="0"/>
                <a:cs typeface="Arial" panose="020B0604020202020204" pitchFamily="34" charset="0"/>
              </a:rPr>
              <a:t> محاسبه بهای تمام شده سفارش شماره </a:t>
            </a:r>
            <a:r>
              <a:rPr lang="en-US" sz="2200" b="1" dirty="0" smtClean="0">
                <a:latin typeface="Arial" panose="020B0604020202020204" pitchFamily="34" charset="0"/>
                <a:cs typeface="Arial" panose="020B0604020202020204" pitchFamily="34" charset="0"/>
              </a:rPr>
              <a:t>125</a:t>
            </a:r>
            <a:r>
              <a:rPr lang="fa-IR" sz="2200" b="1" dirty="0" smtClean="0">
                <a:latin typeface="Arial" panose="020B0604020202020204" pitchFamily="34" charset="0"/>
                <a:cs typeface="Arial" panose="020B0604020202020204" pitchFamily="34" charset="0"/>
              </a:rPr>
              <a:t>2) تعیین اجزای تشکیل دهنده سفارشات تکمیل شده در تیر ماه 3) محاسبه موجودی کالای در جریان ساخت پایان تیر ماه و تعیین اجزای تشکیل دهنده ی ان </a:t>
            </a:r>
          </a:p>
          <a:p>
            <a:pPr algn="r"/>
            <a:r>
              <a:rPr lang="fa-IR" sz="2200" b="1" dirty="0" smtClean="0">
                <a:latin typeface="Arial" panose="020B0604020202020204" pitchFamily="34" charset="0"/>
                <a:cs typeface="Arial" panose="020B0604020202020204" pitchFamily="34" charset="0"/>
              </a:rPr>
              <a:t>4) سربار جذب شده و سفارشات تکمیل شده </a:t>
            </a:r>
            <a:endParaRPr lang="en-US" sz="2200" b="1" dirty="0">
              <a:latin typeface="Arial" panose="020B0604020202020204" pitchFamily="34" charset="0"/>
              <a:cs typeface="Arial" panose="020B0604020202020204" pitchFamily="34" charset="0"/>
            </a:endParaRPr>
          </a:p>
        </p:txBody>
      </p:sp>
      <p:sp>
        <p:nvSpPr>
          <p:cNvPr id="10" name="Rectangle 9">
            <a:hlinkClick r:id="" action="ppaction://hlinkshowjump?jump=nextslide">
              <a:snd r:embed="rId3" name="click.wav"/>
            </a:hlinkClick>
            <a:hlinkHover r:id="" action="ppaction://noaction">
              <a:snd r:embed="rId4" name="arrow.wav"/>
            </a:hlinkHover>
          </p:cNvPr>
          <p:cNvSpPr/>
          <p:nvPr/>
        </p:nvSpPr>
        <p:spPr>
          <a:xfrm>
            <a:off x="6325301" y="587476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1" name="Rectangle 10">
            <a:hlinkClick r:id="" action="ppaction://hlinkshowjump?jump=previousslide">
              <a:snd r:embed="rId3" name="click.wav"/>
            </a:hlinkClick>
            <a:hlinkHover r:id="" action="ppaction://noaction">
              <a:snd r:embed="rId4" name="arrow.wav"/>
            </a:hlinkHover>
          </p:cNvPr>
          <p:cNvSpPr/>
          <p:nvPr/>
        </p:nvSpPr>
        <p:spPr>
          <a:xfrm>
            <a:off x="5404960" y="5874761"/>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43026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7203" y="858244"/>
            <a:ext cx="1766830" cy="430887"/>
          </a:xfrm>
          <a:prstGeom prst="rect">
            <a:avLst/>
          </a:prstGeom>
        </p:spPr>
        <p:txBody>
          <a:bodyPr wrap="none">
            <a:spAutoFit/>
          </a:bodyPr>
          <a:lstStyle/>
          <a:p>
            <a:pPr algn="r" rtl="1"/>
            <a:r>
              <a:rPr lang="fa-IR" sz="2200" b="1" dirty="0" smtClean="0">
                <a:latin typeface="Arial" panose="020B0604020202020204" pitchFamily="34" charset="0"/>
                <a:cs typeface="Arial" panose="020B0604020202020204" pitchFamily="34" charset="0"/>
              </a:rPr>
              <a:t>نرخ جذب سربار </a:t>
            </a:r>
            <a:endParaRPr lang="en-US" sz="2200" dirty="0"/>
          </a:p>
        </p:txBody>
      </p:sp>
      <p:sp>
        <p:nvSpPr>
          <p:cNvPr id="6" name="Rectangle 5"/>
          <p:cNvSpPr/>
          <p:nvPr/>
        </p:nvSpPr>
        <p:spPr>
          <a:xfrm>
            <a:off x="2236051" y="642801"/>
            <a:ext cx="1127233" cy="430887"/>
          </a:xfrm>
          <a:prstGeom prst="rect">
            <a:avLst/>
          </a:prstGeom>
        </p:spPr>
        <p:txBody>
          <a:bodyPr wrap="none">
            <a:spAutoFit/>
          </a:bodyPr>
          <a:lstStyle/>
          <a:p>
            <a:pPr algn="r" rtl="1"/>
            <a:r>
              <a:rPr lang="en-US" sz="2200" dirty="0" smtClean="0"/>
              <a:t>432000</a:t>
            </a:r>
            <a:endParaRPr lang="en-US" sz="2200" dirty="0"/>
          </a:p>
        </p:txBody>
      </p:sp>
      <p:sp>
        <p:nvSpPr>
          <p:cNvPr id="7" name="Rectangle 6"/>
          <p:cNvSpPr/>
          <p:nvPr/>
        </p:nvSpPr>
        <p:spPr>
          <a:xfrm>
            <a:off x="2255287" y="1073688"/>
            <a:ext cx="1107997" cy="4571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p:nvSpPr>
        <p:spPr>
          <a:xfrm>
            <a:off x="2236051" y="1119407"/>
            <a:ext cx="1127233" cy="430887"/>
          </a:xfrm>
          <a:prstGeom prst="rect">
            <a:avLst/>
          </a:prstGeom>
        </p:spPr>
        <p:txBody>
          <a:bodyPr wrap="none">
            <a:spAutoFit/>
          </a:bodyPr>
          <a:lstStyle/>
          <a:p>
            <a:pPr algn="r" rtl="1"/>
            <a:r>
              <a:rPr lang="en-US" sz="2200" dirty="0" smtClean="0"/>
              <a:t>540000</a:t>
            </a:r>
            <a:endParaRPr lang="en-US" sz="2200" dirty="0"/>
          </a:p>
        </p:txBody>
      </p:sp>
      <p:sp>
        <p:nvSpPr>
          <p:cNvPr id="9" name="Equal 8"/>
          <p:cNvSpPr/>
          <p:nvPr/>
        </p:nvSpPr>
        <p:spPr>
          <a:xfrm>
            <a:off x="3504538" y="1011685"/>
            <a:ext cx="412124" cy="215443"/>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256499" y="881103"/>
            <a:ext cx="768160" cy="430887"/>
          </a:xfrm>
          <a:prstGeom prst="rect">
            <a:avLst/>
          </a:prstGeom>
        </p:spPr>
        <p:txBody>
          <a:bodyPr wrap="none">
            <a:spAutoFit/>
          </a:bodyPr>
          <a:lstStyle/>
          <a:p>
            <a:pPr algn="r" rtl="1"/>
            <a:r>
              <a:rPr lang="fa-IR" sz="2200" dirty="0" smtClean="0"/>
              <a:t>80%</a:t>
            </a:r>
            <a:endParaRPr lang="en-US" sz="2200" dirty="0"/>
          </a:p>
        </p:txBody>
      </p:sp>
      <p:grpSp>
        <p:nvGrpSpPr>
          <p:cNvPr id="14" name="Group 13"/>
          <p:cNvGrpSpPr/>
          <p:nvPr/>
        </p:nvGrpSpPr>
        <p:grpSpPr>
          <a:xfrm>
            <a:off x="8464634" y="514013"/>
            <a:ext cx="2597425" cy="2438242"/>
            <a:chOff x="225288" y="1855303"/>
            <a:chExt cx="2610678" cy="1974575"/>
          </a:xfrm>
        </p:grpSpPr>
        <p:sp>
          <p:nvSpPr>
            <p:cNvPr id="15" name="Rectangle 14"/>
            <p:cNvSpPr/>
            <p:nvPr/>
          </p:nvSpPr>
          <p:spPr>
            <a:xfrm>
              <a:off x="225288" y="1855303"/>
              <a:ext cx="2610678" cy="142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ectangle 15"/>
            <p:cNvSpPr/>
            <p:nvPr/>
          </p:nvSpPr>
          <p:spPr>
            <a:xfrm rot="5400000">
              <a:off x="599762" y="2852633"/>
              <a:ext cx="1832519" cy="1219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7" name="Rectangle 16"/>
          <p:cNvSpPr/>
          <p:nvPr/>
        </p:nvSpPr>
        <p:spPr>
          <a:xfrm>
            <a:off x="9748385" y="647172"/>
            <a:ext cx="2121093" cy="1200329"/>
          </a:xfrm>
          <a:prstGeom prst="rect">
            <a:avLst/>
          </a:prstGeom>
        </p:spPr>
        <p:txBody>
          <a:bodyPr wrap="none">
            <a:spAutoFit/>
          </a:bodyPr>
          <a:lstStyle/>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مانده </a:t>
            </a:r>
            <a:r>
              <a:rPr lang="en-US" dirty="0" smtClean="0">
                <a:latin typeface="Arial" panose="020B0604020202020204" pitchFamily="34" charset="0"/>
                <a:cs typeface="Arial" panose="020B0604020202020204" pitchFamily="34" charset="0"/>
              </a:rPr>
              <a:t>128000</a:t>
            </a:r>
            <a:endParaRPr lang="fa-IR" dirty="0" smtClean="0">
              <a:latin typeface="Arial" panose="020B0604020202020204" pitchFamily="34" charset="0"/>
              <a:cs typeface="Arial" panose="020B0604020202020204" pitchFamily="34" charset="0"/>
            </a:endParaRPr>
          </a:p>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مواد مستقیم </a:t>
            </a:r>
            <a:r>
              <a:rPr lang="en-US" dirty="0" smtClean="0">
                <a:latin typeface="Arial" panose="020B0604020202020204" pitchFamily="34" charset="0"/>
                <a:cs typeface="Arial" panose="020B0604020202020204" pitchFamily="34" charset="0"/>
              </a:rPr>
              <a:t>528000</a:t>
            </a:r>
            <a:endParaRPr lang="fa-IR" dirty="0" smtClean="0">
              <a:latin typeface="Arial" panose="020B0604020202020204" pitchFamily="34" charset="0"/>
              <a:cs typeface="Arial" panose="020B0604020202020204" pitchFamily="34" charset="0"/>
            </a:endParaRPr>
          </a:p>
          <a:p>
            <a:pPr algn="r" rtl="1"/>
            <a:r>
              <a:rPr lang="en-US"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دستمزد </a:t>
            </a:r>
            <a:r>
              <a:rPr lang="en-US" dirty="0" smtClean="0">
                <a:latin typeface="Arial" panose="020B0604020202020204" pitchFamily="34" charset="0"/>
                <a:cs typeface="Arial" panose="020B0604020202020204" pitchFamily="34" charset="0"/>
              </a:rPr>
              <a:t>540000</a:t>
            </a:r>
            <a:endParaRPr lang="fa-IR" dirty="0" smtClean="0">
              <a:latin typeface="Arial" panose="020B0604020202020204" pitchFamily="34" charset="0"/>
              <a:cs typeface="Arial" panose="020B0604020202020204" pitchFamily="34" charset="0"/>
            </a:endParaRPr>
          </a:p>
          <a:p>
            <a:pPr algn="r" rtl="1"/>
            <a:r>
              <a:rPr lang="fa-IR" dirty="0" smtClean="0">
                <a:latin typeface="Arial" panose="020B0604020202020204" pitchFamily="34" charset="0"/>
                <a:cs typeface="Arial" panose="020B0604020202020204" pitchFamily="34" charset="0"/>
              </a:rPr>
              <a:t>سربار ساخت </a:t>
            </a:r>
            <a:r>
              <a:rPr lang="en-US" dirty="0" smtClean="0">
                <a:latin typeface="Arial" panose="020B0604020202020204" pitchFamily="34" charset="0"/>
                <a:cs typeface="Arial" panose="020B0604020202020204" pitchFamily="34" charset="0"/>
              </a:rPr>
              <a:t>432000</a:t>
            </a:r>
            <a:endParaRPr lang="en-US" dirty="0">
              <a:latin typeface="Arial" panose="020B0604020202020204" pitchFamily="34" charset="0"/>
              <a:cs typeface="Arial" panose="020B0604020202020204" pitchFamily="34" charset="0"/>
            </a:endParaRPr>
          </a:p>
        </p:txBody>
      </p:sp>
      <p:sp>
        <p:nvSpPr>
          <p:cNvPr id="18" name="Rectangle 17"/>
          <p:cNvSpPr/>
          <p:nvPr/>
        </p:nvSpPr>
        <p:spPr>
          <a:xfrm>
            <a:off x="7039863" y="764812"/>
            <a:ext cx="2396811" cy="369332"/>
          </a:xfrm>
          <a:prstGeom prst="rect">
            <a:avLst/>
          </a:prstGeom>
        </p:spPr>
        <p:txBody>
          <a:bodyPr wrap="none">
            <a:spAutoFit/>
          </a:bodyPr>
          <a:lstStyle/>
          <a:p>
            <a:pPr algn="r" rtl="1"/>
            <a:r>
              <a:rPr lang="fa-IR" dirty="0" smtClean="0">
                <a:latin typeface="Arial" panose="020B0604020202020204" pitchFamily="34" charset="0"/>
                <a:cs typeface="Arial" panose="020B0604020202020204" pitchFamily="34" charset="0"/>
              </a:rPr>
              <a:t>کالای تکمیل شده </a:t>
            </a:r>
            <a:r>
              <a:rPr lang="en-US" dirty="0" smtClean="0">
                <a:latin typeface="Arial" panose="020B0604020202020204" pitchFamily="34" charset="0"/>
                <a:cs typeface="Arial" panose="020B0604020202020204" pitchFamily="34" charset="0"/>
              </a:rPr>
              <a:t>1400000</a:t>
            </a:r>
            <a:endParaRPr lang="en-US" dirty="0">
              <a:latin typeface="Arial" panose="020B0604020202020204" pitchFamily="34" charset="0"/>
              <a:cs typeface="Arial" panose="020B0604020202020204" pitchFamily="34" charset="0"/>
            </a:endParaRPr>
          </a:p>
        </p:txBody>
      </p:sp>
      <p:sp>
        <p:nvSpPr>
          <p:cNvPr id="19" name="Rectangle 18"/>
          <p:cNvSpPr/>
          <p:nvPr/>
        </p:nvSpPr>
        <p:spPr>
          <a:xfrm>
            <a:off x="8203837" y="1808713"/>
            <a:ext cx="3142445" cy="5166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Rectangle 19"/>
          <p:cNvSpPr/>
          <p:nvPr/>
        </p:nvSpPr>
        <p:spPr>
          <a:xfrm>
            <a:off x="7994039" y="1927987"/>
            <a:ext cx="128432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1400000</a:t>
            </a:r>
            <a:endParaRPr lang="en-US" sz="2200" dirty="0"/>
          </a:p>
        </p:txBody>
      </p:sp>
      <p:sp>
        <p:nvSpPr>
          <p:cNvPr id="21" name="Rectangle 20"/>
          <p:cNvSpPr/>
          <p:nvPr/>
        </p:nvSpPr>
        <p:spPr>
          <a:xfrm>
            <a:off x="10009468" y="1927987"/>
            <a:ext cx="128432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1628000</a:t>
            </a:r>
            <a:endParaRPr lang="en-US" sz="2200" dirty="0"/>
          </a:p>
        </p:txBody>
      </p:sp>
      <p:sp>
        <p:nvSpPr>
          <p:cNvPr id="22" name="Rectangle 21"/>
          <p:cNvSpPr/>
          <p:nvPr/>
        </p:nvSpPr>
        <p:spPr>
          <a:xfrm>
            <a:off x="8238269" y="2380484"/>
            <a:ext cx="3142445" cy="5166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Rectangle 22"/>
          <p:cNvSpPr/>
          <p:nvPr/>
        </p:nvSpPr>
        <p:spPr>
          <a:xfrm>
            <a:off x="9940198" y="2521368"/>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228000</a:t>
            </a:r>
            <a:endParaRPr lang="en-US" sz="2200" dirty="0"/>
          </a:p>
        </p:txBody>
      </p:sp>
      <p:sp>
        <p:nvSpPr>
          <p:cNvPr id="24" name="Rectangle 23"/>
          <p:cNvSpPr/>
          <p:nvPr/>
        </p:nvSpPr>
        <p:spPr>
          <a:xfrm>
            <a:off x="249541" y="2740158"/>
            <a:ext cx="1516762" cy="430887"/>
          </a:xfrm>
          <a:prstGeom prst="rect">
            <a:avLst/>
          </a:prstGeom>
        </p:spPr>
        <p:txBody>
          <a:bodyPr wrap="none">
            <a:spAutoFit/>
          </a:bodyPr>
          <a:lstStyle/>
          <a:p>
            <a:pPr algn="r" rtl="1"/>
            <a:r>
              <a:rPr lang="fa-IR" sz="2200" b="1" dirty="0" smtClean="0">
                <a:solidFill>
                  <a:srgbClr val="00B050"/>
                </a:solidFill>
                <a:latin typeface="Arial" panose="020B0604020202020204" pitchFamily="34" charset="0"/>
                <a:cs typeface="Arial" panose="020B0604020202020204" pitchFamily="34" charset="0"/>
              </a:rPr>
              <a:t>سفارش</a:t>
            </a:r>
            <a:r>
              <a:rPr lang="en-US" sz="2200" b="1" dirty="0" smtClean="0">
                <a:solidFill>
                  <a:srgbClr val="00B050"/>
                </a:solidFill>
                <a:latin typeface="Arial" panose="020B0604020202020204" pitchFamily="34" charset="0"/>
                <a:cs typeface="Arial" panose="020B0604020202020204" pitchFamily="34" charset="0"/>
              </a:rPr>
              <a:t> 125 </a:t>
            </a:r>
            <a:endParaRPr lang="en-US" sz="2200" b="1" dirty="0">
              <a:solidFill>
                <a:srgbClr val="00B050"/>
              </a:solidFill>
              <a:latin typeface="Arial" panose="020B0604020202020204" pitchFamily="34" charset="0"/>
              <a:cs typeface="Arial" panose="020B0604020202020204" pitchFamily="34" charset="0"/>
            </a:endParaRPr>
          </a:p>
        </p:txBody>
      </p:sp>
      <p:sp>
        <p:nvSpPr>
          <p:cNvPr id="25" name="Left Brace 24"/>
          <p:cNvSpPr/>
          <p:nvPr/>
        </p:nvSpPr>
        <p:spPr>
          <a:xfrm>
            <a:off x="1907557" y="1911608"/>
            <a:ext cx="990189" cy="2170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3543624" y="1984885"/>
            <a:ext cx="681597" cy="430887"/>
          </a:xfrm>
          <a:prstGeom prst="rect">
            <a:avLst/>
          </a:prstGeom>
        </p:spPr>
        <p:txBody>
          <a:bodyPr wrap="none">
            <a:spAutoFit/>
          </a:bodyPr>
          <a:lstStyle/>
          <a:p>
            <a:r>
              <a:rPr lang="fa-IR" sz="2200" dirty="0">
                <a:latin typeface="Arial" panose="020B0604020202020204" pitchFamily="34" charset="0"/>
                <a:cs typeface="Arial" panose="020B0604020202020204" pitchFamily="34" charset="0"/>
              </a:rPr>
              <a:t>مانده </a:t>
            </a:r>
            <a:endParaRPr lang="en-US" sz="2200" dirty="0"/>
          </a:p>
        </p:txBody>
      </p:sp>
      <p:sp>
        <p:nvSpPr>
          <p:cNvPr id="27" name="Rectangle 26"/>
          <p:cNvSpPr/>
          <p:nvPr/>
        </p:nvSpPr>
        <p:spPr>
          <a:xfrm>
            <a:off x="2451778" y="1984885"/>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128000</a:t>
            </a:r>
            <a:endParaRPr lang="en-US" sz="2200" dirty="0"/>
          </a:p>
        </p:txBody>
      </p:sp>
      <p:sp>
        <p:nvSpPr>
          <p:cNvPr id="28" name="Rectangle 27"/>
          <p:cNvSpPr/>
          <p:nvPr/>
        </p:nvSpPr>
        <p:spPr>
          <a:xfrm>
            <a:off x="2562825" y="2691636"/>
            <a:ext cx="1289134" cy="430887"/>
          </a:xfrm>
          <a:prstGeom prst="rect">
            <a:avLst/>
          </a:prstGeom>
        </p:spPr>
        <p:txBody>
          <a:bodyPr wrap="none">
            <a:spAutoFit/>
          </a:bodyPr>
          <a:lstStyle/>
          <a:p>
            <a:pPr algn="r" rtl="1"/>
            <a:r>
              <a:rPr lang="fa-IR" sz="2200" b="1" dirty="0" smtClean="0">
                <a:latin typeface="Arial" panose="020B0604020202020204" pitchFamily="34" charset="0"/>
                <a:cs typeface="Arial" panose="020B0604020202020204" pitchFamily="34" charset="0"/>
              </a:rPr>
              <a:t>برای تکمیل</a:t>
            </a:r>
            <a:endParaRPr lang="en-US" sz="2200" b="1" dirty="0">
              <a:latin typeface="Arial" panose="020B0604020202020204" pitchFamily="34" charset="0"/>
              <a:cs typeface="Arial" panose="020B0604020202020204" pitchFamily="34" charset="0"/>
            </a:endParaRPr>
          </a:p>
        </p:txBody>
      </p:sp>
      <p:sp>
        <p:nvSpPr>
          <p:cNvPr id="29" name="Left Brace 28"/>
          <p:cNvSpPr/>
          <p:nvPr/>
        </p:nvSpPr>
        <p:spPr>
          <a:xfrm>
            <a:off x="3908769" y="2691636"/>
            <a:ext cx="384080" cy="1300812"/>
          </a:xfrm>
          <a:prstGeom prst="leftBrace">
            <a:avLst>
              <a:gd name="adj1" fmla="val 8333"/>
              <a:gd name="adj2" fmla="val 202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4173735" y="2768405"/>
            <a:ext cx="918841" cy="430887"/>
          </a:xfrm>
          <a:prstGeom prst="rect">
            <a:avLst/>
          </a:prstGeom>
        </p:spPr>
        <p:txBody>
          <a:bodyPr wrap="none">
            <a:spAutoFit/>
          </a:bodyPr>
          <a:lstStyle/>
          <a:p>
            <a:r>
              <a:rPr lang="fa-IR" sz="2200" dirty="0">
                <a:latin typeface="Arial" panose="020B0604020202020204" pitchFamily="34" charset="0"/>
                <a:cs typeface="Arial" panose="020B0604020202020204" pitchFamily="34" charset="0"/>
              </a:rPr>
              <a:t>دستمزد </a:t>
            </a:r>
            <a:endParaRPr lang="en-US" sz="2200" dirty="0"/>
          </a:p>
        </p:txBody>
      </p:sp>
      <p:sp>
        <p:nvSpPr>
          <p:cNvPr id="31" name="Equal 30"/>
          <p:cNvSpPr/>
          <p:nvPr/>
        </p:nvSpPr>
        <p:spPr>
          <a:xfrm>
            <a:off x="5855677" y="3537080"/>
            <a:ext cx="412124" cy="215443"/>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5551205" y="2790099"/>
            <a:ext cx="970137" cy="430887"/>
          </a:xfrm>
          <a:prstGeom prst="rect">
            <a:avLst/>
          </a:prstGeom>
        </p:spPr>
        <p:txBody>
          <a:bodyPr wrap="none">
            <a:spAutoFit/>
          </a:bodyPr>
          <a:lstStyle/>
          <a:p>
            <a:r>
              <a:rPr lang="en-US" sz="2200" dirty="0" smtClean="0"/>
              <a:t>40000</a:t>
            </a:r>
            <a:endParaRPr lang="en-US" sz="2200" dirty="0"/>
          </a:p>
        </p:txBody>
      </p:sp>
      <p:sp>
        <p:nvSpPr>
          <p:cNvPr id="33" name="Rectangle 32"/>
          <p:cNvSpPr/>
          <p:nvPr/>
        </p:nvSpPr>
        <p:spPr>
          <a:xfrm>
            <a:off x="4217508" y="3374469"/>
            <a:ext cx="1669047"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سربار جذب شده</a:t>
            </a:r>
            <a:endParaRPr lang="en-US" sz="2200" dirty="0">
              <a:latin typeface="Arial" panose="020B0604020202020204" pitchFamily="34" charset="0"/>
              <a:cs typeface="Arial" panose="020B0604020202020204" pitchFamily="34" charset="0"/>
            </a:endParaRPr>
          </a:p>
        </p:txBody>
      </p:sp>
      <p:sp>
        <p:nvSpPr>
          <p:cNvPr id="34" name="Equal 33"/>
          <p:cNvSpPr/>
          <p:nvPr/>
        </p:nvSpPr>
        <p:spPr>
          <a:xfrm>
            <a:off x="5110315" y="2921789"/>
            <a:ext cx="412124" cy="215443"/>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6386658" y="3453146"/>
            <a:ext cx="2751074" cy="430887"/>
          </a:xfrm>
          <a:prstGeom prst="rect">
            <a:avLst/>
          </a:prstGeom>
        </p:spPr>
        <p:txBody>
          <a:bodyPr wrap="none">
            <a:spAutoFit/>
          </a:bodyPr>
          <a:lstStyle/>
          <a:p>
            <a:r>
              <a:rPr lang="en-US" sz="2200" dirty="0" smtClean="0"/>
              <a:t>40000* 80% =32000</a:t>
            </a:r>
            <a:endParaRPr lang="en-US" sz="2200" dirty="0"/>
          </a:p>
        </p:txBody>
      </p:sp>
      <p:sp>
        <p:nvSpPr>
          <p:cNvPr id="36" name="Rectangle 35"/>
          <p:cNvSpPr/>
          <p:nvPr/>
        </p:nvSpPr>
        <p:spPr>
          <a:xfrm>
            <a:off x="347715" y="4347195"/>
            <a:ext cx="3015569" cy="430887"/>
          </a:xfrm>
          <a:prstGeom prst="rect">
            <a:avLst/>
          </a:prstGeom>
        </p:spPr>
        <p:txBody>
          <a:bodyPr wrap="none">
            <a:spAutoFit/>
          </a:bodyPr>
          <a:lstStyle/>
          <a:p>
            <a:pPr algn="r" rtl="1"/>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بهای تکمیل شده کل سفارش</a:t>
            </a:r>
            <a:endParaRPr lang="en-US" sz="2200" dirty="0">
              <a:latin typeface="Arial" panose="020B0604020202020204" pitchFamily="34" charset="0"/>
              <a:cs typeface="Arial" panose="020B0604020202020204" pitchFamily="34" charset="0"/>
            </a:endParaRPr>
          </a:p>
        </p:txBody>
      </p:sp>
      <p:sp>
        <p:nvSpPr>
          <p:cNvPr id="37" name="Rectangle 36"/>
          <p:cNvSpPr/>
          <p:nvPr/>
        </p:nvSpPr>
        <p:spPr>
          <a:xfrm>
            <a:off x="3288343" y="4347194"/>
            <a:ext cx="4136069"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128000+40000+32000=200000</a:t>
            </a:r>
            <a:endParaRPr lang="en-US" sz="2200" dirty="0"/>
          </a:p>
        </p:txBody>
      </p:sp>
      <p:sp>
        <p:nvSpPr>
          <p:cNvPr id="39" name="Rectangle 38"/>
          <p:cNvSpPr/>
          <p:nvPr/>
        </p:nvSpPr>
        <p:spPr>
          <a:xfrm>
            <a:off x="341968" y="4864513"/>
            <a:ext cx="2443297" cy="430887"/>
          </a:xfrm>
          <a:prstGeom prst="rect">
            <a:avLst/>
          </a:prstGeom>
        </p:spPr>
        <p:txBody>
          <a:bodyPr wrap="none">
            <a:spAutoFit/>
          </a:bodyPr>
          <a:lstStyle/>
          <a:p>
            <a:pPr algn="r" rtl="1"/>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سفارشات تکمیل شده </a:t>
            </a:r>
            <a:endParaRPr lang="en-US" sz="2200" dirty="0">
              <a:latin typeface="Arial" panose="020B0604020202020204" pitchFamily="34" charset="0"/>
              <a:cs typeface="Arial" panose="020B0604020202020204" pitchFamily="34" charset="0"/>
            </a:endParaRPr>
          </a:p>
        </p:txBody>
      </p:sp>
      <p:sp>
        <p:nvSpPr>
          <p:cNvPr id="40" name="Rectangle 39"/>
          <p:cNvSpPr/>
          <p:nvPr/>
        </p:nvSpPr>
        <p:spPr>
          <a:xfrm>
            <a:off x="2812507" y="4826351"/>
            <a:ext cx="1284326" cy="430887"/>
          </a:xfrm>
          <a:prstGeom prst="rect">
            <a:avLst/>
          </a:prstGeom>
        </p:spPr>
        <p:txBody>
          <a:bodyPr wrap="none">
            <a:spAutoFit/>
          </a:bodyPr>
          <a:lstStyle/>
          <a:p>
            <a:r>
              <a:rPr lang="en-US" sz="2200" dirty="0" smtClean="0"/>
              <a:t>1400000</a:t>
            </a:r>
            <a:endParaRPr lang="en-US" sz="2200" dirty="0"/>
          </a:p>
        </p:txBody>
      </p:sp>
      <p:sp>
        <p:nvSpPr>
          <p:cNvPr id="41" name="Right Arrow 40"/>
          <p:cNvSpPr/>
          <p:nvPr/>
        </p:nvSpPr>
        <p:spPr>
          <a:xfrm>
            <a:off x="4139257" y="5113292"/>
            <a:ext cx="573085" cy="212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074391" y="4786232"/>
            <a:ext cx="655949" cy="430887"/>
          </a:xfrm>
          <a:prstGeom prst="rect">
            <a:avLst/>
          </a:prstGeom>
        </p:spPr>
        <p:txBody>
          <a:bodyPr wrap="none">
            <a:spAutoFit/>
          </a:bodyPr>
          <a:lstStyle/>
          <a:p>
            <a:r>
              <a:rPr lang="en-US" sz="2200" dirty="0" smtClean="0"/>
              <a:t>125</a:t>
            </a:r>
            <a:endParaRPr lang="en-US" sz="2200" dirty="0"/>
          </a:p>
        </p:txBody>
      </p:sp>
      <p:sp>
        <p:nvSpPr>
          <p:cNvPr id="43" name="Rectangle 42"/>
          <p:cNvSpPr/>
          <p:nvPr/>
        </p:nvSpPr>
        <p:spPr>
          <a:xfrm>
            <a:off x="4802379" y="4941865"/>
            <a:ext cx="1127232" cy="430887"/>
          </a:xfrm>
          <a:prstGeom prst="rect">
            <a:avLst/>
          </a:prstGeom>
        </p:spPr>
        <p:txBody>
          <a:bodyPr wrap="none">
            <a:spAutoFit/>
          </a:bodyPr>
          <a:lstStyle/>
          <a:p>
            <a:r>
              <a:rPr lang="en-US" sz="2200" dirty="0" smtClean="0"/>
              <a:t>200000</a:t>
            </a:r>
            <a:endParaRPr lang="en-US" sz="2200" dirty="0"/>
          </a:p>
        </p:txBody>
      </p:sp>
      <p:sp>
        <p:nvSpPr>
          <p:cNvPr id="38" name="Rectangle 37">
            <a:hlinkClick r:id="" action="ppaction://hlinkshowjump?jump=nextslide">
              <a:snd r:embed="rId3" name="click.wav"/>
            </a:hlinkClick>
            <a:hlinkHover r:id="" action="ppaction://noaction">
              <a:snd r:embed="rId4" name="arrow.wav"/>
            </a:hlinkHover>
          </p:cNvPr>
          <p:cNvSpPr/>
          <p:nvPr/>
        </p:nvSpPr>
        <p:spPr>
          <a:xfrm>
            <a:off x="6380808" y="586433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4" name="Rectangle 43">
            <a:hlinkClick r:id="" action="ppaction://hlinkshowjump?jump=previousslide">
              <a:snd r:embed="rId3" name="click.wav"/>
            </a:hlinkClick>
            <a:hlinkHover r:id="" action="ppaction://noaction">
              <a:snd r:embed="rId4" name="arrow.wav"/>
            </a:hlinkHover>
          </p:cNvPr>
          <p:cNvSpPr/>
          <p:nvPr/>
        </p:nvSpPr>
        <p:spPr>
          <a:xfrm>
            <a:off x="5460467" y="586433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41619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animBg="1"/>
      <p:bldP spid="10" grpId="0"/>
      <p:bldP spid="17" grpId="0"/>
      <p:bldP spid="18" grpId="0"/>
      <p:bldP spid="21" grpId="0"/>
      <p:bldP spid="24" grpId="0"/>
      <p:bldP spid="25" grpId="0" animBg="1"/>
      <p:bldP spid="26" grpId="0"/>
      <p:bldP spid="27" grpId="0"/>
      <p:bldP spid="28" grpId="0"/>
      <p:bldP spid="29" grpId="0" animBg="1"/>
      <p:bldP spid="30" grpId="0"/>
      <p:bldP spid="31" grpId="0" animBg="1"/>
      <p:bldP spid="32" grpId="0"/>
      <p:bldP spid="33" grpId="0"/>
      <p:bldP spid="34" grpId="0" animBg="1"/>
      <p:bldP spid="35" grpId="0"/>
      <p:bldP spid="36" grpId="0"/>
      <p:bldP spid="37" grpId="0"/>
      <p:bldP spid="39" grpId="0"/>
      <p:bldP spid="40" grpId="0"/>
      <p:bldP spid="41" grpId="0" animBg="1"/>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2026" y="1503786"/>
            <a:ext cx="1438215" cy="430887"/>
          </a:xfrm>
          <a:prstGeom prst="rect">
            <a:avLst/>
          </a:prstGeom>
        </p:spPr>
        <p:txBody>
          <a:bodyPr wrap="none">
            <a:spAutoFit/>
          </a:bodyPr>
          <a:lstStyle/>
          <a:p>
            <a:pPr algn="r" rtl="1"/>
            <a:r>
              <a:rPr lang="fa-IR" sz="2200" b="1" dirty="0" smtClean="0">
                <a:solidFill>
                  <a:srgbClr val="00B0F0"/>
                </a:solidFill>
                <a:latin typeface="Arial" panose="020B0604020202020204" pitchFamily="34" charset="0"/>
                <a:cs typeface="Arial" panose="020B0604020202020204" pitchFamily="34" charset="0"/>
              </a:rPr>
              <a:t>سفارش </a:t>
            </a:r>
            <a:r>
              <a:rPr lang="en-US" sz="2200" b="1" dirty="0" smtClean="0">
                <a:solidFill>
                  <a:srgbClr val="00B0F0"/>
                </a:solidFill>
                <a:latin typeface="Arial" panose="020B0604020202020204" pitchFamily="34" charset="0"/>
                <a:cs typeface="Arial" panose="020B0604020202020204" pitchFamily="34" charset="0"/>
              </a:rPr>
              <a:t>132</a:t>
            </a:r>
            <a:endParaRPr lang="en-US" sz="2200" b="1" dirty="0">
              <a:solidFill>
                <a:srgbClr val="00B0F0"/>
              </a:solidFill>
              <a:latin typeface="Arial" panose="020B0604020202020204" pitchFamily="34" charset="0"/>
              <a:cs typeface="Arial" panose="020B0604020202020204" pitchFamily="34" charset="0"/>
            </a:endParaRPr>
          </a:p>
        </p:txBody>
      </p:sp>
      <p:sp>
        <p:nvSpPr>
          <p:cNvPr id="5" name="Left Brace 4"/>
          <p:cNvSpPr/>
          <p:nvPr/>
        </p:nvSpPr>
        <p:spPr>
          <a:xfrm>
            <a:off x="2789017" y="883436"/>
            <a:ext cx="990189" cy="22074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1661784" y="1503786"/>
            <a:ext cx="1127233" cy="430887"/>
          </a:xfrm>
          <a:prstGeom prst="rect">
            <a:avLst/>
          </a:prstGeom>
        </p:spPr>
        <p:txBody>
          <a:bodyPr wrap="none">
            <a:spAutoFit/>
          </a:bodyPr>
          <a:lstStyle/>
          <a:p>
            <a:pPr algn="r" rtl="1"/>
            <a:r>
              <a:rPr lang="en-US" sz="2200" b="1" dirty="0" smtClean="0">
                <a:latin typeface="Arial" panose="020B0604020202020204" pitchFamily="34" charset="0"/>
                <a:cs typeface="Arial" panose="020B0604020202020204" pitchFamily="34" charset="0"/>
              </a:rPr>
              <a:t>228000</a:t>
            </a:r>
            <a:endParaRPr lang="en-US" sz="2200" b="1" dirty="0">
              <a:latin typeface="Arial" panose="020B0604020202020204" pitchFamily="34" charset="0"/>
              <a:cs typeface="Arial" panose="020B0604020202020204" pitchFamily="34" charset="0"/>
            </a:endParaRPr>
          </a:p>
        </p:txBody>
      </p:sp>
      <p:sp>
        <p:nvSpPr>
          <p:cNvPr id="7" name="Rectangle 6"/>
          <p:cNvSpPr/>
          <p:nvPr/>
        </p:nvSpPr>
        <p:spPr>
          <a:xfrm>
            <a:off x="3455239" y="1072899"/>
            <a:ext cx="647934"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مواد </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4073010" y="1072899"/>
            <a:ext cx="349776"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4541702" y="1072899"/>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120000</a:t>
            </a:r>
            <a:endParaRPr lang="en-US" sz="2200" dirty="0">
              <a:latin typeface="Arial" panose="020B0604020202020204" pitchFamily="34" charset="0"/>
              <a:cs typeface="Arial" panose="020B0604020202020204" pitchFamily="34" charset="0"/>
            </a:endParaRPr>
          </a:p>
        </p:txBody>
      </p:sp>
      <p:sp>
        <p:nvSpPr>
          <p:cNvPr id="11" name="Rectangle 10"/>
          <p:cNvSpPr/>
          <p:nvPr/>
        </p:nvSpPr>
        <p:spPr>
          <a:xfrm>
            <a:off x="3329057" y="1813959"/>
            <a:ext cx="918841"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دستمزد </a:t>
            </a:r>
            <a:endParaRPr lang="en-US" sz="2200" dirty="0">
              <a:latin typeface="Arial" panose="020B0604020202020204" pitchFamily="34" charset="0"/>
              <a:cs typeface="Arial" panose="020B0604020202020204" pitchFamily="34" charset="0"/>
            </a:endParaRPr>
          </a:p>
        </p:txBody>
      </p:sp>
      <p:sp>
        <p:nvSpPr>
          <p:cNvPr id="12" name="Rectangle 11"/>
          <p:cNvSpPr/>
          <p:nvPr/>
        </p:nvSpPr>
        <p:spPr>
          <a:xfrm>
            <a:off x="4278479" y="1830790"/>
            <a:ext cx="349776"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13" name="Rectangle 12"/>
          <p:cNvSpPr/>
          <p:nvPr/>
        </p:nvSpPr>
        <p:spPr>
          <a:xfrm>
            <a:off x="3359638" y="2458105"/>
            <a:ext cx="2069797"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 = سربار جذب شده </a:t>
            </a:r>
            <a:endParaRPr lang="en-US" sz="2200" dirty="0">
              <a:latin typeface="Arial" panose="020B0604020202020204" pitchFamily="34" charset="0"/>
              <a:cs typeface="Arial" panose="020B0604020202020204" pitchFamily="34" charset="0"/>
            </a:endParaRPr>
          </a:p>
        </p:txBody>
      </p:sp>
      <p:sp>
        <p:nvSpPr>
          <p:cNvPr id="14" name="Left Brace 13"/>
          <p:cNvSpPr/>
          <p:nvPr/>
        </p:nvSpPr>
        <p:spPr>
          <a:xfrm flipH="1">
            <a:off x="5276501" y="1906231"/>
            <a:ext cx="784866" cy="1103747"/>
          </a:xfrm>
          <a:prstGeom prst="leftBrace">
            <a:avLst>
              <a:gd name="adj1" fmla="val 16537"/>
              <a:gd name="adj2" fmla="val 476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6107433" y="2265630"/>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108000</a:t>
            </a:r>
            <a:endParaRPr lang="en-US" sz="2200" dirty="0">
              <a:latin typeface="Arial" panose="020B0604020202020204" pitchFamily="34" charset="0"/>
              <a:cs typeface="Arial" panose="020B0604020202020204" pitchFamily="34" charset="0"/>
            </a:endParaRPr>
          </a:p>
        </p:txBody>
      </p:sp>
      <p:sp>
        <p:nvSpPr>
          <p:cNvPr id="16" name="Rectangle 15"/>
          <p:cNvSpPr/>
          <p:nvPr/>
        </p:nvSpPr>
        <p:spPr>
          <a:xfrm>
            <a:off x="359372" y="3711280"/>
            <a:ext cx="2618024" cy="1107996"/>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108000= x + 80% x</a:t>
            </a:r>
          </a:p>
          <a:p>
            <a:r>
              <a:rPr lang="en-US" sz="2200" dirty="0" smtClean="0">
                <a:latin typeface="Arial" panose="020B0604020202020204" pitchFamily="34" charset="0"/>
                <a:cs typeface="Arial" panose="020B0604020202020204" pitchFamily="34" charset="0"/>
              </a:rPr>
              <a:t>  108000=180 % x</a:t>
            </a:r>
          </a:p>
          <a:p>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x=60000     </a:t>
            </a:r>
            <a:r>
              <a:rPr lang="fa-IR" sz="2200" dirty="0" smtClean="0">
                <a:latin typeface="Arial" panose="020B0604020202020204" pitchFamily="34" charset="0"/>
                <a:cs typeface="Arial" panose="020B0604020202020204" pitchFamily="34" charset="0"/>
              </a:rPr>
              <a:t>دستمزد</a:t>
            </a:r>
            <a:endParaRPr lang="en-US" sz="2200" dirty="0">
              <a:latin typeface="Arial" panose="020B0604020202020204" pitchFamily="34" charset="0"/>
              <a:cs typeface="Arial" panose="020B0604020202020204" pitchFamily="34" charset="0"/>
            </a:endParaRPr>
          </a:p>
        </p:txBody>
      </p:sp>
      <p:sp>
        <p:nvSpPr>
          <p:cNvPr id="17" name="Rectangle 16"/>
          <p:cNvSpPr/>
          <p:nvPr/>
        </p:nvSpPr>
        <p:spPr>
          <a:xfrm>
            <a:off x="359372" y="4885628"/>
            <a:ext cx="4108817"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X * 80% =48000     </a:t>
            </a:r>
            <a:r>
              <a:rPr lang="fa-IR" sz="2200" dirty="0" smtClean="0">
                <a:solidFill>
                  <a:srgbClr val="00B050"/>
                </a:solidFill>
                <a:latin typeface="Arial" panose="020B0604020202020204" pitchFamily="34" charset="0"/>
                <a:cs typeface="Arial" panose="020B0604020202020204" pitchFamily="34" charset="0"/>
              </a:rPr>
              <a:t>سربار جذب شده</a:t>
            </a:r>
            <a:endParaRPr lang="en-US" sz="2200" dirty="0">
              <a:solidFill>
                <a:srgbClr val="00B050"/>
              </a:solidFill>
              <a:latin typeface="Arial" panose="020B0604020202020204" pitchFamily="34" charset="0"/>
              <a:cs typeface="Arial" panose="020B0604020202020204" pitchFamily="34" charset="0"/>
            </a:endParaRPr>
          </a:p>
        </p:txBody>
      </p:sp>
      <p:sp>
        <p:nvSpPr>
          <p:cNvPr id="18" name="Rectangle 17">
            <a:hlinkClick r:id="" action="ppaction://hlinkshowjump?jump=nextslide">
              <a:snd r:embed="rId3" name="click.wav"/>
            </a:hlinkClick>
            <a:hlinkHover r:id="" action="ppaction://noaction">
              <a:snd r:embed="rId4" name="arrow.wav"/>
            </a:hlinkHover>
          </p:cNvPr>
          <p:cNvSpPr/>
          <p:nvPr/>
        </p:nvSpPr>
        <p:spPr>
          <a:xfrm>
            <a:off x="6349776" y="5690256"/>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9" name="Rectangle 18">
            <a:hlinkClick r:id="" action="ppaction://hlinkshowjump?jump=previousslide">
              <a:snd r:embed="rId3" name="click.wav"/>
            </a:hlinkClick>
            <a:hlinkHover r:id="" action="ppaction://noaction">
              <a:snd r:embed="rId4" name="arrow.wav"/>
            </a:hlinkHover>
          </p:cNvPr>
          <p:cNvSpPr/>
          <p:nvPr/>
        </p:nvSpPr>
        <p:spPr>
          <a:xfrm>
            <a:off x="5429435" y="5690256"/>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74173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1" grpId="0"/>
      <p:bldP spid="12" grpId="0"/>
      <p:bldP spid="13" grpId="0"/>
      <p:bldP spid="14" grpId="0" animBg="1"/>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9093" y="489307"/>
            <a:ext cx="11397807" cy="1107996"/>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یک موسسه دارای دو دایره تولیدی به نام های الف  ب و دو دایره خدماتی 2و1 دارد . هزینه های عمومی کارخانه عبارتند از : هزینه سوخت و روشنایی </a:t>
            </a:r>
            <a:r>
              <a:rPr lang="en-US" sz="2200" b="1" dirty="0" smtClean="0">
                <a:latin typeface="Arial" panose="020B0604020202020204" pitchFamily="34" charset="0"/>
                <a:cs typeface="Arial" panose="020B0604020202020204" pitchFamily="34" charset="0"/>
              </a:rPr>
              <a:t>400000</a:t>
            </a:r>
            <a:r>
              <a:rPr lang="fa-IR" sz="2200" b="1" dirty="0" smtClean="0">
                <a:latin typeface="Arial" panose="020B0604020202020204" pitchFamily="34" charset="0"/>
                <a:cs typeface="Arial" panose="020B0604020202020204" pitchFamily="34" charset="0"/>
              </a:rPr>
              <a:t>هزینه ایاب زهاب </a:t>
            </a:r>
            <a:r>
              <a:rPr lang="en-US" sz="2200" b="1" dirty="0" smtClean="0">
                <a:latin typeface="Arial" panose="020B0604020202020204" pitchFamily="34" charset="0"/>
                <a:cs typeface="Arial" panose="020B0604020202020204" pitchFamily="34" charset="0"/>
              </a:rPr>
              <a:t>300000</a:t>
            </a:r>
            <a:r>
              <a:rPr lang="fa-IR" sz="2200" b="1" dirty="0" smtClean="0">
                <a:latin typeface="Arial" panose="020B0604020202020204" pitchFamily="34" charset="0"/>
                <a:cs typeface="Arial" panose="020B0604020202020204" pitchFamily="34" charset="0"/>
              </a:rPr>
              <a:t>هزینه بیمه تامین اجتماعی </a:t>
            </a:r>
            <a:r>
              <a:rPr lang="en-US" sz="2200" b="1" dirty="0" smtClean="0">
                <a:latin typeface="Arial" panose="020B0604020202020204" pitchFamily="34" charset="0"/>
                <a:cs typeface="Arial" panose="020B0604020202020204" pitchFamily="34" charset="0"/>
              </a:rPr>
              <a:t>500000</a:t>
            </a:r>
            <a:r>
              <a:rPr lang="fa-IR" sz="2200" b="1" dirty="0" smtClean="0">
                <a:latin typeface="Arial" panose="020B0604020202020204" pitchFamily="34" charset="0"/>
                <a:cs typeface="Arial" panose="020B0604020202020204" pitchFamily="34" charset="0"/>
              </a:rPr>
              <a:t>میباشد</a:t>
            </a:r>
          </a:p>
          <a:p>
            <a:pPr algn="r"/>
            <a:r>
              <a:rPr lang="fa-IR" sz="2200" b="1" dirty="0" smtClean="0">
                <a:latin typeface="Arial" panose="020B0604020202020204" pitchFamily="34" charset="0"/>
                <a:cs typeface="Arial" panose="020B0604020202020204" pitchFamily="34" charset="0"/>
              </a:rPr>
              <a:t>  اطلاعات زیر مربوط به موسسه تولیدی میباشد </a:t>
            </a:r>
            <a:endParaRPr lang="en-US" sz="2200" b="1"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03040692"/>
              </p:ext>
            </p:extLst>
          </p:nvPr>
        </p:nvGraphicFramePr>
        <p:xfrm>
          <a:off x="1171977" y="2137894"/>
          <a:ext cx="9168330" cy="2042160"/>
        </p:xfrm>
        <a:graphic>
          <a:graphicData uri="http://schemas.openxmlformats.org/drawingml/2006/table">
            <a:tbl>
              <a:tblPr firstRow="1" bandRow="1">
                <a:tableStyleId>{616DA210-FB5B-4158-B5E0-FEB733F419BA}</a:tableStyleId>
              </a:tblPr>
              <a:tblGrid>
                <a:gridCol w="1528055"/>
                <a:gridCol w="1528055"/>
                <a:gridCol w="1528055"/>
                <a:gridCol w="1354521"/>
                <a:gridCol w="1517948"/>
                <a:gridCol w="1711696"/>
              </a:tblGrid>
              <a:tr h="0">
                <a:tc>
                  <a:txBody>
                    <a:bodyPr/>
                    <a:lstStyle/>
                    <a:p>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خدماتی 2</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خدماتی 1 </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تولیدی</a:t>
                      </a:r>
                      <a:r>
                        <a:rPr lang="fa-IR" sz="2200" baseline="0" dirty="0" smtClean="0">
                          <a:latin typeface="Arial" panose="020B0604020202020204" pitchFamily="34" charset="0"/>
                          <a:cs typeface="Arial" panose="020B0604020202020204" pitchFamily="34" charset="0"/>
                        </a:rPr>
                        <a:t> ب </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تولیدی الف</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370840">
                <a:tc>
                  <a:txBody>
                    <a:bodyPr/>
                    <a:lstStyle/>
                    <a:p>
                      <a:pPr algn="ctr"/>
                      <a:r>
                        <a:rPr lang="en-US" sz="2200" dirty="0" smtClean="0">
                          <a:latin typeface="Arial" panose="020B0604020202020204" pitchFamily="34" charset="0"/>
                          <a:cs typeface="Arial" panose="020B0604020202020204" pitchFamily="34" charset="0"/>
                        </a:rPr>
                        <a:t>1000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50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150</a:t>
                      </a:r>
                      <a:endParaRPr lang="en-US" sz="2200" dirty="0">
                        <a:latin typeface="Arial" panose="020B0604020202020204" pitchFamily="34" charset="0"/>
                        <a:cs typeface="Arial" panose="020B0604020202020204" pitchFamily="34" charset="0"/>
                      </a:endParaRPr>
                    </a:p>
                  </a:txBody>
                  <a:tcPr/>
                </a:tc>
                <a:tc>
                  <a:txBody>
                    <a:bodyPr/>
                    <a:lstStyle/>
                    <a:p>
                      <a:pPr algn="ctr" rtl="1"/>
                      <a:r>
                        <a:rPr lang="en-US" sz="2200" dirty="0" smtClean="0">
                          <a:latin typeface="Arial" panose="020B0604020202020204" pitchFamily="34" charset="0"/>
                          <a:cs typeface="Arial" panose="020B0604020202020204" pitchFamily="34" charset="0"/>
                        </a:rPr>
                        <a:t>300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500</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مساحت زیر بنا</a:t>
                      </a:r>
                      <a:endParaRPr lang="en-US" sz="2200" dirty="0">
                        <a:latin typeface="Arial" panose="020B0604020202020204" pitchFamily="34" charset="0"/>
                        <a:cs typeface="Arial" panose="020B0604020202020204" pitchFamily="34" charset="0"/>
                      </a:endParaRPr>
                    </a:p>
                  </a:txBody>
                  <a:tcPr/>
                </a:tc>
              </a:tr>
              <a:tr h="370840">
                <a:tc>
                  <a:txBody>
                    <a:bodyPr/>
                    <a:lstStyle/>
                    <a:p>
                      <a:pPr algn="ctr"/>
                      <a:r>
                        <a:rPr lang="en-US" sz="2200" dirty="0" smtClean="0">
                          <a:latin typeface="Arial" panose="020B0604020202020204" pitchFamily="34" charset="0"/>
                          <a:cs typeface="Arial" panose="020B0604020202020204" pitchFamily="34" charset="0"/>
                        </a:rPr>
                        <a:t>60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40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6</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30</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کارکنان</a:t>
                      </a:r>
                      <a:endParaRPr lang="en-US" sz="2200" dirty="0">
                        <a:latin typeface="Arial" panose="020B0604020202020204" pitchFamily="34" charset="0"/>
                        <a:cs typeface="Arial" panose="020B0604020202020204" pitchFamily="34" charset="0"/>
                      </a:endParaRPr>
                    </a:p>
                  </a:txBody>
                  <a:tcPr/>
                </a:tc>
              </a:tr>
              <a:tr h="370840">
                <a:tc>
                  <a:txBody>
                    <a:bodyPr/>
                    <a:lstStyle/>
                    <a:p>
                      <a:r>
                        <a:rPr lang="en-US" sz="2200" dirty="0" smtClean="0">
                          <a:latin typeface="Arial" panose="020B0604020202020204" pitchFamily="34" charset="0"/>
                          <a:cs typeface="Arial" panose="020B0604020202020204" pitchFamily="34" charset="0"/>
                        </a:rPr>
                        <a:t>20000000</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latin typeface="Arial" panose="020B0604020202020204" pitchFamily="34" charset="0"/>
                          <a:cs typeface="Arial" panose="020B0604020202020204" pitchFamily="34" charset="0"/>
                        </a:rPr>
                        <a:t>1000000</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latin typeface="Arial" panose="020B0604020202020204" pitchFamily="34" charset="0"/>
                          <a:cs typeface="Arial" panose="020B0604020202020204" pitchFamily="34" charset="0"/>
                        </a:rPr>
                        <a:t>2000000</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latin typeface="Arial" panose="020B0604020202020204" pitchFamily="34" charset="0"/>
                          <a:cs typeface="Arial" panose="020B0604020202020204" pitchFamily="34" charset="0"/>
                        </a:rPr>
                        <a:t>7000000</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latin typeface="Arial" panose="020B0604020202020204" pitchFamily="34" charset="0"/>
                          <a:cs typeface="Arial" panose="020B0604020202020204" pitchFamily="34" charset="0"/>
                        </a:rPr>
                        <a:t>100</a:t>
                      </a:r>
                      <a:r>
                        <a:rPr lang="fa-IR" sz="2200" dirty="0" smtClean="0">
                          <a:latin typeface="Arial" panose="020B0604020202020204" pitchFamily="34" charset="0"/>
                          <a:cs typeface="Arial" panose="020B0604020202020204" pitchFamily="34" charset="0"/>
                        </a:rPr>
                        <a:t>0</a:t>
                      </a:r>
                      <a:r>
                        <a:rPr lang="en-US" sz="2200" dirty="0" smtClean="0">
                          <a:latin typeface="Arial" panose="020B0604020202020204" pitchFamily="34" charset="0"/>
                          <a:cs typeface="Arial" panose="020B0604020202020204" pitchFamily="34" charset="0"/>
                        </a:rPr>
                        <a:t>0000</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دستمزد غیر مستقیم</a:t>
                      </a:r>
                      <a:endParaRPr lang="en-US" sz="2200" dirty="0">
                        <a:latin typeface="Arial" panose="020B0604020202020204" pitchFamily="34" charset="0"/>
                        <a:cs typeface="Arial" panose="020B0604020202020204" pitchFamily="34" charset="0"/>
                      </a:endParaRPr>
                    </a:p>
                  </a:txBody>
                  <a:tcPr/>
                </a:tc>
              </a:tr>
            </a:tbl>
          </a:graphicData>
        </a:graphic>
      </p:graphicFrame>
      <p:sp>
        <p:nvSpPr>
          <p:cNvPr id="12" name="Rectangle 11"/>
          <p:cNvSpPr/>
          <p:nvPr/>
        </p:nvSpPr>
        <p:spPr>
          <a:xfrm>
            <a:off x="7170525" y="4789798"/>
            <a:ext cx="4892686"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مطلوب است سر شکن کردن هزینه ها (تسهیم اولیه)</a:t>
            </a:r>
            <a:endParaRPr lang="en-US" sz="2200" dirty="0">
              <a:latin typeface="Arial" panose="020B0604020202020204" pitchFamily="34" charset="0"/>
              <a:cs typeface="Arial" panose="020B0604020202020204" pitchFamily="34" charset="0"/>
            </a:endParaRPr>
          </a:p>
        </p:txBody>
      </p:sp>
      <p:sp>
        <p:nvSpPr>
          <p:cNvPr id="5" name="Rectangle 4">
            <a:hlinkClick r:id="" action="ppaction://hlinkshowjump?jump=nextslide">
              <a:snd r:embed="rId4" name="click.wav"/>
            </a:hlinkClick>
            <a:hlinkHover r:id="" action="ppaction://noaction">
              <a:snd r:embed="rId5" name="arrow.wav"/>
            </a:hlinkHover>
          </p:cNvPr>
          <p:cNvSpPr/>
          <p:nvPr/>
        </p:nvSpPr>
        <p:spPr>
          <a:xfrm>
            <a:off x="5902434" y="577728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6" name="Rectangle 5">
            <a:hlinkClick r:id="" action="ppaction://hlinkshowjump?jump=previousslide">
              <a:snd r:embed="rId4" name="click.wav"/>
            </a:hlinkClick>
            <a:hlinkHover r:id="" action="ppaction://noaction">
              <a:snd r:embed="rId5" name="arrow.wav"/>
            </a:hlinkHover>
          </p:cNvPr>
          <p:cNvSpPr/>
          <p:nvPr/>
        </p:nvSpPr>
        <p:spPr>
          <a:xfrm>
            <a:off x="4982093" y="577728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12560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Left Brace 3"/>
          <p:cNvSpPr/>
          <p:nvPr/>
        </p:nvSpPr>
        <p:spPr>
          <a:xfrm flipH="1">
            <a:off x="3998313" y="570522"/>
            <a:ext cx="715518" cy="3972054"/>
          </a:xfrm>
          <a:prstGeom prst="leftBrace">
            <a:avLst>
              <a:gd name="adj1" fmla="val 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endParaRPr>
          </a:p>
        </p:txBody>
      </p:sp>
      <p:sp>
        <p:nvSpPr>
          <p:cNvPr id="5" name="TextBox 4"/>
          <p:cNvSpPr txBox="1"/>
          <p:nvPr/>
        </p:nvSpPr>
        <p:spPr>
          <a:xfrm>
            <a:off x="192316" y="212340"/>
            <a:ext cx="1893467" cy="430887"/>
          </a:xfrm>
          <a:prstGeom prst="rect">
            <a:avLst/>
          </a:prstGeom>
          <a:noFill/>
        </p:spPr>
        <p:txBody>
          <a:bodyPr wrap="none" rtlCol="0">
            <a:spAutoFit/>
          </a:bodyPr>
          <a:lstStyle/>
          <a:p>
            <a:r>
              <a:rPr lang="fa-IR" sz="2200" b="1" dirty="0" smtClean="0">
                <a:solidFill>
                  <a:srgbClr val="00B0F0"/>
                </a:solidFill>
                <a:latin typeface="Arial" panose="020B0604020202020204" pitchFamily="34" charset="0"/>
                <a:cs typeface="Arial" panose="020B0604020202020204" pitchFamily="34" charset="0"/>
              </a:rPr>
              <a:t>سوخت و روشنایی</a:t>
            </a:r>
            <a:endParaRPr lang="en-US" sz="2200" b="1" dirty="0">
              <a:solidFill>
                <a:srgbClr val="00B0F0"/>
              </a:solidFill>
              <a:latin typeface="Arial" panose="020B0604020202020204" pitchFamily="34" charset="0"/>
              <a:cs typeface="Arial" panose="020B0604020202020204" pitchFamily="34" charset="0"/>
            </a:endParaRPr>
          </a:p>
        </p:txBody>
      </p:sp>
      <p:sp>
        <p:nvSpPr>
          <p:cNvPr id="6" name="TextBox 5"/>
          <p:cNvSpPr txBox="1"/>
          <p:nvPr/>
        </p:nvSpPr>
        <p:spPr>
          <a:xfrm>
            <a:off x="208683" y="759567"/>
            <a:ext cx="1127232" cy="430887"/>
          </a:xfrm>
          <a:prstGeom prst="rect">
            <a:avLst/>
          </a:prstGeom>
          <a:noFill/>
        </p:spPr>
        <p:txBody>
          <a:bodyPr wrap="none" rtlCol="0">
            <a:spAutoFit/>
          </a:bodyPr>
          <a:lstStyle/>
          <a:p>
            <a:pPr algn="l"/>
            <a:r>
              <a:rPr lang="en-US" sz="2200" dirty="0" smtClean="0">
                <a:latin typeface="Arial" panose="020B0604020202020204" pitchFamily="34" charset="0"/>
                <a:cs typeface="Arial" panose="020B0604020202020204" pitchFamily="34" charset="0"/>
              </a:rPr>
              <a:t>400000</a:t>
            </a:r>
            <a:endParaRPr lang="en-US" sz="2200" dirty="0">
              <a:latin typeface="Arial" panose="020B0604020202020204" pitchFamily="34" charset="0"/>
              <a:cs typeface="Arial" panose="020B0604020202020204" pitchFamily="34" charset="0"/>
            </a:endParaRPr>
          </a:p>
        </p:txBody>
      </p:sp>
      <p:sp>
        <p:nvSpPr>
          <p:cNvPr id="7" name="Multiply 6"/>
          <p:cNvSpPr/>
          <p:nvPr/>
        </p:nvSpPr>
        <p:spPr>
          <a:xfrm>
            <a:off x="1240999" y="782188"/>
            <a:ext cx="373488" cy="437882"/>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72717" y="547901"/>
            <a:ext cx="655949"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500</a:t>
            </a:r>
            <a:endParaRPr lang="en-US" sz="2200" dirty="0">
              <a:solidFill>
                <a:srgbClr val="00B0F0"/>
              </a:solidFill>
              <a:latin typeface="Arial" panose="020B0604020202020204" pitchFamily="34" charset="0"/>
              <a:cs typeface="Arial" panose="020B0604020202020204" pitchFamily="34" charset="0"/>
            </a:endParaRPr>
          </a:p>
        </p:txBody>
      </p:sp>
      <p:sp>
        <p:nvSpPr>
          <p:cNvPr id="9" name="Minus 8"/>
          <p:cNvSpPr/>
          <p:nvPr/>
        </p:nvSpPr>
        <p:spPr>
          <a:xfrm>
            <a:off x="1591092" y="909190"/>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42104" y="1055549"/>
            <a:ext cx="813043"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1000</a:t>
            </a:r>
            <a:endParaRPr lang="en-US" sz="2200" dirty="0">
              <a:solidFill>
                <a:srgbClr val="00B0F0"/>
              </a:solidFill>
              <a:latin typeface="Arial" panose="020B0604020202020204" pitchFamily="34" charset="0"/>
              <a:cs typeface="Arial" panose="020B0604020202020204" pitchFamily="34" charset="0"/>
            </a:endParaRPr>
          </a:p>
        </p:txBody>
      </p:sp>
      <p:sp>
        <p:nvSpPr>
          <p:cNvPr id="11" name="TextBox 10"/>
          <p:cNvSpPr txBox="1"/>
          <p:nvPr/>
        </p:nvSpPr>
        <p:spPr>
          <a:xfrm>
            <a:off x="1872716" y="1550607"/>
            <a:ext cx="655949"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300</a:t>
            </a:r>
            <a:endParaRPr lang="en-US" sz="2200" dirty="0">
              <a:solidFill>
                <a:srgbClr val="00B0F0"/>
              </a:solidFill>
              <a:latin typeface="Arial" panose="020B0604020202020204" pitchFamily="34" charset="0"/>
              <a:cs typeface="Arial" panose="020B0604020202020204" pitchFamily="34" charset="0"/>
            </a:endParaRPr>
          </a:p>
        </p:txBody>
      </p:sp>
      <p:sp>
        <p:nvSpPr>
          <p:cNvPr id="12" name="Minus 11"/>
          <p:cNvSpPr/>
          <p:nvPr/>
        </p:nvSpPr>
        <p:spPr>
          <a:xfrm>
            <a:off x="1546374" y="1924318"/>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97386" y="2070677"/>
            <a:ext cx="970137"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10000</a:t>
            </a:r>
            <a:endParaRPr lang="en-US" sz="2200" dirty="0">
              <a:solidFill>
                <a:srgbClr val="00B0F0"/>
              </a:solidFill>
              <a:latin typeface="Arial" panose="020B0604020202020204" pitchFamily="34" charset="0"/>
              <a:cs typeface="Arial" panose="020B0604020202020204" pitchFamily="34" charset="0"/>
            </a:endParaRPr>
          </a:p>
        </p:txBody>
      </p:sp>
      <p:sp>
        <p:nvSpPr>
          <p:cNvPr id="14" name="TextBox 13"/>
          <p:cNvSpPr txBox="1"/>
          <p:nvPr/>
        </p:nvSpPr>
        <p:spPr>
          <a:xfrm>
            <a:off x="1865768" y="2576396"/>
            <a:ext cx="655949"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150</a:t>
            </a:r>
            <a:endParaRPr lang="en-US" sz="2200" dirty="0">
              <a:solidFill>
                <a:srgbClr val="00B0F0"/>
              </a:solidFill>
              <a:latin typeface="Arial" panose="020B0604020202020204" pitchFamily="34" charset="0"/>
              <a:cs typeface="Arial" panose="020B0604020202020204" pitchFamily="34" charset="0"/>
            </a:endParaRPr>
          </a:p>
        </p:txBody>
      </p:sp>
      <p:sp>
        <p:nvSpPr>
          <p:cNvPr id="15" name="Minus 14"/>
          <p:cNvSpPr/>
          <p:nvPr/>
        </p:nvSpPr>
        <p:spPr>
          <a:xfrm>
            <a:off x="1585107" y="2974069"/>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36119" y="3120428"/>
            <a:ext cx="970137"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10000</a:t>
            </a:r>
            <a:endParaRPr lang="en-US" sz="2200" dirty="0">
              <a:solidFill>
                <a:srgbClr val="00B0F0"/>
              </a:solidFill>
              <a:latin typeface="Arial" panose="020B0604020202020204" pitchFamily="34" charset="0"/>
              <a:cs typeface="Arial" panose="020B0604020202020204" pitchFamily="34" charset="0"/>
            </a:endParaRPr>
          </a:p>
        </p:txBody>
      </p:sp>
      <p:sp>
        <p:nvSpPr>
          <p:cNvPr id="17" name="TextBox 16"/>
          <p:cNvSpPr txBox="1"/>
          <p:nvPr/>
        </p:nvSpPr>
        <p:spPr>
          <a:xfrm>
            <a:off x="1933026" y="3609765"/>
            <a:ext cx="498855"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50</a:t>
            </a:r>
            <a:endParaRPr lang="en-US" sz="2200" dirty="0">
              <a:solidFill>
                <a:srgbClr val="00B0F0"/>
              </a:solidFill>
              <a:latin typeface="Arial" panose="020B0604020202020204" pitchFamily="34" charset="0"/>
              <a:cs typeface="Arial" panose="020B0604020202020204" pitchFamily="34" charset="0"/>
            </a:endParaRPr>
          </a:p>
        </p:txBody>
      </p:sp>
      <p:sp>
        <p:nvSpPr>
          <p:cNvPr id="18" name="Minus 17"/>
          <p:cNvSpPr/>
          <p:nvPr/>
        </p:nvSpPr>
        <p:spPr>
          <a:xfrm>
            <a:off x="1592225" y="3992940"/>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43237" y="4139299"/>
            <a:ext cx="970137" cy="430887"/>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10000</a:t>
            </a:r>
            <a:endParaRPr lang="en-US" sz="2200" dirty="0">
              <a:solidFill>
                <a:srgbClr val="00B0F0"/>
              </a:solidFill>
              <a:latin typeface="Arial" panose="020B0604020202020204" pitchFamily="34" charset="0"/>
              <a:cs typeface="Arial" panose="020B0604020202020204" pitchFamily="34" charset="0"/>
            </a:endParaRPr>
          </a:p>
        </p:txBody>
      </p:sp>
      <p:sp>
        <p:nvSpPr>
          <p:cNvPr id="20" name="TextBox 19"/>
          <p:cNvSpPr txBox="1"/>
          <p:nvPr/>
        </p:nvSpPr>
        <p:spPr>
          <a:xfrm>
            <a:off x="2774491" y="819333"/>
            <a:ext cx="1370888" cy="3477875"/>
          </a:xfrm>
          <a:prstGeom prst="rect">
            <a:avLst/>
          </a:prstGeom>
          <a:noFill/>
        </p:spPr>
        <p:txBody>
          <a:bodyPr wrap="none" rtlCol="0">
            <a:spAutoFit/>
          </a:bodyPr>
          <a:lstStyle/>
          <a:p>
            <a:pPr algn="l"/>
            <a:r>
              <a:rPr lang="en-US" sz="2200" dirty="0" smtClean="0">
                <a:solidFill>
                  <a:srgbClr val="00B0F0"/>
                </a:solidFill>
                <a:latin typeface="Arial" panose="020B0604020202020204" pitchFamily="34" charset="0"/>
                <a:cs typeface="Arial" panose="020B0604020202020204" pitchFamily="34" charset="0"/>
              </a:rPr>
              <a:t>= 200000</a:t>
            </a:r>
          </a:p>
          <a:p>
            <a:pPr algn="l"/>
            <a:endParaRPr lang="en-US" sz="2200" dirty="0">
              <a:solidFill>
                <a:srgbClr val="00B0F0"/>
              </a:solidFill>
              <a:latin typeface="Arial" panose="020B0604020202020204" pitchFamily="34" charset="0"/>
              <a:cs typeface="Arial" panose="020B0604020202020204" pitchFamily="34" charset="0"/>
            </a:endParaRPr>
          </a:p>
          <a:p>
            <a:pPr algn="l"/>
            <a:endParaRPr lang="en-US" sz="2200" dirty="0" smtClean="0">
              <a:solidFill>
                <a:srgbClr val="00B0F0"/>
              </a:solidFill>
              <a:latin typeface="Arial" panose="020B0604020202020204" pitchFamily="34" charset="0"/>
              <a:cs typeface="Arial" panose="020B0604020202020204" pitchFamily="34" charset="0"/>
            </a:endParaRPr>
          </a:p>
          <a:p>
            <a:pPr algn="l"/>
            <a:r>
              <a:rPr lang="en-US" sz="2200" dirty="0" smtClean="0">
                <a:solidFill>
                  <a:srgbClr val="00B0F0"/>
                </a:solidFill>
                <a:latin typeface="Arial" panose="020B0604020202020204" pitchFamily="34" charset="0"/>
                <a:cs typeface="Arial" panose="020B0604020202020204" pitchFamily="34" charset="0"/>
              </a:rPr>
              <a:t>= 120000</a:t>
            </a:r>
          </a:p>
          <a:p>
            <a:pPr algn="l"/>
            <a:endParaRPr lang="en-US" sz="2200" dirty="0">
              <a:solidFill>
                <a:srgbClr val="00B0F0"/>
              </a:solidFill>
              <a:latin typeface="Arial" panose="020B0604020202020204" pitchFamily="34" charset="0"/>
              <a:cs typeface="Arial" panose="020B0604020202020204" pitchFamily="34" charset="0"/>
            </a:endParaRPr>
          </a:p>
          <a:p>
            <a:pPr algn="l"/>
            <a:endParaRPr lang="en-US" sz="2200" dirty="0" smtClean="0">
              <a:solidFill>
                <a:srgbClr val="00B0F0"/>
              </a:solidFill>
              <a:latin typeface="Arial" panose="020B0604020202020204" pitchFamily="34" charset="0"/>
              <a:cs typeface="Arial" panose="020B0604020202020204" pitchFamily="34" charset="0"/>
            </a:endParaRPr>
          </a:p>
          <a:p>
            <a:pPr algn="l"/>
            <a:r>
              <a:rPr lang="en-US" sz="2200" dirty="0" smtClean="0">
                <a:solidFill>
                  <a:srgbClr val="00B0F0"/>
                </a:solidFill>
                <a:latin typeface="Arial" panose="020B0604020202020204" pitchFamily="34" charset="0"/>
                <a:cs typeface="Arial" panose="020B0604020202020204" pitchFamily="34" charset="0"/>
              </a:rPr>
              <a:t>= 60000</a:t>
            </a:r>
          </a:p>
          <a:p>
            <a:pPr algn="l"/>
            <a:endParaRPr lang="en-US" sz="2200" dirty="0">
              <a:solidFill>
                <a:srgbClr val="00B0F0"/>
              </a:solidFill>
              <a:latin typeface="Arial" panose="020B0604020202020204" pitchFamily="34" charset="0"/>
              <a:cs typeface="Arial" panose="020B0604020202020204" pitchFamily="34" charset="0"/>
            </a:endParaRPr>
          </a:p>
          <a:p>
            <a:pPr algn="l"/>
            <a:endParaRPr lang="en-US" sz="2200" dirty="0" smtClean="0">
              <a:solidFill>
                <a:srgbClr val="00B0F0"/>
              </a:solidFill>
              <a:latin typeface="Arial" panose="020B0604020202020204" pitchFamily="34" charset="0"/>
              <a:cs typeface="Arial" panose="020B0604020202020204" pitchFamily="34" charset="0"/>
            </a:endParaRPr>
          </a:p>
          <a:p>
            <a:pPr algn="l"/>
            <a:r>
              <a:rPr lang="en-US" sz="2200" dirty="0" smtClean="0">
                <a:solidFill>
                  <a:srgbClr val="00B0F0"/>
                </a:solidFill>
                <a:latin typeface="Arial" panose="020B0604020202020204" pitchFamily="34" charset="0"/>
                <a:cs typeface="Arial" panose="020B0604020202020204" pitchFamily="34" charset="0"/>
              </a:rPr>
              <a:t>=</a:t>
            </a:r>
            <a:r>
              <a:rPr lang="fa-IR" sz="2200" dirty="0" smtClean="0">
                <a:solidFill>
                  <a:srgbClr val="00B0F0"/>
                </a:solidFill>
                <a:latin typeface="Arial" panose="020B0604020202020204" pitchFamily="34" charset="0"/>
                <a:cs typeface="Arial" panose="020B0604020202020204" pitchFamily="34" charset="0"/>
              </a:rPr>
              <a:t> </a:t>
            </a:r>
            <a:r>
              <a:rPr lang="en-US" sz="2200" dirty="0" smtClean="0">
                <a:solidFill>
                  <a:srgbClr val="00B0F0"/>
                </a:solidFill>
                <a:latin typeface="Arial" panose="020B0604020202020204" pitchFamily="34" charset="0"/>
                <a:cs typeface="Arial" panose="020B0604020202020204" pitchFamily="34" charset="0"/>
              </a:rPr>
              <a:t>20000</a:t>
            </a:r>
            <a:endParaRPr lang="en-US" sz="2200" dirty="0">
              <a:solidFill>
                <a:srgbClr val="00B0F0"/>
              </a:solidFill>
              <a:latin typeface="Arial" panose="020B0604020202020204" pitchFamily="34" charset="0"/>
              <a:cs typeface="Arial" panose="020B0604020202020204" pitchFamily="34" charset="0"/>
            </a:endParaRPr>
          </a:p>
        </p:txBody>
      </p:sp>
      <p:sp>
        <p:nvSpPr>
          <p:cNvPr id="21" name="TextBox 20"/>
          <p:cNvSpPr txBox="1"/>
          <p:nvPr/>
        </p:nvSpPr>
        <p:spPr>
          <a:xfrm>
            <a:off x="4668292" y="843350"/>
            <a:ext cx="1226618" cy="3477875"/>
          </a:xfrm>
          <a:prstGeom prst="rect">
            <a:avLst/>
          </a:prstGeom>
          <a:noFill/>
        </p:spPr>
        <p:txBody>
          <a:bodyPr wrap="none" rtlCol="0">
            <a:spAutoFit/>
          </a:bodyPr>
          <a:lstStyle/>
          <a:p>
            <a:r>
              <a:rPr lang="fa-IR" sz="2200" b="1" dirty="0" smtClean="0">
                <a:solidFill>
                  <a:srgbClr val="00B0F0"/>
                </a:solidFill>
                <a:latin typeface="Arial" panose="020B0604020202020204" pitchFamily="34" charset="0"/>
                <a:cs typeface="Arial" panose="020B0604020202020204" pitchFamily="34" charset="0"/>
              </a:rPr>
              <a:t>تویلدی الف</a:t>
            </a:r>
          </a:p>
          <a:p>
            <a:endParaRPr lang="fa-IR" sz="2200" b="1" dirty="0">
              <a:solidFill>
                <a:srgbClr val="00B0F0"/>
              </a:solidFill>
              <a:latin typeface="Arial" panose="020B0604020202020204" pitchFamily="34" charset="0"/>
              <a:cs typeface="Arial" panose="020B0604020202020204" pitchFamily="34" charset="0"/>
            </a:endParaRPr>
          </a:p>
          <a:p>
            <a:endParaRPr lang="fa-IR" sz="2200" b="1" dirty="0" smtClean="0">
              <a:solidFill>
                <a:srgbClr val="00B0F0"/>
              </a:solidFill>
              <a:latin typeface="Arial" panose="020B0604020202020204" pitchFamily="34" charset="0"/>
              <a:cs typeface="Arial" panose="020B0604020202020204" pitchFamily="34" charset="0"/>
            </a:endParaRPr>
          </a:p>
          <a:p>
            <a:r>
              <a:rPr lang="fa-IR" sz="2200" b="1" dirty="0" smtClean="0">
                <a:solidFill>
                  <a:srgbClr val="00B0F0"/>
                </a:solidFill>
                <a:latin typeface="Arial" panose="020B0604020202020204" pitchFamily="34" charset="0"/>
                <a:cs typeface="Arial" panose="020B0604020202020204" pitchFamily="34" charset="0"/>
              </a:rPr>
              <a:t>تولیدی ب </a:t>
            </a:r>
          </a:p>
          <a:p>
            <a:endParaRPr lang="fa-IR" sz="2200" b="1" dirty="0">
              <a:solidFill>
                <a:srgbClr val="00B0F0"/>
              </a:solidFill>
              <a:latin typeface="Arial" panose="020B0604020202020204" pitchFamily="34" charset="0"/>
              <a:cs typeface="Arial" panose="020B0604020202020204" pitchFamily="34" charset="0"/>
            </a:endParaRPr>
          </a:p>
          <a:p>
            <a:endParaRPr lang="fa-IR" sz="2200" b="1" dirty="0">
              <a:solidFill>
                <a:srgbClr val="00B0F0"/>
              </a:solidFill>
              <a:latin typeface="Arial" panose="020B0604020202020204" pitchFamily="34" charset="0"/>
              <a:cs typeface="Arial" panose="020B0604020202020204" pitchFamily="34" charset="0"/>
            </a:endParaRPr>
          </a:p>
          <a:p>
            <a:r>
              <a:rPr lang="fa-IR" sz="2200" b="1" dirty="0" smtClean="0">
                <a:solidFill>
                  <a:srgbClr val="00B0F0"/>
                </a:solidFill>
                <a:latin typeface="Arial" panose="020B0604020202020204" pitchFamily="34" charset="0"/>
                <a:cs typeface="Arial" panose="020B0604020202020204" pitchFamily="34" charset="0"/>
              </a:rPr>
              <a:t>خدماتی 1</a:t>
            </a:r>
          </a:p>
          <a:p>
            <a:endParaRPr lang="fa-IR" sz="2200" b="1" dirty="0">
              <a:solidFill>
                <a:srgbClr val="00B0F0"/>
              </a:solidFill>
              <a:latin typeface="Arial" panose="020B0604020202020204" pitchFamily="34" charset="0"/>
              <a:cs typeface="Arial" panose="020B0604020202020204" pitchFamily="34" charset="0"/>
            </a:endParaRPr>
          </a:p>
          <a:p>
            <a:endParaRPr lang="fa-IR" sz="2200" b="1" dirty="0" smtClean="0">
              <a:solidFill>
                <a:srgbClr val="00B0F0"/>
              </a:solidFill>
              <a:latin typeface="Arial" panose="020B0604020202020204" pitchFamily="34" charset="0"/>
              <a:cs typeface="Arial" panose="020B0604020202020204" pitchFamily="34" charset="0"/>
            </a:endParaRPr>
          </a:p>
          <a:p>
            <a:r>
              <a:rPr lang="fa-IR" sz="2200" b="1" dirty="0" smtClean="0">
                <a:solidFill>
                  <a:srgbClr val="00B0F0"/>
                </a:solidFill>
                <a:latin typeface="Arial" panose="020B0604020202020204" pitchFamily="34" charset="0"/>
                <a:cs typeface="Arial" panose="020B0604020202020204" pitchFamily="34" charset="0"/>
              </a:rPr>
              <a:t>خدماتی 2</a:t>
            </a:r>
          </a:p>
        </p:txBody>
      </p:sp>
      <p:sp>
        <p:nvSpPr>
          <p:cNvPr id="22" name="Left Brace 21"/>
          <p:cNvSpPr/>
          <p:nvPr/>
        </p:nvSpPr>
        <p:spPr>
          <a:xfrm flipH="1">
            <a:off x="9963408" y="573659"/>
            <a:ext cx="715518" cy="3972054"/>
          </a:xfrm>
          <a:prstGeom prst="leftBrace">
            <a:avLst>
              <a:gd name="adj1" fmla="val 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3" name="TextBox 22"/>
          <p:cNvSpPr txBox="1"/>
          <p:nvPr/>
        </p:nvSpPr>
        <p:spPr>
          <a:xfrm>
            <a:off x="6209611" y="755236"/>
            <a:ext cx="1127232" cy="430887"/>
          </a:xfrm>
          <a:prstGeom prst="rect">
            <a:avLst/>
          </a:prstGeom>
          <a:noFill/>
        </p:spPr>
        <p:txBody>
          <a:bodyPr wrap="none" rtlCol="0">
            <a:spAutoFit/>
          </a:bodyPr>
          <a:lstStyle/>
          <a:p>
            <a:pPr algn="l"/>
            <a:r>
              <a:rPr lang="en-US" sz="2200" dirty="0" smtClean="0">
                <a:latin typeface="Arial" panose="020B0604020202020204" pitchFamily="34" charset="0"/>
                <a:cs typeface="Arial" panose="020B0604020202020204" pitchFamily="34" charset="0"/>
              </a:rPr>
              <a:t>300000</a:t>
            </a:r>
            <a:endParaRPr lang="en-US" sz="2200" dirty="0">
              <a:latin typeface="Arial" panose="020B0604020202020204" pitchFamily="34" charset="0"/>
              <a:cs typeface="Arial" panose="020B0604020202020204" pitchFamily="34" charset="0"/>
            </a:endParaRPr>
          </a:p>
        </p:txBody>
      </p:sp>
      <p:sp>
        <p:nvSpPr>
          <p:cNvPr id="24" name="Multiply 23"/>
          <p:cNvSpPr/>
          <p:nvPr/>
        </p:nvSpPr>
        <p:spPr>
          <a:xfrm>
            <a:off x="7206094" y="785325"/>
            <a:ext cx="373488" cy="437882"/>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5" name="TextBox 24"/>
          <p:cNvSpPr txBox="1"/>
          <p:nvPr/>
        </p:nvSpPr>
        <p:spPr>
          <a:xfrm>
            <a:off x="7837812" y="551038"/>
            <a:ext cx="498855" cy="430887"/>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30</a:t>
            </a:r>
            <a:endParaRPr lang="en-US" sz="2200" dirty="0">
              <a:solidFill>
                <a:srgbClr val="00B050"/>
              </a:solidFill>
              <a:latin typeface="Arial" panose="020B0604020202020204" pitchFamily="34" charset="0"/>
              <a:cs typeface="Arial" panose="020B0604020202020204" pitchFamily="34" charset="0"/>
            </a:endParaRPr>
          </a:p>
        </p:txBody>
      </p:sp>
      <p:sp>
        <p:nvSpPr>
          <p:cNvPr id="26" name="Minus 25"/>
          <p:cNvSpPr/>
          <p:nvPr/>
        </p:nvSpPr>
        <p:spPr>
          <a:xfrm>
            <a:off x="7556187" y="912327"/>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7" name="TextBox 26"/>
          <p:cNvSpPr txBox="1"/>
          <p:nvPr/>
        </p:nvSpPr>
        <p:spPr>
          <a:xfrm>
            <a:off x="7859874" y="1055995"/>
            <a:ext cx="498855" cy="430887"/>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60</a:t>
            </a:r>
            <a:endParaRPr lang="en-US" sz="2200" dirty="0">
              <a:solidFill>
                <a:srgbClr val="00B050"/>
              </a:solidFill>
              <a:latin typeface="Arial" panose="020B0604020202020204" pitchFamily="34" charset="0"/>
              <a:cs typeface="Arial" panose="020B0604020202020204" pitchFamily="34" charset="0"/>
            </a:endParaRPr>
          </a:p>
        </p:txBody>
      </p:sp>
      <p:sp>
        <p:nvSpPr>
          <p:cNvPr id="28" name="TextBox 27"/>
          <p:cNvSpPr txBox="1"/>
          <p:nvPr/>
        </p:nvSpPr>
        <p:spPr>
          <a:xfrm>
            <a:off x="7837811" y="1553744"/>
            <a:ext cx="498855" cy="430887"/>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20</a:t>
            </a:r>
            <a:endParaRPr lang="en-US" sz="2200" dirty="0">
              <a:solidFill>
                <a:srgbClr val="00B050"/>
              </a:solidFill>
              <a:latin typeface="Arial" panose="020B0604020202020204" pitchFamily="34" charset="0"/>
              <a:cs typeface="Arial" panose="020B0604020202020204" pitchFamily="34" charset="0"/>
            </a:endParaRPr>
          </a:p>
        </p:txBody>
      </p:sp>
      <p:sp>
        <p:nvSpPr>
          <p:cNvPr id="29" name="Minus 28"/>
          <p:cNvSpPr/>
          <p:nvPr/>
        </p:nvSpPr>
        <p:spPr>
          <a:xfrm>
            <a:off x="7511469" y="1927455"/>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0" name="TextBox 29"/>
          <p:cNvSpPr txBox="1"/>
          <p:nvPr/>
        </p:nvSpPr>
        <p:spPr>
          <a:xfrm>
            <a:off x="7857941" y="2070677"/>
            <a:ext cx="498855" cy="430887"/>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60</a:t>
            </a:r>
            <a:endParaRPr lang="en-US" sz="2200" dirty="0">
              <a:solidFill>
                <a:srgbClr val="00B050"/>
              </a:solidFill>
              <a:latin typeface="Arial" panose="020B0604020202020204" pitchFamily="34" charset="0"/>
              <a:cs typeface="Arial" panose="020B0604020202020204" pitchFamily="34" charset="0"/>
            </a:endParaRPr>
          </a:p>
        </p:txBody>
      </p:sp>
      <p:sp>
        <p:nvSpPr>
          <p:cNvPr id="31" name="TextBox 30"/>
          <p:cNvSpPr txBox="1"/>
          <p:nvPr/>
        </p:nvSpPr>
        <p:spPr>
          <a:xfrm>
            <a:off x="7959168" y="2592685"/>
            <a:ext cx="341760" cy="430887"/>
          </a:xfrm>
          <a:prstGeom prst="rect">
            <a:avLst/>
          </a:prstGeom>
          <a:noFill/>
        </p:spPr>
        <p:txBody>
          <a:bodyPr wrap="none" rtlCol="0">
            <a:spAutoFit/>
          </a:bodyPr>
          <a:lstStyle/>
          <a:p>
            <a:r>
              <a:rPr lang="en-US" sz="2200" dirty="0" smtClean="0">
                <a:solidFill>
                  <a:srgbClr val="00B050"/>
                </a:solidFill>
                <a:latin typeface="Arial" panose="020B0604020202020204" pitchFamily="34" charset="0"/>
                <a:cs typeface="Arial" panose="020B0604020202020204" pitchFamily="34" charset="0"/>
              </a:rPr>
              <a:t>6</a:t>
            </a:r>
            <a:endParaRPr lang="en-US" sz="2200" dirty="0">
              <a:solidFill>
                <a:srgbClr val="00B050"/>
              </a:solidFill>
              <a:latin typeface="Arial" panose="020B0604020202020204" pitchFamily="34" charset="0"/>
              <a:cs typeface="Arial" panose="020B0604020202020204" pitchFamily="34" charset="0"/>
            </a:endParaRPr>
          </a:p>
        </p:txBody>
      </p:sp>
      <p:sp>
        <p:nvSpPr>
          <p:cNvPr id="32" name="Minus 31"/>
          <p:cNvSpPr/>
          <p:nvPr/>
        </p:nvSpPr>
        <p:spPr>
          <a:xfrm>
            <a:off x="7550202" y="2977206"/>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3" name="TextBox 32"/>
          <p:cNvSpPr txBox="1"/>
          <p:nvPr/>
        </p:nvSpPr>
        <p:spPr>
          <a:xfrm>
            <a:off x="7882900" y="3132691"/>
            <a:ext cx="498855" cy="430887"/>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60</a:t>
            </a:r>
            <a:endParaRPr lang="en-US" sz="2200" dirty="0">
              <a:solidFill>
                <a:srgbClr val="00B050"/>
              </a:solidFill>
              <a:latin typeface="Arial" panose="020B0604020202020204" pitchFamily="34" charset="0"/>
              <a:cs typeface="Arial" panose="020B0604020202020204" pitchFamily="34" charset="0"/>
            </a:endParaRPr>
          </a:p>
        </p:txBody>
      </p:sp>
      <p:sp>
        <p:nvSpPr>
          <p:cNvPr id="34" name="TextBox 33"/>
          <p:cNvSpPr txBox="1"/>
          <p:nvPr/>
        </p:nvSpPr>
        <p:spPr>
          <a:xfrm>
            <a:off x="7898121" y="3612902"/>
            <a:ext cx="341760" cy="430887"/>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4</a:t>
            </a:r>
            <a:endParaRPr lang="en-US" sz="2200" dirty="0">
              <a:solidFill>
                <a:srgbClr val="00B050"/>
              </a:solidFill>
              <a:latin typeface="Arial" panose="020B0604020202020204" pitchFamily="34" charset="0"/>
              <a:cs typeface="Arial" panose="020B0604020202020204" pitchFamily="34" charset="0"/>
            </a:endParaRPr>
          </a:p>
        </p:txBody>
      </p:sp>
      <p:sp>
        <p:nvSpPr>
          <p:cNvPr id="35" name="Minus 34"/>
          <p:cNvSpPr/>
          <p:nvPr/>
        </p:nvSpPr>
        <p:spPr>
          <a:xfrm>
            <a:off x="7557320" y="3996077"/>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6" name="TextBox 35"/>
          <p:cNvSpPr txBox="1"/>
          <p:nvPr/>
        </p:nvSpPr>
        <p:spPr>
          <a:xfrm>
            <a:off x="7857941" y="4160713"/>
            <a:ext cx="498855" cy="430887"/>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60</a:t>
            </a:r>
            <a:endParaRPr lang="en-US" sz="2200" dirty="0">
              <a:solidFill>
                <a:srgbClr val="00B050"/>
              </a:solidFill>
              <a:latin typeface="Arial" panose="020B0604020202020204" pitchFamily="34" charset="0"/>
              <a:cs typeface="Arial" panose="020B0604020202020204" pitchFamily="34" charset="0"/>
            </a:endParaRPr>
          </a:p>
        </p:txBody>
      </p:sp>
      <p:sp>
        <p:nvSpPr>
          <p:cNvPr id="37" name="TextBox 36"/>
          <p:cNvSpPr txBox="1"/>
          <p:nvPr/>
        </p:nvSpPr>
        <p:spPr>
          <a:xfrm>
            <a:off x="8739586" y="822470"/>
            <a:ext cx="1370888" cy="3477875"/>
          </a:xfrm>
          <a:prstGeom prst="rect">
            <a:avLst/>
          </a:prstGeom>
          <a:noFill/>
        </p:spPr>
        <p:txBody>
          <a:bodyPr wrap="none" rtlCol="0">
            <a:spAutoFit/>
          </a:bodyPr>
          <a:lstStyle/>
          <a:p>
            <a:pPr algn="l"/>
            <a:r>
              <a:rPr lang="en-US" sz="2200" dirty="0" smtClean="0">
                <a:solidFill>
                  <a:srgbClr val="00B050"/>
                </a:solidFill>
                <a:latin typeface="Arial" panose="020B0604020202020204" pitchFamily="34" charset="0"/>
                <a:cs typeface="Arial" panose="020B0604020202020204" pitchFamily="34" charset="0"/>
              </a:rPr>
              <a:t>= 150000</a:t>
            </a:r>
          </a:p>
          <a:p>
            <a:pPr algn="l"/>
            <a:endParaRPr lang="en-US" sz="2200" dirty="0">
              <a:solidFill>
                <a:srgbClr val="00B050"/>
              </a:solidFill>
              <a:latin typeface="Arial" panose="020B0604020202020204" pitchFamily="34" charset="0"/>
              <a:cs typeface="Arial" panose="020B0604020202020204" pitchFamily="34" charset="0"/>
            </a:endParaRPr>
          </a:p>
          <a:p>
            <a:pPr algn="l"/>
            <a:endParaRPr lang="en-US" sz="2200" dirty="0" smtClean="0">
              <a:solidFill>
                <a:srgbClr val="00B050"/>
              </a:solidFill>
              <a:latin typeface="Arial" panose="020B0604020202020204" pitchFamily="34" charset="0"/>
              <a:cs typeface="Arial" panose="020B0604020202020204" pitchFamily="34" charset="0"/>
            </a:endParaRPr>
          </a:p>
          <a:p>
            <a:pPr algn="l"/>
            <a:r>
              <a:rPr lang="en-US" sz="2200" dirty="0" smtClean="0">
                <a:solidFill>
                  <a:srgbClr val="00B050"/>
                </a:solidFill>
                <a:latin typeface="Arial" panose="020B0604020202020204" pitchFamily="34" charset="0"/>
                <a:cs typeface="Arial" panose="020B0604020202020204" pitchFamily="34" charset="0"/>
              </a:rPr>
              <a:t>= 100000</a:t>
            </a:r>
          </a:p>
          <a:p>
            <a:pPr algn="l"/>
            <a:endParaRPr lang="en-US" sz="2200" dirty="0">
              <a:solidFill>
                <a:srgbClr val="00B050"/>
              </a:solidFill>
              <a:latin typeface="Arial" panose="020B0604020202020204" pitchFamily="34" charset="0"/>
              <a:cs typeface="Arial" panose="020B0604020202020204" pitchFamily="34" charset="0"/>
            </a:endParaRPr>
          </a:p>
          <a:p>
            <a:pPr algn="l"/>
            <a:endParaRPr lang="en-US" sz="2200" dirty="0" smtClean="0">
              <a:solidFill>
                <a:srgbClr val="00B050"/>
              </a:solidFill>
              <a:latin typeface="Arial" panose="020B0604020202020204" pitchFamily="34" charset="0"/>
              <a:cs typeface="Arial" panose="020B0604020202020204" pitchFamily="34" charset="0"/>
            </a:endParaRPr>
          </a:p>
          <a:p>
            <a:pPr algn="l"/>
            <a:r>
              <a:rPr lang="en-US" sz="2200" dirty="0" smtClean="0">
                <a:solidFill>
                  <a:srgbClr val="00B050"/>
                </a:solidFill>
                <a:latin typeface="Arial" panose="020B0604020202020204" pitchFamily="34" charset="0"/>
                <a:cs typeface="Arial" panose="020B0604020202020204" pitchFamily="34" charset="0"/>
              </a:rPr>
              <a:t>= 30000</a:t>
            </a:r>
          </a:p>
          <a:p>
            <a:pPr algn="l"/>
            <a:endParaRPr lang="en-US" sz="2200" dirty="0">
              <a:solidFill>
                <a:srgbClr val="00B050"/>
              </a:solidFill>
              <a:latin typeface="Arial" panose="020B0604020202020204" pitchFamily="34" charset="0"/>
              <a:cs typeface="Arial" panose="020B0604020202020204" pitchFamily="34" charset="0"/>
            </a:endParaRPr>
          </a:p>
          <a:p>
            <a:pPr algn="l"/>
            <a:endParaRPr lang="en-US" sz="2200" dirty="0" smtClean="0">
              <a:solidFill>
                <a:srgbClr val="00B050"/>
              </a:solidFill>
              <a:latin typeface="Arial" panose="020B0604020202020204" pitchFamily="34" charset="0"/>
              <a:cs typeface="Arial" panose="020B0604020202020204" pitchFamily="34" charset="0"/>
            </a:endParaRPr>
          </a:p>
          <a:p>
            <a:pPr algn="l"/>
            <a:r>
              <a:rPr lang="en-US" sz="2200" dirty="0" smtClean="0">
                <a:solidFill>
                  <a:srgbClr val="00B050"/>
                </a:solidFill>
                <a:latin typeface="Arial" panose="020B0604020202020204" pitchFamily="34" charset="0"/>
                <a:cs typeface="Arial" panose="020B0604020202020204" pitchFamily="34" charset="0"/>
              </a:rPr>
              <a:t>=</a:t>
            </a:r>
            <a:r>
              <a:rPr lang="fa-IR" sz="2200" dirty="0" smtClean="0">
                <a:solidFill>
                  <a:srgbClr val="00B050"/>
                </a:solidFill>
                <a:latin typeface="Arial" panose="020B0604020202020204" pitchFamily="34" charset="0"/>
                <a:cs typeface="Arial" panose="020B0604020202020204" pitchFamily="34" charset="0"/>
              </a:rPr>
              <a:t> </a:t>
            </a:r>
            <a:r>
              <a:rPr lang="en-US" sz="2200" dirty="0" smtClean="0">
                <a:solidFill>
                  <a:srgbClr val="00B050"/>
                </a:solidFill>
                <a:latin typeface="Arial" panose="020B0604020202020204" pitchFamily="34" charset="0"/>
                <a:cs typeface="Arial" panose="020B0604020202020204" pitchFamily="34" charset="0"/>
              </a:rPr>
              <a:t>20000</a:t>
            </a:r>
            <a:endParaRPr lang="en-US" sz="2200" dirty="0">
              <a:solidFill>
                <a:srgbClr val="00B050"/>
              </a:solidFill>
              <a:latin typeface="Arial" panose="020B0604020202020204" pitchFamily="34" charset="0"/>
              <a:cs typeface="Arial" panose="020B0604020202020204" pitchFamily="34" charset="0"/>
            </a:endParaRPr>
          </a:p>
        </p:txBody>
      </p:sp>
      <p:sp>
        <p:nvSpPr>
          <p:cNvPr id="38" name="TextBox 37"/>
          <p:cNvSpPr txBox="1"/>
          <p:nvPr/>
        </p:nvSpPr>
        <p:spPr>
          <a:xfrm>
            <a:off x="10633387" y="846487"/>
            <a:ext cx="1226618" cy="3477875"/>
          </a:xfrm>
          <a:prstGeom prst="rect">
            <a:avLst/>
          </a:prstGeom>
          <a:noFill/>
        </p:spPr>
        <p:txBody>
          <a:bodyPr wrap="none" rtlCol="0">
            <a:spAutoFit/>
          </a:bodyPr>
          <a:lstStyle/>
          <a:p>
            <a:r>
              <a:rPr lang="fa-IR" sz="2200" b="1" dirty="0" smtClean="0">
                <a:solidFill>
                  <a:srgbClr val="00B050"/>
                </a:solidFill>
                <a:latin typeface="Arial" panose="020B0604020202020204" pitchFamily="34" charset="0"/>
                <a:cs typeface="Arial" panose="020B0604020202020204" pitchFamily="34" charset="0"/>
              </a:rPr>
              <a:t>تولیدی الف</a:t>
            </a:r>
          </a:p>
          <a:p>
            <a:endParaRPr lang="fa-IR" sz="2200" b="1" dirty="0">
              <a:solidFill>
                <a:srgbClr val="00B050"/>
              </a:solidFill>
              <a:latin typeface="Arial" panose="020B0604020202020204" pitchFamily="34" charset="0"/>
              <a:cs typeface="Arial" panose="020B0604020202020204" pitchFamily="34" charset="0"/>
            </a:endParaRPr>
          </a:p>
          <a:p>
            <a:endParaRPr lang="fa-IR" sz="2200" b="1" dirty="0" smtClean="0">
              <a:solidFill>
                <a:srgbClr val="00B050"/>
              </a:solidFill>
              <a:latin typeface="Arial" panose="020B0604020202020204" pitchFamily="34" charset="0"/>
              <a:cs typeface="Arial" panose="020B0604020202020204" pitchFamily="34" charset="0"/>
            </a:endParaRPr>
          </a:p>
          <a:p>
            <a:r>
              <a:rPr lang="fa-IR" sz="2200" b="1" dirty="0" smtClean="0">
                <a:solidFill>
                  <a:srgbClr val="00B050"/>
                </a:solidFill>
                <a:latin typeface="Arial" panose="020B0604020202020204" pitchFamily="34" charset="0"/>
                <a:cs typeface="Arial" panose="020B0604020202020204" pitchFamily="34" charset="0"/>
              </a:rPr>
              <a:t>تولیدی ب </a:t>
            </a:r>
          </a:p>
          <a:p>
            <a:endParaRPr lang="fa-IR" sz="2200" b="1" dirty="0">
              <a:solidFill>
                <a:srgbClr val="00B050"/>
              </a:solidFill>
              <a:latin typeface="Arial" panose="020B0604020202020204" pitchFamily="34" charset="0"/>
              <a:cs typeface="Arial" panose="020B0604020202020204" pitchFamily="34" charset="0"/>
            </a:endParaRPr>
          </a:p>
          <a:p>
            <a:endParaRPr lang="fa-IR" sz="2200" b="1" dirty="0">
              <a:solidFill>
                <a:srgbClr val="00B050"/>
              </a:solidFill>
              <a:latin typeface="Arial" panose="020B0604020202020204" pitchFamily="34" charset="0"/>
              <a:cs typeface="Arial" panose="020B0604020202020204" pitchFamily="34" charset="0"/>
            </a:endParaRPr>
          </a:p>
          <a:p>
            <a:r>
              <a:rPr lang="fa-IR" sz="2200" b="1" dirty="0" smtClean="0">
                <a:solidFill>
                  <a:srgbClr val="00B050"/>
                </a:solidFill>
                <a:latin typeface="Arial" panose="020B0604020202020204" pitchFamily="34" charset="0"/>
                <a:cs typeface="Arial" panose="020B0604020202020204" pitchFamily="34" charset="0"/>
              </a:rPr>
              <a:t>خدماتی 1</a:t>
            </a:r>
          </a:p>
          <a:p>
            <a:endParaRPr lang="fa-IR" sz="2200" b="1" dirty="0">
              <a:solidFill>
                <a:srgbClr val="00B050"/>
              </a:solidFill>
              <a:latin typeface="Arial" panose="020B0604020202020204" pitchFamily="34" charset="0"/>
              <a:cs typeface="Arial" panose="020B0604020202020204" pitchFamily="34" charset="0"/>
            </a:endParaRPr>
          </a:p>
          <a:p>
            <a:endParaRPr lang="fa-IR" sz="2200" b="1" dirty="0" smtClean="0">
              <a:solidFill>
                <a:srgbClr val="00B050"/>
              </a:solidFill>
              <a:latin typeface="Arial" panose="020B0604020202020204" pitchFamily="34" charset="0"/>
              <a:cs typeface="Arial" panose="020B0604020202020204" pitchFamily="34" charset="0"/>
            </a:endParaRPr>
          </a:p>
          <a:p>
            <a:r>
              <a:rPr lang="fa-IR" sz="2200" b="1" dirty="0" smtClean="0">
                <a:solidFill>
                  <a:srgbClr val="00B050"/>
                </a:solidFill>
                <a:latin typeface="Arial" panose="020B0604020202020204" pitchFamily="34" charset="0"/>
                <a:cs typeface="Arial" panose="020B0604020202020204" pitchFamily="34" charset="0"/>
              </a:rPr>
              <a:t>خدماتی 2</a:t>
            </a:r>
          </a:p>
        </p:txBody>
      </p:sp>
      <p:sp>
        <p:nvSpPr>
          <p:cNvPr id="39" name="TextBox 38"/>
          <p:cNvSpPr txBox="1"/>
          <p:nvPr/>
        </p:nvSpPr>
        <p:spPr>
          <a:xfrm>
            <a:off x="6282013" y="280856"/>
            <a:ext cx="1127232" cy="430887"/>
          </a:xfrm>
          <a:prstGeom prst="rect">
            <a:avLst/>
          </a:prstGeom>
          <a:noFill/>
        </p:spPr>
        <p:txBody>
          <a:bodyPr wrap="none" rtlCol="0">
            <a:spAutoFit/>
          </a:bodyPr>
          <a:lstStyle/>
          <a:p>
            <a:r>
              <a:rPr lang="fa-IR" sz="2200" b="1" dirty="0" smtClean="0">
                <a:solidFill>
                  <a:srgbClr val="00B050"/>
                </a:solidFill>
                <a:latin typeface="Arial" panose="020B0604020202020204" pitchFamily="34" charset="0"/>
                <a:cs typeface="Arial" panose="020B0604020202020204" pitchFamily="34" charset="0"/>
              </a:rPr>
              <a:t>ایاب ذهاب</a:t>
            </a:r>
            <a:endParaRPr lang="en-US" sz="2200" b="1" dirty="0">
              <a:solidFill>
                <a:srgbClr val="00B050"/>
              </a:solidFill>
              <a:latin typeface="Arial" panose="020B0604020202020204" pitchFamily="34" charset="0"/>
              <a:cs typeface="Arial" panose="020B0604020202020204" pitchFamily="34" charset="0"/>
            </a:endParaRPr>
          </a:p>
        </p:txBody>
      </p:sp>
      <p:sp>
        <p:nvSpPr>
          <p:cNvPr id="40" name="Rectangle 39">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1" name="Rectangle 40">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29036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animBg="1"/>
      <p:bldP spid="10" grpId="0"/>
      <p:bldP spid="11" grpId="0"/>
      <p:bldP spid="12" grpId="0" animBg="1"/>
      <p:bldP spid="13" grpId="0"/>
      <p:bldP spid="14" grpId="0"/>
      <p:bldP spid="15" grpId="0" animBg="1"/>
      <p:bldP spid="16" grpId="0"/>
      <p:bldP spid="17" grpId="0"/>
      <p:bldP spid="18" grpId="0" animBg="1"/>
      <p:bldP spid="19" grpId="0"/>
      <p:bldP spid="20" grpId="0"/>
      <p:bldP spid="21" grpId="0"/>
      <p:bldP spid="22" grpId="0" animBg="1"/>
      <p:bldP spid="23" grpId="0"/>
      <p:bldP spid="24" grpId="0" animBg="1"/>
      <p:bldP spid="25" grpId="0"/>
      <p:bldP spid="26" grpId="0" animBg="1"/>
      <p:bldP spid="27" grpId="0"/>
      <p:bldP spid="28" grpId="0"/>
      <p:bldP spid="29" grpId="0" animBg="1"/>
      <p:bldP spid="30" grpId="0"/>
      <p:bldP spid="31" grpId="0"/>
      <p:bldP spid="32" grpId="0" animBg="1"/>
      <p:bldP spid="33" grpId="0"/>
      <p:bldP spid="34" grpId="0"/>
      <p:bldP spid="35" grpId="0" animBg="1"/>
      <p:bldP spid="36" grpId="0"/>
      <p:bldP spid="37"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Left Brace 3"/>
          <p:cNvSpPr/>
          <p:nvPr/>
        </p:nvSpPr>
        <p:spPr>
          <a:xfrm flipH="1">
            <a:off x="3998313" y="570522"/>
            <a:ext cx="715518" cy="3972054"/>
          </a:xfrm>
          <a:prstGeom prst="leftBrace">
            <a:avLst>
              <a:gd name="adj1" fmla="val 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92D050"/>
              </a:solidFill>
            </a:endParaRPr>
          </a:p>
        </p:txBody>
      </p:sp>
      <p:sp>
        <p:nvSpPr>
          <p:cNvPr id="5" name="TextBox 4"/>
          <p:cNvSpPr txBox="1"/>
          <p:nvPr/>
        </p:nvSpPr>
        <p:spPr>
          <a:xfrm>
            <a:off x="192316" y="212340"/>
            <a:ext cx="1529586" cy="430887"/>
          </a:xfrm>
          <a:prstGeom prst="rect">
            <a:avLst/>
          </a:prstGeom>
          <a:noFill/>
        </p:spPr>
        <p:txBody>
          <a:bodyPr wrap="none" rtlCol="0">
            <a:spAutoFit/>
          </a:bodyPr>
          <a:lstStyle/>
          <a:p>
            <a:r>
              <a:rPr lang="fa-IR" sz="2200" b="1" dirty="0" smtClean="0">
                <a:solidFill>
                  <a:srgbClr val="92D050"/>
                </a:solidFill>
                <a:latin typeface="Arial" panose="020B0604020202020204" pitchFamily="34" charset="0"/>
                <a:cs typeface="Arial" panose="020B0604020202020204" pitchFamily="34" charset="0"/>
              </a:rPr>
              <a:t>تامین اجتماعی</a:t>
            </a:r>
            <a:endParaRPr lang="en-US" sz="2200" b="1" dirty="0">
              <a:solidFill>
                <a:srgbClr val="92D050"/>
              </a:solidFill>
              <a:latin typeface="Arial" panose="020B0604020202020204" pitchFamily="34" charset="0"/>
              <a:cs typeface="Arial" panose="020B0604020202020204" pitchFamily="34" charset="0"/>
            </a:endParaRPr>
          </a:p>
        </p:txBody>
      </p:sp>
      <p:sp>
        <p:nvSpPr>
          <p:cNvPr id="6" name="TextBox 5"/>
          <p:cNvSpPr txBox="1"/>
          <p:nvPr/>
        </p:nvSpPr>
        <p:spPr>
          <a:xfrm>
            <a:off x="208683" y="759567"/>
            <a:ext cx="1127232"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500000</a:t>
            </a:r>
            <a:endParaRPr lang="en-US" sz="2200" dirty="0">
              <a:solidFill>
                <a:srgbClr val="92D050"/>
              </a:solidFill>
              <a:latin typeface="Arial" panose="020B0604020202020204" pitchFamily="34" charset="0"/>
              <a:cs typeface="Arial" panose="020B0604020202020204" pitchFamily="34" charset="0"/>
            </a:endParaRPr>
          </a:p>
        </p:txBody>
      </p:sp>
      <p:sp>
        <p:nvSpPr>
          <p:cNvPr id="7" name="Multiply 6"/>
          <p:cNvSpPr/>
          <p:nvPr/>
        </p:nvSpPr>
        <p:spPr>
          <a:xfrm>
            <a:off x="1240999" y="782188"/>
            <a:ext cx="373488" cy="437882"/>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8" name="TextBox 7"/>
          <p:cNvSpPr txBox="1"/>
          <p:nvPr/>
        </p:nvSpPr>
        <p:spPr>
          <a:xfrm>
            <a:off x="1872717" y="547901"/>
            <a:ext cx="498855"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10</a:t>
            </a:r>
            <a:endParaRPr lang="en-US" sz="2200" dirty="0">
              <a:solidFill>
                <a:srgbClr val="92D050"/>
              </a:solidFill>
              <a:latin typeface="Arial" panose="020B0604020202020204" pitchFamily="34" charset="0"/>
              <a:cs typeface="Arial" panose="020B0604020202020204" pitchFamily="34" charset="0"/>
            </a:endParaRPr>
          </a:p>
        </p:txBody>
      </p:sp>
      <p:sp>
        <p:nvSpPr>
          <p:cNvPr id="9" name="Minus 8"/>
          <p:cNvSpPr/>
          <p:nvPr/>
        </p:nvSpPr>
        <p:spPr>
          <a:xfrm>
            <a:off x="1591092" y="909190"/>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0" name="TextBox 9"/>
          <p:cNvSpPr txBox="1"/>
          <p:nvPr/>
        </p:nvSpPr>
        <p:spPr>
          <a:xfrm>
            <a:off x="1928164" y="1067971"/>
            <a:ext cx="498855"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20</a:t>
            </a:r>
            <a:endParaRPr lang="en-US" sz="2200" dirty="0">
              <a:solidFill>
                <a:srgbClr val="92D050"/>
              </a:solidFill>
              <a:latin typeface="Arial" panose="020B0604020202020204" pitchFamily="34" charset="0"/>
              <a:cs typeface="Arial" panose="020B0604020202020204" pitchFamily="34" charset="0"/>
            </a:endParaRPr>
          </a:p>
        </p:txBody>
      </p:sp>
      <p:sp>
        <p:nvSpPr>
          <p:cNvPr id="11" name="TextBox 10"/>
          <p:cNvSpPr txBox="1"/>
          <p:nvPr/>
        </p:nvSpPr>
        <p:spPr>
          <a:xfrm>
            <a:off x="2026942" y="1564958"/>
            <a:ext cx="341760"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7</a:t>
            </a:r>
            <a:endParaRPr lang="en-US" sz="2200" dirty="0">
              <a:solidFill>
                <a:srgbClr val="92D050"/>
              </a:solidFill>
              <a:latin typeface="Arial" panose="020B0604020202020204" pitchFamily="34" charset="0"/>
              <a:cs typeface="Arial" panose="020B0604020202020204" pitchFamily="34" charset="0"/>
            </a:endParaRPr>
          </a:p>
        </p:txBody>
      </p:sp>
      <p:sp>
        <p:nvSpPr>
          <p:cNvPr id="12" name="Minus 11"/>
          <p:cNvSpPr/>
          <p:nvPr/>
        </p:nvSpPr>
        <p:spPr>
          <a:xfrm>
            <a:off x="1546374" y="1924318"/>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3" name="TextBox 12"/>
          <p:cNvSpPr txBox="1"/>
          <p:nvPr/>
        </p:nvSpPr>
        <p:spPr>
          <a:xfrm>
            <a:off x="1956611" y="2081990"/>
            <a:ext cx="498855"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20</a:t>
            </a:r>
            <a:endParaRPr lang="en-US" sz="2200" dirty="0">
              <a:solidFill>
                <a:srgbClr val="92D050"/>
              </a:solidFill>
              <a:latin typeface="Arial" panose="020B0604020202020204" pitchFamily="34" charset="0"/>
              <a:cs typeface="Arial" panose="020B0604020202020204" pitchFamily="34" charset="0"/>
            </a:endParaRPr>
          </a:p>
        </p:txBody>
      </p:sp>
      <p:sp>
        <p:nvSpPr>
          <p:cNvPr id="14" name="TextBox 13"/>
          <p:cNvSpPr txBox="1"/>
          <p:nvPr/>
        </p:nvSpPr>
        <p:spPr>
          <a:xfrm>
            <a:off x="2006711" y="2601631"/>
            <a:ext cx="341760"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2</a:t>
            </a:r>
            <a:endParaRPr lang="en-US" sz="2200" dirty="0">
              <a:solidFill>
                <a:srgbClr val="92D050"/>
              </a:solidFill>
              <a:latin typeface="Arial" panose="020B0604020202020204" pitchFamily="34" charset="0"/>
              <a:cs typeface="Arial" panose="020B0604020202020204" pitchFamily="34" charset="0"/>
            </a:endParaRPr>
          </a:p>
        </p:txBody>
      </p:sp>
      <p:sp>
        <p:nvSpPr>
          <p:cNvPr id="15" name="Minus 14"/>
          <p:cNvSpPr/>
          <p:nvPr/>
        </p:nvSpPr>
        <p:spPr>
          <a:xfrm>
            <a:off x="1585107" y="2974069"/>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6" name="TextBox 15"/>
          <p:cNvSpPr txBox="1"/>
          <p:nvPr/>
        </p:nvSpPr>
        <p:spPr>
          <a:xfrm>
            <a:off x="1992378" y="3105698"/>
            <a:ext cx="498855"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20</a:t>
            </a:r>
            <a:endParaRPr lang="en-US" sz="2200" dirty="0">
              <a:solidFill>
                <a:srgbClr val="92D050"/>
              </a:solidFill>
              <a:latin typeface="Arial" panose="020B0604020202020204" pitchFamily="34" charset="0"/>
              <a:cs typeface="Arial" panose="020B0604020202020204" pitchFamily="34" charset="0"/>
            </a:endParaRPr>
          </a:p>
        </p:txBody>
      </p:sp>
      <p:sp>
        <p:nvSpPr>
          <p:cNvPr id="17" name="TextBox 16"/>
          <p:cNvSpPr txBox="1"/>
          <p:nvPr/>
        </p:nvSpPr>
        <p:spPr>
          <a:xfrm>
            <a:off x="2007772" y="3609765"/>
            <a:ext cx="341760"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1</a:t>
            </a:r>
            <a:endParaRPr lang="en-US" sz="2200" dirty="0">
              <a:solidFill>
                <a:srgbClr val="92D050"/>
              </a:solidFill>
              <a:latin typeface="Arial" panose="020B0604020202020204" pitchFamily="34" charset="0"/>
              <a:cs typeface="Arial" panose="020B0604020202020204" pitchFamily="34" charset="0"/>
            </a:endParaRPr>
          </a:p>
        </p:txBody>
      </p:sp>
      <p:sp>
        <p:nvSpPr>
          <p:cNvPr id="18" name="Minus 17"/>
          <p:cNvSpPr/>
          <p:nvPr/>
        </p:nvSpPr>
        <p:spPr>
          <a:xfrm>
            <a:off x="1592225" y="3992940"/>
            <a:ext cx="1281011" cy="251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9" name="TextBox 18"/>
          <p:cNvSpPr txBox="1"/>
          <p:nvPr/>
        </p:nvSpPr>
        <p:spPr>
          <a:xfrm>
            <a:off x="1948394" y="4152395"/>
            <a:ext cx="498855" cy="430887"/>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20</a:t>
            </a:r>
            <a:endParaRPr lang="en-US" sz="2200" dirty="0">
              <a:solidFill>
                <a:srgbClr val="92D050"/>
              </a:solidFill>
              <a:latin typeface="Arial" panose="020B0604020202020204" pitchFamily="34" charset="0"/>
              <a:cs typeface="Arial" panose="020B0604020202020204" pitchFamily="34" charset="0"/>
            </a:endParaRPr>
          </a:p>
        </p:txBody>
      </p:sp>
      <p:sp>
        <p:nvSpPr>
          <p:cNvPr id="20" name="TextBox 19"/>
          <p:cNvSpPr txBox="1"/>
          <p:nvPr/>
        </p:nvSpPr>
        <p:spPr>
          <a:xfrm>
            <a:off x="2774491" y="819333"/>
            <a:ext cx="1370888" cy="3477875"/>
          </a:xfrm>
          <a:prstGeom prst="rect">
            <a:avLst/>
          </a:prstGeom>
          <a:noFill/>
        </p:spPr>
        <p:txBody>
          <a:bodyPr wrap="none" rtlCol="0">
            <a:spAutoFit/>
          </a:bodyPr>
          <a:lstStyle/>
          <a:p>
            <a:pPr algn="l"/>
            <a:r>
              <a:rPr lang="en-US" sz="2200" dirty="0" smtClean="0">
                <a:solidFill>
                  <a:srgbClr val="92D050"/>
                </a:solidFill>
                <a:latin typeface="Arial" panose="020B0604020202020204" pitchFamily="34" charset="0"/>
                <a:cs typeface="Arial" panose="020B0604020202020204" pitchFamily="34" charset="0"/>
              </a:rPr>
              <a:t>= 250000</a:t>
            </a:r>
          </a:p>
          <a:p>
            <a:pPr algn="l"/>
            <a:endParaRPr lang="en-US" sz="2200" dirty="0">
              <a:solidFill>
                <a:srgbClr val="92D050"/>
              </a:solidFill>
              <a:latin typeface="Arial" panose="020B0604020202020204" pitchFamily="34" charset="0"/>
              <a:cs typeface="Arial" panose="020B0604020202020204" pitchFamily="34" charset="0"/>
            </a:endParaRPr>
          </a:p>
          <a:p>
            <a:pPr algn="l"/>
            <a:endParaRPr lang="en-US" sz="2200" dirty="0" smtClean="0">
              <a:solidFill>
                <a:srgbClr val="92D050"/>
              </a:solidFill>
              <a:latin typeface="Arial" panose="020B0604020202020204" pitchFamily="34" charset="0"/>
              <a:cs typeface="Arial" panose="020B0604020202020204" pitchFamily="34" charset="0"/>
            </a:endParaRPr>
          </a:p>
          <a:p>
            <a:pPr algn="l"/>
            <a:r>
              <a:rPr lang="en-US" sz="2200" dirty="0" smtClean="0">
                <a:solidFill>
                  <a:srgbClr val="92D050"/>
                </a:solidFill>
                <a:latin typeface="Arial" panose="020B0604020202020204" pitchFamily="34" charset="0"/>
                <a:cs typeface="Arial" panose="020B0604020202020204" pitchFamily="34" charset="0"/>
              </a:rPr>
              <a:t>= 175000</a:t>
            </a:r>
          </a:p>
          <a:p>
            <a:pPr algn="l"/>
            <a:endParaRPr lang="en-US" sz="2200" dirty="0">
              <a:solidFill>
                <a:srgbClr val="92D050"/>
              </a:solidFill>
              <a:latin typeface="Arial" panose="020B0604020202020204" pitchFamily="34" charset="0"/>
              <a:cs typeface="Arial" panose="020B0604020202020204" pitchFamily="34" charset="0"/>
            </a:endParaRPr>
          </a:p>
          <a:p>
            <a:pPr algn="l"/>
            <a:endParaRPr lang="en-US" sz="2200" dirty="0" smtClean="0">
              <a:solidFill>
                <a:srgbClr val="92D050"/>
              </a:solidFill>
              <a:latin typeface="Arial" panose="020B0604020202020204" pitchFamily="34" charset="0"/>
              <a:cs typeface="Arial" panose="020B0604020202020204" pitchFamily="34" charset="0"/>
            </a:endParaRPr>
          </a:p>
          <a:p>
            <a:pPr algn="l"/>
            <a:r>
              <a:rPr lang="en-US" sz="2200" dirty="0" smtClean="0">
                <a:solidFill>
                  <a:srgbClr val="92D050"/>
                </a:solidFill>
                <a:latin typeface="Arial" panose="020B0604020202020204" pitchFamily="34" charset="0"/>
                <a:cs typeface="Arial" panose="020B0604020202020204" pitchFamily="34" charset="0"/>
              </a:rPr>
              <a:t>= 50000</a:t>
            </a:r>
          </a:p>
          <a:p>
            <a:pPr algn="l"/>
            <a:endParaRPr lang="en-US" sz="2200" dirty="0">
              <a:solidFill>
                <a:srgbClr val="92D050"/>
              </a:solidFill>
              <a:latin typeface="Arial" panose="020B0604020202020204" pitchFamily="34" charset="0"/>
              <a:cs typeface="Arial" panose="020B0604020202020204" pitchFamily="34" charset="0"/>
            </a:endParaRPr>
          </a:p>
          <a:p>
            <a:pPr algn="l"/>
            <a:endParaRPr lang="en-US" sz="2200" dirty="0" smtClean="0">
              <a:solidFill>
                <a:srgbClr val="92D050"/>
              </a:solidFill>
              <a:latin typeface="Arial" panose="020B0604020202020204" pitchFamily="34" charset="0"/>
              <a:cs typeface="Arial" panose="020B0604020202020204" pitchFamily="34" charset="0"/>
            </a:endParaRPr>
          </a:p>
          <a:p>
            <a:pPr algn="l"/>
            <a:r>
              <a:rPr lang="en-US" sz="2200" dirty="0" smtClean="0">
                <a:solidFill>
                  <a:srgbClr val="92D050"/>
                </a:solidFill>
                <a:latin typeface="Arial" panose="020B0604020202020204" pitchFamily="34" charset="0"/>
                <a:cs typeface="Arial" panose="020B0604020202020204" pitchFamily="34" charset="0"/>
              </a:rPr>
              <a:t>=</a:t>
            </a:r>
            <a:r>
              <a:rPr lang="fa-IR" sz="2200" dirty="0" smtClean="0">
                <a:solidFill>
                  <a:srgbClr val="92D050"/>
                </a:solidFill>
                <a:latin typeface="Arial" panose="020B0604020202020204" pitchFamily="34" charset="0"/>
                <a:cs typeface="Arial" panose="020B0604020202020204" pitchFamily="34" charset="0"/>
              </a:rPr>
              <a:t> </a:t>
            </a:r>
            <a:r>
              <a:rPr lang="en-US" sz="2200" dirty="0" smtClean="0">
                <a:solidFill>
                  <a:srgbClr val="92D050"/>
                </a:solidFill>
                <a:latin typeface="Arial" panose="020B0604020202020204" pitchFamily="34" charset="0"/>
                <a:cs typeface="Arial" panose="020B0604020202020204" pitchFamily="34" charset="0"/>
              </a:rPr>
              <a:t>25000</a:t>
            </a:r>
            <a:endParaRPr lang="en-US" sz="2200" dirty="0">
              <a:solidFill>
                <a:srgbClr val="92D050"/>
              </a:solidFill>
              <a:latin typeface="Arial" panose="020B0604020202020204" pitchFamily="34" charset="0"/>
              <a:cs typeface="Arial" panose="020B0604020202020204" pitchFamily="34" charset="0"/>
            </a:endParaRPr>
          </a:p>
        </p:txBody>
      </p:sp>
      <p:sp>
        <p:nvSpPr>
          <p:cNvPr id="21" name="TextBox 20"/>
          <p:cNvSpPr txBox="1"/>
          <p:nvPr/>
        </p:nvSpPr>
        <p:spPr>
          <a:xfrm>
            <a:off x="4668292" y="843350"/>
            <a:ext cx="1226618" cy="3477875"/>
          </a:xfrm>
          <a:prstGeom prst="rect">
            <a:avLst/>
          </a:prstGeom>
          <a:noFill/>
        </p:spPr>
        <p:txBody>
          <a:bodyPr wrap="none" rtlCol="0">
            <a:spAutoFit/>
          </a:bodyPr>
          <a:lstStyle/>
          <a:p>
            <a:r>
              <a:rPr lang="fa-IR" sz="2200" b="1" dirty="0" smtClean="0">
                <a:solidFill>
                  <a:srgbClr val="92D050"/>
                </a:solidFill>
                <a:latin typeface="Arial" panose="020B0604020202020204" pitchFamily="34" charset="0"/>
                <a:cs typeface="Arial" panose="020B0604020202020204" pitchFamily="34" charset="0"/>
              </a:rPr>
              <a:t>تولیدی الف</a:t>
            </a:r>
          </a:p>
          <a:p>
            <a:endParaRPr lang="fa-IR" sz="2200" b="1" dirty="0">
              <a:solidFill>
                <a:srgbClr val="92D050"/>
              </a:solidFill>
              <a:latin typeface="Arial" panose="020B0604020202020204" pitchFamily="34" charset="0"/>
              <a:cs typeface="Arial" panose="020B0604020202020204" pitchFamily="34" charset="0"/>
            </a:endParaRPr>
          </a:p>
          <a:p>
            <a:endParaRPr lang="fa-IR" sz="2200" b="1" dirty="0" smtClean="0">
              <a:solidFill>
                <a:srgbClr val="92D050"/>
              </a:solidFill>
              <a:latin typeface="Arial" panose="020B0604020202020204" pitchFamily="34" charset="0"/>
              <a:cs typeface="Arial" panose="020B0604020202020204" pitchFamily="34" charset="0"/>
            </a:endParaRPr>
          </a:p>
          <a:p>
            <a:r>
              <a:rPr lang="fa-IR" sz="2200" b="1" dirty="0" smtClean="0">
                <a:solidFill>
                  <a:srgbClr val="92D050"/>
                </a:solidFill>
                <a:latin typeface="Arial" panose="020B0604020202020204" pitchFamily="34" charset="0"/>
                <a:cs typeface="Arial" panose="020B0604020202020204" pitchFamily="34" charset="0"/>
              </a:rPr>
              <a:t>تولیدی ب </a:t>
            </a:r>
          </a:p>
          <a:p>
            <a:endParaRPr lang="fa-IR" sz="2200" b="1" dirty="0">
              <a:solidFill>
                <a:srgbClr val="92D050"/>
              </a:solidFill>
              <a:latin typeface="Arial" panose="020B0604020202020204" pitchFamily="34" charset="0"/>
              <a:cs typeface="Arial" panose="020B0604020202020204" pitchFamily="34" charset="0"/>
            </a:endParaRPr>
          </a:p>
          <a:p>
            <a:endParaRPr lang="fa-IR" sz="2200" b="1" dirty="0">
              <a:solidFill>
                <a:srgbClr val="92D050"/>
              </a:solidFill>
              <a:latin typeface="Arial" panose="020B0604020202020204" pitchFamily="34" charset="0"/>
              <a:cs typeface="Arial" panose="020B0604020202020204" pitchFamily="34" charset="0"/>
            </a:endParaRPr>
          </a:p>
          <a:p>
            <a:r>
              <a:rPr lang="fa-IR" sz="2200" b="1" dirty="0" smtClean="0">
                <a:solidFill>
                  <a:srgbClr val="92D050"/>
                </a:solidFill>
                <a:latin typeface="Arial" panose="020B0604020202020204" pitchFamily="34" charset="0"/>
                <a:cs typeface="Arial" panose="020B0604020202020204" pitchFamily="34" charset="0"/>
              </a:rPr>
              <a:t>خدماتی 1</a:t>
            </a:r>
          </a:p>
          <a:p>
            <a:endParaRPr lang="fa-IR" sz="2200" b="1" dirty="0">
              <a:solidFill>
                <a:srgbClr val="92D050"/>
              </a:solidFill>
              <a:latin typeface="Arial" panose="020B0604020202020204" pitchFamily="34" charset="0"/>
              <a:cs typeface="Arial" panose="020B0604020202020204" pitchFamily="34" charset="0"/>
            </a:endParaRPr>
          </a:p>
          <a:p>
            <a:endParaRPr lang="fa-IR" sz="2200" b="1" dirty="0" smtClean="0">
              <a:solidFill>
                <a:srgbClr val="92D050"/>
              </a:solidFill>
              <a:latin typeface="Arial" panose="020B0604020202020204" pitchFamily="34" charset="0"/>
              <a:cs typeface="Arial" panose="020B0604020202020204" pitchFamily="34" charset="0"/>
            </a:endParaRPr>
          </a:p>
          <a:p>
            <a:r>
              <a:rPr lang="fa-IR" sz="2200" b="1" dirty="0" smtClean="0">
                <a:solidFill>
                  <a:srgbClr val="92D050"/>
                </a:solidFill>
                <a:latin typeface="Arial" panose="020B0604020202020204" pitchFamily="34" charset="0"/>
                <a:cs typeface="Arial" panose="020B0604020202020204" pitchFamily="34" charset="0"/>
              </a:rPr>
              <a:t>خدماتی 2</a:t>
            </a:r>
          </a:p>
        </p:txBody>
      </p:sp>
      <p:sp>
        <p:nvSpPr>
          <p:cNvPr id="22" name="Rectangle 21">
            <a:hlinkClick r:id="" action="ppaction://hlinkshowjump?jump=nextslide">
              <a:snd r:embed="rId3" name="click.wav"/>
            </a:hlinkClick>
            <a:hlinkHover r:id="" action="ppaction://noaction">
              <a:snd r:embed="rId4" name="arrow.wav"/>
            </a:hlinkHover>
          </p:cNvPr>
          <p:cNvSpPr/>
          <p:nvPr/>
        </p:nvSpPr>
        <p:spPr>
          <a:xfrm>
            <a:off x="6420041" y="576050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3" name="Rectangle 22">
            <a:hlinkClick r:id="" action="ppaction://hlinkshowjump?jump=previousslide">
              <a:snd r:embed="rId3" name="click.wav"/>
            </a:hlinkClick>
            <a:hlinkHover r:id="" action="ppaction://noaction">
              <a:snd r:embed="rId4" name="arrow.wav"/>
            </a:hlinkHover>
          </p:cNvPr>
          <p:cNvSpPr/>
          <p:nvPr/>
        </p:nvSpPr>
        <p:spPr>
          <a:xfrm>
            <a:off x="5499700" y="576050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63646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animBg="1"/>
      <p:bldP spid="10" grpId="0"/>
      <p:bldP spid="11" grpId="0"/>
      <p:bldP spid="12" grpId="0" animBg="1"/>
      <p:bldP spid="13" grpId="0"/>
      <p:bldP spid="14" grpId="0"/>
      <p:bldP spid="15" grpId="0" animBg="1"/>
      <p:bldP spid="16" grpId="0"/>
      <p:bldP spid="17" grpId="0"/>
      <p:bldP spid="18" grpId="0" animBg="1"/>
      <p:bldP spid="1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6152837"/>
              </p:ext>
            </p:extLst>
          </p:nvPr>
        </p:nvGraphicFramePr>
        <p:xfrm>
          <a:off x="1953975" y="850007"/>
          <a:ext cx="8529426" cy="4975119"/>
        </p:xfrm>
        <a:graphic>
          <a:graphicData uri="http://schemas.openxmlformats.org/drawingml/2006/table">
            <a:tbl>
              <a:tblPr firstRow="1" bandRow="1">
                <a:tableStyleId>{616DA210-FB5B-4158-B5E0-FEB733F419BA}</a:tableStyleId>
              </a:tblPr>
              <a:tblGrid>
                <a:gridCol w="1421571"/>
                <a:gridCol w="1421571"/>
                <a:gridCol w="1421571"/>
                <a:gridCol w="1242257"/>
                <a:gridCol w="1600885"/>
                <a:gridCol w="1421571"/>
              </a:tblGrid>
              <a:tr h="535751">
                <a:tc>
                  <a:txBody>
                    <a:bodyPr/>
                    <a:lstStyle/>
                    <a:p>
                      <a:pPr algn="r" rtl="1"/>
                      <a:r>
                        <a:rPr lang="fa-IR" sz="2400" dirty="0" smtClean="0">
                          <a:latin typeface="Arial" panose="020B0604020202020204" pitchFamily="34" charset="0"/>
                          <a:cs typeface="Arial" panose="020B0604020202020204" pitchFamily="34" charset="0"/>
                        </a:rPr>
                        <a:t>جمع</a:t>
                      </a:r>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خدماتی </a:t>
                      </a:r>
                      <a:r>
                        <a:rPr lang="en-US" sz="2400" dirty="0" smtClean="0">
                          <a:latin typeface="Arial" panose="020B0604020202020204" pitchFamily="34" charset="0"/>
                          <a:cs typeface="Arial" panose="020B0604020202020204" pitchFamily="34" charset="0"/>
                        </a:rPr>
                        <a:t>2</a:t>
                      </a:r>
                      <a:endParaRPr lang="fa-IR" sz="2400" dirty="0" smtClean="0">
                        <a:latin typeface="Arial" panose="020B0604020202020204" pitchFamily="34" charset="0"/>
                        <a:cs typeface="Arial" panose="020B0604020202020204" pitchFamily="34" charset="0"/>
                      </a:endParaRPr>
                    </a:p>
                    <a:p>
                      <a:pPr algn="r" rtl="1"/>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خدماتی 1</a:t>
                      </a:r>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تولیدی</a:t>
                      </a:r>
                    </a:p>
                    <a:p>
                      <a:pPr algn="r" rtl="1"/>
                      <a:r>
                        <a:rPr lang="fa-IR" sz="2400" dirty="0" smtClean="0">
                          <a:latin typeface="Arial" panose="020B0604020202020204" pitchFamily="34" charset="0"/>
                          <a:cs typeface="Arial" panose="020B0604020202020204" pitchFamily="34" charset="0"/>
                        </a:rPr>
                        <a:t>ب</a:t>
                      </a:r>
                    </a:p>
                  </a:txBody>
                  <a:tcPr/>
                </a:tc>
                <a:tc>
                  <a:txBody>
                    <a:bodyPr/>
                    <a:lstStyle/>
                    <a:p>
                      <a:pPr algn="r" rtl="1"/>
                      <a:r>
                        <a:rPr lang="fa-IR" sz="2400" dirty="0" smtClean="0">
                          <a:latin typeface="Arial" panose="020B0604020202020204" pitchFamily="34" charset="0"/>
                          <a:cs typeface="Arial" panose="020B0604020202020204" pitchFamily="34" charset="0"/>
                        </a:rPr>
                        <a:t>تولیدی</a:t>
                      </a:r>
                    </a:p>
                    <a:p>
                      <a:pPr algn="r" rtl="1"/>
                      <a:r>
                        <a:rPr lang="fa-IR" sz="2400" dirty="0" smtClean="0">
                          <a:latin typeface="Arial" panose="020B0604020202020204" pitchFamily="34" charset="0"/>
                          <a:cs typeface="Arial" panose="020B0604020202020204" pitchFamily="34" charset="0"/>
                        </a:rPr>
                        <a:t>الف</a:t>
                      </a:r>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مبنا</a:t>
                      </a:r>
                      <a:endParaRPr lang="en-US" sz="2400" dirty="0">
                        <a:latin typeface="Arial" panose="020B0604020202020204" pitchFamily="34" charset="0"/>
                        <a:cs typeface="Arial" panose="020B0604020202020204" pitchFamily="34" charset="0"/>
                      </a:endParaRPr>
                    </a:p>
                  </a:txBody>
                  <a:tcPr/>
                </a:tc>
              </a:tr>
              <a:tr h="1031749">
                <a:tc>
                  <a:txBody>
                    <a:bodyPr/>
                    <a:lstStyle/>
                    <a:p>
                      <a:pPr algn="r" rtl="1"/>
                      <a:r>
                        <a:rPr lang="en-US" sz="2400" dirty="0" smtClean="0">
                          <a:latin typeface="Arial" panose="020B0604020202020204" pitchFamily="34" charset="0"/>
                          <a:cs typeface="Arial" panose="020B0604020202020204" pitchFamily="34" charset="0"/>
                        </a:rPr>
                        <a:t>400000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20000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60000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120000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000" dirty="0" smtClean="0">
                          <a:latin typeface="Arial" panose="020B0604020202020204" pitchFamily="34" charset="0"/>
                          <a:cs typeface="Arial" panose="020B0604020202020204" pitchFamily="34" charset="0"/>
                        </a:rPr>
                        <a:t>200000</a:t>
                      </a:r>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مساحت زیربنا </a:t>
                      </a:r>
                      <a:endParaRPr lang="en-US" sz="2400" dirty="0">
                        <a:latin typeface="Arial" panose="020B0604020202020204" pitchFamily="34" charset="0"/>
                        <a:cs typeface="Arial" panose="020B0604020202020204" pitchFamily="34" charset="0"/>
                      </a:endParaRPr>
                    </a:p>
                  </a:txBody>
                  <a:tcPr/>
                </a:tc>
              </a:tr>
              <a:tr h="1031749">
                <a:tc>
                  <a:txBody>
                    <a:bodyPr/>
                    <a:lstStyle/>
                    <a:p>
                      <a:pPr algn="r" rtl="1"/>
                      <a:r>
                        <a:rPr lang="en-US" sz="2400" dirty="0" smtClean="0">
                          <a:latin typeface="Arial" panose="020B0604020202020204" pitchFamily="34" charset="0"/>
                          <a:cs typeface="Arial" panose="020B0604020202020204" pitchFamily="34" charset="0"/>
                        </a:rPr>
                        <a:t>300000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20000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30000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100000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150000</a:t>
                      </a:r>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تعداد</a:t>
                      </a:r>
                      <a:r>
                        <a:rPr lang="fa-IR" sz="2400" baseline="0" dirty="0" smtClean="0">
                          <a:latin typeface="Arial" panose="020B0604020202020204" pitchFamily="34" charset="0"/>
                          <a:cs typeface="Arial" panose="020B0604020202020204" pitchFamily="34" charset="0"/>
                        </a:rPr>
                        <a:t> کارکنان</a:t>
                      </a:r>
                      <a:endParaRPr lang="en-US" sz="2400" dirty="0">
                        <a:latin typeface="Arial" panose="020B0604020202020204" pitchFamily="34" charset="0"/>
                        <a:cs typeface="Arial" panose="020B0604020202020204" pitchFamily="34" charset="0"/>
                      </a:endParaRPr>
                    </a:p>
                  </a:txBody>
                  <a:tcPr/>
                </a:tc>
              </a:tr>
              <a:tr h="1056912">
                <a:tc>
                  <a:txBody>
                    <a:bodyPr/>
                    <a:lstStyle/>
                    <a:p>
                      <a:pPr algn="r" rtl="1"/>
                      <a:r>
                        <a:rPr lang="en-US" sz="2400" dirty="0" smtClean="0">
                          <a:latin typeface="Arial" panose="020B0604020202020204" pitchFamily="34" charset="0"/>
                          <a:cs typeface="Arial" panose="020B0604020202020204" pitchFamily="34" charset="0"/>
                        </a:rPr>
                        <a:t>500000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25000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50000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175000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250000</a:t>
                      </a:r>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دستمزد غیر مستقیم</a:t>
                      </a:r>
                      <a:endParaRPr lang="en-US" sz="2400" dirty="0">
                        <a:latin typeface="Arial" panose="020B0604020202020204" pitchFamily="34" charset="0"/>
                        <a:cs typeface="Arial" panose="020B0604020202020204" pitchFamily="34" charset="0"/>
                      </a:endParaRPr>
                    </a:p>
                  </a:txBody>
                  <a:tcPr/>
                </a:tc>
              </a:tr>
              <a:tr h="1031749">
                <a:tc>
                  <a:txBody>
                    <a:bodyPr/>
                    <a:lstStyle/>
                    <a:p>
                      <a:pPr algn="r" rtl="1"/>
                      <a:r>
                        <a:rPr lang="en-US" sz="2400" dirty="0" smtClean="0">
                          <a:latin typeface="Arial" panose="020B0604020202020204" pitchFamily="34" charset="0"/>
                          <a:cs typeface="Arial" panose="020B0604020202020204" pitchFamily="34" charset="0"/>
                        </a:rPr>
                        <a:t>1200000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65000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140000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395000</a:t>
                      </a:r>
                      <a:endParaRPr lang="en-US" sz="2400" dirty="0">
                        <a:latin typeface="Arial" panose="020B0604020202020204" pitchFamily="34" charset="0"/>
                        <a:cs typeface="Arial" panose="020B0604020202020204" pitchFamily="34" charset="0"/>
                      </a:endParaRPr>
                    </a:p>
                  </a:txBody>
                  <a:tcPr/>
                </a:tc>
                <a:tc>
                  <a:txBody>
                    <a:bodyPr/>
                    <a:lstStyle/>
                    <a:p>
                      <a:pPr algn="r" rtl="1"/>
                      <a:r>
                        <a:rPr lang="en-US" sz="2400" dirty="0" smtClean="0">
                          <a:latin typeface="Arial" panose="020B0604020202020204" pitchFamily="34" charset="0"/>
                          <a:cs typeface="Arial" panose="020B0604020202020204" pitchFamily="34" charset="0"/>
                        </a:rPr>
                        <a:t>600000</a:t>
                      </a:r>
                      <a:endParaRPr lang="en-US" sz="2400" dirty="0">
                        <a:latin typeface="Arial" panose="020B0604020202020204" pitchFamily="34" charset="0"/>
                        <a:cs typeface="Arial" panose="020B0604020202020204" pitchFamily="34" charset="0"/>
                      </a:endParaRPr>
                    </a:p>
                  </a:txBody>
                  <a:tcPr/>
                </a:tc>
                <a:tc>
                  <a:txBody>
                    <a:bodyPr/>
                    <a:lstStyle/>
                    <a:p>
                      <a:pPr algn="r" rtl="1"/>
                      <a:r>
                        <a:rPr lang="fa-IR" sz="2400" dirty="0" smtClean="0">
                          <a:latin typeface="Arial" panose="020B0604020202020204" pitchFamily="34" charset="0"/>
                          <a:cs typeface="Arial" panose="020B0604020202020204" pitchFamily="34" charset="0"/>
                        </a:rPr>
                        <a:t>جمع</a:t>
                      </a:r>
                      <a:endParaRPr lang="en-US" sz="2400" dirty="0">
                        <a:latin typeface="Arial" panose="020B0604020202020204" pitchFamily="34" charset="0"/>
                        <a:cs typeface="Arial" panose="020B0604020202020204" pitchFamily="34" charset="0"/>
                      </a:endParaRPr>
                    </a:p>
                  </a:txBody>
                  <a:tcPr/>
                </a:tc>
              </a:tr>
            </a:tbl>
          </a:graphicData>
        </a:graphic>
      </p:graphicFrame>
      <p:sp>
        <p:nvSpPr>
          <p:cNvPr id="3" name="Rectangle 2">
            <a:hlinkClick r:id="" action="ppaction://hlinkshowjump?jump=nextslide">
              <a:snd r:embed="rId3" name="click.wav"/>
            </a:hlinkClick>
            <a:hlinkHover r:id="" action="ppaction://noaction">
              <a:snd r:embed="rId4" name="arrow.wav"/>
            </a:hlinkHover>
          </p:cNvPr>
          <p:cNvSpPr/>
          <p:nvPr/>
        </p:nvSpPr>
        <p:spPr>
          <a:xfrm>
            <a:off x="11262046" y="503669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5" name="Rectangle 4">
            <a:hlinkClick r:id="" action="ppaction://hlinkshowjump?jump=previousslide">
              <a:snd r:embed="rId3" name="click.wav"/>
            </a:hlinkClick>
            <a:hlinkHover r:id="" action="ppaction://noaction">
              <a:snd r:embed="rId4" name="arrow.wav"/>
            </a:hlinkHover>
          </p:cNvPr>
          <p:cNvSpPr/>
          <p:nvPr/>
        </p:nvSpPr>
        <p:spPr>
          <a:xfrm>
            <a:off x="11262046" y="582959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26549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047164" y="491319"/>
            <a:ext cx="9689911" cy="769441"/>
          </a:xfrm>
          <a:prstGeom prst="rect">
            <a:avLst/>
          </a:prstGeom>
          <a:noFill/>
        </p:spPr>
        <p:txBody>
          <a:bodyPr wrap="square" rtlCol="0">
            <a:spAutoFit/>
          </a:bodyPr>
          <a:lstStyle/>
          <a:p>
            <a:pPr algn="r" rtl="1"/>
            <a:r>
              <a:rPr lang="fa-IR" sz="2200" b="1" dirty="0" smtClean="0"/>
              <a:t>شرکت حمید در سال </a:t>
            </a:r>
            <a:r>
              <a:rPr lang="en-US" sz="2200" b="1" dirty="0" smtClean="0"/>
              <a:t>x1</a:t>
            </a:r>
            <a:r>
              <a:rPr lang="fa-IR" sz="2200" b="1" dirty="0" smtClean="0"/>
              <a:t> تعداد </a:t>
            </a:r>
            <a:r>
              <a:rPr lang="en-US" sz="2200" b="1" dirty="0" smtClean="0"/>
              <a:t>1000</a:t>
            </a:r>
            <a:r>
              <a:rPr lang="fa-IR" sz="2200" b="1" dirty="0" smtClean="0"/>
              <a:t>واحد محصول تولید و به فروش رسانده است هزینه های ساخت هر واحد محصول در سطح تولید هزار واحد به شرح زیر است</a:t>
            </a:r>
            <a:endParaRPr lang="en-US" sz="2200" b="1" dirty="0"/>
          </a:p>
        </p:txBody>
      </p:sp>
      <p:sp>
        <p:nvSpPr>
          <p:cNvPr id="15" name="TextBox 14"/>
          <p:cNvSpPr txBox="1"/>
          <p:nvPr/>
        </p:nvSpPr>
        <p:spPr>
          <a:xfrm>
            <a:off x="10025743" y="1422047"/>
            <a:ext cx="1711332" cy="1446550"/>
          </a:xfrm>
          <a:prstGeom prst="rect">
            <a:avLst/>
          </a:prstGeom>
          <a:noFill/>
        </p:spPr>
        <p:txBody>
          <a:bodyPr wrap="square" rtlCol="0">
            <a:spAutoFit/>
          </a:bodyPr>
          <a:lstStyle/>
          <a:p>
            <a:pPr algn="r" rtl="1"/>
            <a:r>
              <a:rPr lang="fa-IR" sz="2200" b="1" dirty="0" smtClean="0"/>
              <a:t>مواد مستقیم </a:t>
            </a:r>
          </a:p>
          <a:p>
            <a:pPr algn="r" rtl="1"/>
            <a:r>
              <a:rPr lang="fa-IR" sz="2200" b="1" dirty="0" smtClean="0"/>
              <a:t>دستمزد مستقیم</a:t>
            </a:r>
          </a:p>
          <a:p>
            <a:pPr algn="r" rtl="1"/>
            <a:r>
              <a:rPr lang="fa-IR" sz="2200" b="1" dirty="0" smtClean="0"/>
              <a:t>سربار متغیر</a:t>
            </a:r>
          </a:p>
          <a:p>
            <a:pPr algn="r" rtl="1"/>
            <a:r>
              <a:rPr lang="fa-IR" sz="2200" b="1" dirty="0" smtClean="0"/>
              <a:t>سربار ثابت </a:t>
            </a:r>
            <a:endParaRPr lang="en-US" sz="2200" b="1" dirty="0"/>
          </a:p>
        </p:txBody>
      </p:sp>
      <p:sp>
        <p:nvSpPr>
          <p:cNvPr id="16" name="TextBox 15"/>
          <p:cNvSpPr txBox="1"/>
          <p:nvPr/>
        </p:nvSpPr>
        <p:spPr>
          <a:xfrm>
            <a:off x="6596743" y="1422047"/>
            <a:ext cx="1711332" cy="1446550"/>
          </a:xfrm>
          <a:prstGeom prst="rect">
            <a:avLst/>
          </a:prstGeom>
          <a:noFill/>
        </p:spPr>
        <p:txBody>
          <a:bodyPr wrap="square" rtlCol="0">
            <a:spAutoFit/>
          </a:bodyPr>
          <a:lstStyle/>
          <a:p>
            <a:pPr algn="r" rtl="1"/>
            <a:r>
              <a:rPr lang="en-US" sz="2200" b="1" dirty="0" smtClean="0"/>
              <a:t>120</a:t>
            </a:r>
            <a:endParaRPr lang="fa-IR" sz="2200" b="1" dirty="0" smtClean="0"/>
          </a:p>
          <a:p>
            <a:pPr algn="r" rtl="1"/>
            <a:r>
              <a:rPr lang="en-US" sz="2200" b="1" dirty="0" smtClean="0"/>
              <a:t>80</a:t>
            </a:r>
            <a:endParaRPr lang="fa-IR" sz="2200" b="1" dirty="0" smtClean="0"/>
          </a:p>
          <a:p>
            <a:pPr algn="r" rtl="1"/>
            <a:r>
              <a:rPr lang="en-US" sz="2200" b="1" dirty="0" smtClean="0"/>
              <a:t>70</a:t>
            </a:r>
            <a:endParaRPr lang="fa-IR" sz="2200" b="1" dirty="0" smtClean="0"/>
          </a:p>
          <a:p>
            <a:pPr algn="r" rtl="1"/>
            <a:r>
              <a:rPr lang="en-US" sz="2200" b="1" dirty="0" smtClean="0"/>
              <a:t>60</a:t>
            </a:r>
            <a:endParaRPr lang="en-US" sz="2200" b="1" dirty="0"/>
          </a:p>
        </p:txBody>
      </p:sp>
      <p:sp>
        <p:nvSpPr>
          <p:cNvPr id="17" name="TextBox 16"/>
          <p:cNvSpPr txBox="1"/>
          <p:nvPr/>
        </p:nvSpPr>
        <p:spPr>
          <a:xfrm>
            <a:off x="6036453" y="1422047"/>
            <a:ext cx="1711332" cy="430887"/>
          </a:xfrm>
          <a:prstGeom prst="rect">
            <a:avLst/>
          </a:prstGeom>
          <a:noFill/>
        </p:spPr>
        <p:txBody>
          <a:bodyPr wrap="square" rtlCol="0">
            <a:spAutoFit/>
          </a:bodyPr>
          <a:lstStyle/>
          <a:p>
            <a:pPr algn="r" rtl="1"/>
            <a:r>
              <a:rPr lang="fa-IR" sz="2200" b="1" dirty="0" smtClean="0"/>
              <a:t>ریال</a:t>
            </a:r>
            <a:endParaRPr lang="en-US" sz="2200" b="1" dirty="0"/>
          </a:p>
        </p:txBody>
      </p:sp>
      <p:sp>
        <p:nvSpPr>
          <p:cNvPr id="18" name="TextBox 17"/>
          <p:cNvSpPr txBox="1"/>
          <p:nvPr/>
        </p:nvSpPr>
        <p:spPr>
          <a:xfrm>
            <a:off x="6036453" y="1798777"/>
            <a:ext cx="1711332" cy="430887"/>
          </a:xfrm>
          <a:prstGeom prst="rect">
            <a:avLst/>
          </a:prstGeom>
          <a:noFill/>
        </p:spPr>
        <p:txBody>
          <a:bodyPr wrap="square" rtlCol="0">
            <a:spAutoFit/>
          </a:bodyPr>
          <a:lstStyle/>
          <a:p>
            <a:pPr algn="r" rtl="1"/>
            <a:r>
              <a:rPr lang="fa-IR" sz="2200" b="1" dirty="0" smtClean="0"/>
              <a:t>ریال</a:t>
            </a:r>
            <a:endParaRPr lang="en-US" sz="2200" b="1" dirty="0"/>
          </a:p>
        </p:txBody>
      </p:sp>
      <p:sp>
        <p:nvSpPr>
          <p:cNvPr id="19" name="TextBox 18"/>
          <p:cNvSpPr txBox="1"/>
          <p:nvPr/>
        </p:nvSpPr>
        <p:spPr>
          <a:xfrm>
            <a:off x="6036453" y="2145322"/>
            <a:ext cx="1711332" cy="430887"/>
          </a:xfrm>
          <a:prstGeom prst="rect">
            <a:avLst/>
          </a:prstGeom>
          <a:noFill/>
        </p:spPr>
        <p:txBody>
          <a:bodyPr wrap="square" rtlCol="0">
            <a:spAutoFit/>
          </a:bodyPr>
          <a:lstStyle/>
          <a:p>
            <a:pPr algn="r" rtl="1"/>
            <a:r>
              <a:rPr lang="fa-IR" sz="2200" b="1" dirty="0" smtClean="0"/>
              <a:t>ریال</a:t>
            </a:r>
            <a:endParaRPr lang="en-US" sz="2200" b="1" dirty="0"/>
          </a:p>
        </p:txBody>
      </p:sp>
      <p:sp>
        <p:nvSpPr>
          <p:cNvPr id="20" name="TextBox 19"/>
          <p:cNvSpPr txBox="1"/>
          <p:nvPr/>
        </p:nvSpPr>
        <p:spPr>
          <a:xfrm>
            <a:off x="6036453" y="2412505"/>
            <a:ext cx="1711332" cy="430887"/>
          </a:xfrm>
          <a:prstGeom prst="rect">
            <a:avLst/>
          </a:prstGeom>
          <a:noFill/>
        </p:spPr>
        <p:txBody>
          <a:bodyPr wrap="square" rtlCol="0">
            <a:spAutoFit/>
          </a:bodyPr>
          <a:lstStyle/>
          <a:p>
            <a:pPr algn="r" rtl="1"/>
            <a:r>
              <a:rPr lang="fa-IR" sz="2200" b="1" dirty="0" smtClean="0"/>
              <a:t>ریال</a:t>
            </a:r>
            <a:endParaRPr lang="en-US" sz="2200" b="1" dirty="0"/>
          </a:p>
        </p:txBody>
      </p:sp>
      <p:sp>
        <p:nvSpPr>
          <p:cNvPr id="21" name="TextBox 20"/>
          <p:cNvSpPr txBox="1"/>
          <p:nvPr/>
        </p:nvSpPr>
        <p:spPr>
          <a:xfrm>
            <a:off x="2047164" y="3115460"/>
            <a:ext cx="9689911" cy="1107996"/>
          </a:xfrm>
          <a:prstGeom prst="rect">
            <a:avLst/>
          </a:prstGeom>
          <a:noFill/>
        </p:spPr>
        <p:txBody>
          <a:bodyPr wrap="square" rtlCol="0">
            <a:spAutoFit/>
          </a:bodyPr>
          <a:lstStyle/>
          <a:p>
            <a:pPr algn="r" rtl="1"/>
            <a:r>
              <a:rPr lang="fa-IR" sz="2200" b="1" dirty="0" smtClean="0"/>
              <a:t>انتظار میرود که در سال اینده هزینه ها ی متغیر هر واحد محصول  و جمع هزینه های ثابت باقی بماند . با فرض اینکه در سال اینده </a:t>
            </a:r>
            <a:r>
              <a:rPr lang="en-US" sz="2200" b="1" dirty="0" smtClean="0"/>
              <a:t>1200</a:t>
            </a:r>
            <a:r>
              <a:rPr lang="fa-IR" sz="2200" b="1" dirty="0" smtClean="0"/>
              <a:t>واحد محصول تولید شود مطلوب است محاسبه هزینه ساخت هر واحد محصول و جمع هزینه های تولید در سال اینده </a:t>
            </a:r>
            <a:endParaRPr lang="en-US" sz="2200" b="1" dirty="0"/>
          </a:p>
        </p:txBody>
      </p:sp>
      <p:sp>
        <p:nvSpPr>
          <p:cNvPr id="22" name="TextBox 21"/>
          <p:cNvSpPr txBox="1"/>
          <p:nvPr/>
        </p:nvSpPr>
        <p:spPr>
          <a:xfrm>
            <a:off x="316334" y="4105918"/>
            <a:ext cx="7137536" cy="1446550"/>
          </a:xfrm>
          <a:prstGeom prst="rect">
            <a:avLst/>
          </a:prstGeom>
          <a:noFill/>
        </p:spPr>
        <p:txBody>
          <a:bodyPr wrap="square" rtlCol="0">
            <a:spAutoFit/>
          </a:bodyPr>
          <a:lstStyle/>
          <a:p>
            <a:r>
              <a:rPr lang="en-US" sz="2200" b="1" dirty="0" smtClean="0"/>
              <a:t>1000 * 60 = 60000</a:t>
            </a:r>
          </a:p>
          <a:p>
            <a:r>
              <a:rPr lang="en-US" sz="2200" b="1" dirty="0" smtClean="0"/>
              <a:t>(120+80+70) * 1200 = 324000</a:t>
            </a:r>
          </a:p>
          <a:p>
            <a:r>
              <a:rPr lang="en-US" sz="2200" b="1" dirty="0" smtClean="0"/>
              <a:t>324000 + 60000 = 384000</a:t>
            </a:r>
          </a:p>
          <a:p>
            <a:r>
              <a:rPr lang="en-US" sz="2200" b="1" dirty="0" smtClean="0"/>
              <a:t> </a:t>
            </a:r>
            <a:endParaRPr lang="en-US" sz="2200" b="1" dirty="0"/>
          </a:p>
        </p:txBody>
      </p:sp>
      <p:sp>
        <p:nvSpPr>
          <p:cNvPr id="23" name="TextBox 22"/>
          <p:cNvSpPr txBox="1"/>
          <p:nvPr/>
        </p:nvSpPr>
        <p:spPr>
          <a:xfrm>
            <a:off x="6621114" y="2814440"/>
            <a:ext cx="1711332" cy="430887"/>
          </a:xfrm>
          <a:prstGeom prst="rect">
            <a:avLst/>
          </a:prstGeom>
          <a:noFill/>
        </p:spPr>
        <p:txBody>
          <a:bodyPr wrap="square" rtlCol="0">
            <a:spAutoFit/>
          </a:bodyPr>
          <a:lstStyle/>
          <a:p>
            <a:pPr algn="r" rtl="1"/>
            <a:r>
              <a:rPr lang="en-US" sz="2200" b="1" dirty="0" smtClean="0"/>
              <a:t>320</a:t>
            </a:r>
            <a:endParaRPr lang="en-US" sz="2200" b="1" dirty="0"/>
          </a:p>
        </p:txBody>
      </p:sp>
      <p:sp>
        <p:nvSpPr>
          <p:cNvPr id="24" name="Rectangle 23"/>
          <p:cNvSpPr/>
          <p:nvPr/>
        </p:nvSpPr>
        <p:spPr>
          <a:xfrm>
            <a:off x="316334" y="5121581"/>
            <a:ext cx="1127232" cy="430887"/>
          </a:xfrm>
          <a:prstGeom prst="rect">
            <a:avLst/>
          </a:prstGeom>
        </p:spPr>
        <p:txBody>
          <a:bodyPr wrap="none">
            <a:spAutoFit/>
          </a:bodyPr>
          <a:lstStyle/>
          <a:p>
            <a:r>
              <a:rPr lang="en-US" sz="2200" b="1" dirty="0"/>
              <a:t>384000</a:t>
            </a:r>
            <a:endParaRPr lang="en-US" sz="2200" dirty="0"/>
          </a:p>
        </p:txBody>
      </p:sp>
      <p:sp>
        <p:nvSpPr>
          <p:cNvPr id="25" name="Division 24"/>
          <p:cNvSpPr/>
          <p:nvPr/>
        </p:nvSpPr>
        <p:spPr>
          <a:xfrm>
            <a:off x="1400673" y="5127391"/>
            <a:ext cx="563616" cy="474594"/>
          </a:xfrm>
          <a:prstGeom prst="mathDivide">
            <a:avLst>
              <a:gd name="adj1" fmla="val 7329"/>
              <a:gd name="adj2" fmla="val 13976"/>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7182" y="5149245"/>
            <a:ext cx="1606530" cy="430887"/>
          </a:xfrm>
          <a:prstGeom prst="rect">
            <a:avLst/>
          </a:prstGeom>
        </p:spPr>
        <p:txBody>
          <a:bodyPr wrap="none">
            <a:spAutoFit/>
          </a:bodyPr>
          <a:lstStyle/>
          <a:p>
            <a:r>
              <a:rPr lang="en-US" sz="2200" b="1" dirty="0" smtClean="0"/>
              <a:t>1200 = 320</a:t>
            </a:r>
            <a:endParaRPr lang="en-US" sz="2200" dirty="0"/>
          </a:p>
        </p:txBody>
      </p:sp>
      <p:sp>
        <p:nvSpPr>
          <p:cNvPr id="27" name="Rectangle 26">
            <a:hlinkClick r:id="" action="ppaction://hlinkshowjump?jump=nextslide">
              <a:snd r:embed="rId3" name="click.wav"/>
            </a:hlinkClick>
            <a:hlinkHover r:id="" action="ppaction://noaction">
              <a:snd r:embed="rId4" name="arrow.wav"/>
            </a:hlinkHover>
          </p:cNvPr>
          <p:cNvSpPr/>
          <p:nvPr/>
        </p:nvSpPr>
        <p:spPr>
          <a:xfrm>
            <a:off x="6333830" y="588564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8" name="Rectangle 27">
            <a:hlinkClick r:id="" action="ppaction://hlinkshowjump?jump=previousslide">
              <a:snd r:embed="rId3" name="click.wav"/>
            </a:hlinkClick>
            <a:hlinkHover r:id="" action="ppaction://noaction">
              <a:snd r:embed="rId4" name="arrow.wav"/>
            </a:hlinkHover>
          </p:cNvPr>
          <p:cNvSpPr/>
          <p:nvPr/>
        </p:nvSpPr>
        <p:spPr>
          <a:xfrm>
            <a:off x="5413489" y="588564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2568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25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25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25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25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25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25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barn(inVertical)">
                                      <p:cBhvr>
                                        <p:cTn id="53" dur="500"/>
                                        <p:tgtEl>
                                          <p:spTgt spid="2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2">
                                            <p:txEl>
                                              <p:pRg st="1" end="1"/>
                                            </p:txEl>
                                          </p:spTgt>
                                        </p:tgtEl>
                                        <p:attrNameLst>
                                          <p:attrName>style.visibility</p:attrName>
                                        </p:attrNameLst>
                                      </p:cBhvr>
                                      <p:to>
                                        <p:strVal val="visible"/>
                                      </p:to>
                                    </p:set>
                                    <p:animEffect transition="in" filter="wipe(down)">
                                      <p:cBhvr>
                                        <p:cTn id="58" dur="500"/>
                                        <p:tgtEl>
                                          <p:spTgt spid="2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2">
                                            <p:txEl>
                                              <p:pRg st="2" end="2"/>
                                            </p:txEl>
                                          </p:spTgt>
                                        </p:tgtEl>
                                        <p:attrNameLst>
                                          <p:attrName>style.visibility</p:attrName>
                                        </p:attrNameLst>
                                      </p:cBhvr>
                                      <p:to>
                                        <p:strVal val="visible"/>
                                      </p:to>
                                    </p:set>
                                    <p:animEffect transition="in" filter="circle(in)">
                                      <p:cBhvr>
                                        <p:cTn id="63" dur="2000"/>
                                        <p:tgtEl>
                                          <p:spTgt spid="2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
                                            <p:txEl>
                                              <p:pRg st="0" end="0"/>
                                            </p:txEl>
                                          </p:spTgt>
                                        </p:tgtEl>
                                        <p:attrNameLst>
                                          <p:attrName>style.visibility</p:attrName>
                                        </p:attrNameLst>
                                      </p:cBhvr>
                                      <p:to>
                                        <p:strVal val="visible"/>
                                      </p:to>
                                    </p:set>
                                    <p:animEffect transition="in" filter="fade">
                                      <p:cBhvr>
                                        <p:cTn id="68" dur="500"/>
                                        <p:tgtEl>
                                          <p:spTgt spid="24">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41661" y="528034"/>
            <a:ext cx="7284366" cy="769441"/>
          </a:xfrm>
          <a:prstGeom prst="rect">
            <a:avLst/>
          </a:prstGeom>
          <a:noFill/>
        </p:spPr>
        <p:txBody>
          <a:bodyPr wrap="none" rtlCol="0">
            <a:spAutoFit/>
          </a:bodyPr>
          <a:lstStyle/>
          <a:p>
            <a:pPr algn="r" rtl="1"/>
            <a:r>
              <a:rPr lang="fa-IR" sz="2200" dirty="0" smtClean="0">
                <a:latin typeface="Arial" panose="020B0604020202020204" pitchFamily="34" charset="0"/>
                <a:cs typeface="Arial" panose="020B0604020202020204" pitchFamily="34" charset="0"/>
              </a:rPr>
              <a:t>در یک موسسه تولیدی تسهیم اولیه به شرح زیر است : </a:t>
            </a:r>
          </a:p>
          <a:p>
            <a:pPr algn="r" rtl="1"/>
            <a:r>
              <a:rPr lang="fa-IR" sz="2200" dirty="0" smtClean="0">
                <a:latin typeface="Arial" panose="020B0604020202020204" pitchFamily="34" charset="0"/>
                <a:cs typeface="Arial" panose="020B0604020202020204" pitchFamily="34" charset="0"/>
              </a:rPr>
              <a:t>تولیدی الف </a:t>
            </a:r>
            <a:r>
              <a:rPr lang="en-US" sz="2200" dirty="0" smtClean="0">
                <a:latin typeface="Arial" panose="020B0604020202020204" pitchFamily="34" charset="0"/>
                <a:cs typeface="Arial" panose="020B0604020202020204" pitchFamily="34" charset="0"/>
              </a:rPr>
              <a:t>40000</a:t>
            </a:r>
            <a:r>
              <a:rPr lang="fa-IR" sz="2200" dirty="0" smtClean="0">
                <a:latin typeface="Arial" panose="020B0604020202020204" pitchFamily="34" charset="0"/>
                <a:cs typeface="Arial" panose="020B0604020202020204" pitchFamily="34" charset="0"/>
              </a:rPr>
              <a:t>تولیدی ب </a:t>
            </a:r>
            <a:r>
              <a:rPr lang="en-US" sz="2200" dirty="0" smtClean="0">
                <a:latin typeface="Arial" panose="020B0604020202020204" pitchFamily="34" charset="0"/>
                <a:cs typeface="Arial" panose="020B0604020202020204" pitchFamily="34" charset="0"/>
              </a:rPr>
              <a:t>30000</a:t>
            </a:r>
            <a:r>
              <a:rPr lang="fa-IR" sz="2200" dirty="0" smtClean="0">
                <a:latin typeface="Arial" panose="020B0604020202020204" pitchFamily="34" charset="0"/>
                <a:cs typeface="Arial" panose="020B0604020202020204" pitchFamily="34" charset="0"/>
              </a:rPr>
              <a:t>خدماتی 1 </a:t>
            </a:r>
            <a:r>
              <a:rPr lang="en-US" sz="2200" dirty="0" smtClean="0">
                <a:latin typeface="Arial" panose="020B0604020202020204" pitchFamily="34" charset="0"/>
                <a:cs typeface="Arial" panose="020B0604020202020204" pitchFamily="34" charset="0"/>
              </a:rPr>
              <a:t>20000</a:t>
            </a:r>
            <a:r>
              <a:rPr lang="fa-IR" sz="2200" dirty="0" smtClean="0">
                <a:latin typeface="Arial" panose="020B0604020202020204" pitchFamily="34" charset="0"/>
                <a:cs typeface="Arial" panose="020B0604020202020204" pitchFamily="34" charset="0"/>
              </a:rPr>
              <a:t>خدماتی 2 </a:t>
            </a:r>
            <a:r>
              <a:rPr lang="en-US" sz="2200" dirty="0" smtClean="0">
                <a:latin typeface="Arial" panose="020B0604020202020204" pitchFamily="34" charset="0"/>
                <a:cs typeface="Arial" panose="020B0604020202020204" pitchFamily="34" charset="0"/>
              </a:rPr>
              <a:t>10000</a:t>
            </a: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4121240" y="1297475"/>
            <a:ext cx="7604787" cy="1107996"/>
          </a:xfrm>
          <a:prstGeom prst="rect">
            <a:avLst/>
          </a:prstGeom>
          <a:noFill/>
        </p:spPr>
        <p:txBody>
          <a:bodyPr wrap="square" rtlCol="0">
            <a:spAutoFit/>
          </a:bodyPr>
          <a:lstStyle/>
          <a:p>
            <a:pPr algn="r" rtl="1"/>
            <a:r>
              <a:rPr lang="fa-IR" sz="2200" dirty="0" smtClean="0">
                <a:latin typeface="Arial" panose="020B0604020202020204" pitchFamily="34" charset="0"/>
                <a:cs typeface="Arial" panose="020B0604020202020204" pitchFamily="34" charset="0"/>
              </a:rPr>
              <a:t>تعداد کارکنان تولیدی </a:t>
            </a:r>
            <a:r>
              <a:rPr lang="en-US" sz="2200" dirty="0" smtClean="0">
                <a:latin typeface="Arial" panose="020B0604020202020204" pitchFamily="34" charset="0"/>
                <a:cs typeface="Arial" panose="020B0604020202020204" pitchFamily="34" charset="0"/>
              </a:rPr>
              <a:t>30</a:t>
            </a:r>
            <a:r>
              <a:rPr lang="fa-IR" sz="2200" dirty="0" smtClean="0">
                <a:latin typeface="Arial" panose="020B0604020202020204" pitchFamily="34" charset="0"/>
                <a:cs typeface="Arial" panose="020B0604020202020204" pitchFamily="34" charset="0"/>
              </a:rPr>
              <a:t>تولیدی الف تولیدی ب </a:t>
            </a:r>
            <a:r>
              <a:rPr lang="en-US" sz="2200" dirty="0" smtClean="0">
                <a:latin typeface="Arial" panose="020B0604020202020204" pitchFamily="34" charset="0"/>
                <a:cs typeface="Arial" panose="020B0604020202020204" pitchFamily="34" charset="0"/>
              </a:rPr>
              <a:t>20</a:t>
            </a:r>
            <a:r>
              <a:rPr lang="fa-IR" sz="2200" dirty="0" smtClean="0">
                <a:latin typeface="Arial" panose="020B0604020202020204" pitchFamily="34" charset="0"/>
                <a:cs typeface="Arial" panose="020B0604020202020204" pitchFamily="34" charset="0"/>
              </a:rPr>
              <a:t>نفر خدماتی </a:t>
            </a:r>
            <a:r>
              <a:rPr lang="fa-IR" sz="2200" dirty="0" smtClean="0">
                <a:latin typeface="Arial" panose="020B0604020202020204" pitchFamily="34" charset="0"/>
                <a:cs typeface="Arial" panose="020B0604020202020204" pitchFamily="34" charset="0"/>
              </a:rPr>
              <a:t>یک </a:t>
            </a:r>
            <a:r>
              <a:rPr lang="en-US" sz="2200" dirty="0" smtClean="0">
                <a:latin typeface="Arial" panose="020B0604020202020204" pitchFamily="34" charset="0"/>
                <a:cs typeface="Arial" panose="020B0604020202020204" pitchFamily="34" charset="0"/>
              </a:rPr>
              <a:t>6</a:t>
            </a:r>
            <a:r>
              <a:rPr lang="fa-IR" sz="2200" dirty="0" smtClean="0">
                <a:latin typeface="Arial" panose="020B0604020202020204" pitchFamily="34" charset="0"/>
                <a:cs typeface="Arial" panose="020B0604020202020204" pitchFamily="34" charset="0"/>
              </a:rPr>
              <a:t>نفر و خدماتی </a:t>
            </a:r>
            <a:r>
              <a:rPr lang="fa-IR" sz="2200" dirty="0" smtClean="0">
                <a:latin typeface="Arial" panose="020B0604020202020204" pitchFamily="34" charset="0"/>
                <a:cs typeface="Arial" panose="020B0604020202020204" pitchFamily="34" charset="0"/>
              </a:rPr>
              <a:t>دو  </a:t>
            </a:r>
            <a:r>
              <a:rPr lang="en-US" sz="2200" dirty="0" smtClean="0">
                <a:latin typeface="Arial" panose="020B0604020202020204" pitchFamily="34" charset="0"/>
                <a:cs typeface="Arial" panose="020B0604020202020204" pitchFamily="34" charset="0"/>
              </a:rPr>
              <a:t>4</a:t>
            </a:r>
            <a:r>
              <a:rPr lang="fa-IR" sz="2200" dirty="0" smtClean="0">
                <a:latin typeface="Arial" panose="020B0604020202020204" pitchFamily="34" charset="0"/>
                <a:cs typeface="Arial" panose="020B0604020202020204" pitchFamily="34" charset="0"/>
              </a:rPr>
              <a:t> نفر اگر مبنای تسهیم برای دوایر خدماتی تعداد کارکنان </a:t>
            </a:r>
            <a:r>
              <a:rPr lang="fa-IR" sz="2200" dirty="0" smtClean="0">
                <a:latin typeface="Arial" panose="020B0604020202020204" pitchFamily="34" charset="0"/>
                <a:cs typeface="Arial" panose="020B0604020202020204" pitchFamily="34" charset="0"/>
              </a:rPr>
              <a:t>بامطلوب </a:t>
            </a:r>
            <a:r>
              <a:rPr lang="fa-IR" sz="2200" dirty="0" smtClean="0">
                <a:latin typeface="Arial" panose="020B0604020202020204" pitchFamily="34" charset="0"/>
                <a:cs typeface="Arial" panose="020B0604020202020204" pitchFamily="34" charset="0"/>
              </a:rPr>
              <a:t>است تسهیم ثانویه به روش مستقیم </a:t>
            </a:r>
            <a:endParaRPr lang="en-US" sz="22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38405515"/>
              </p:ext>
            </p:extLst>
          </p:nvPr>
        </p:nvGraphicFramePr>
        <p:xfrm>
          <a:off x="2160789" y="2818922"/>
          <a:ext cx="8128002" cy="2377440"/>
        </p:xfrm>
        <a:graphic>
          <a:graphicData uri="http://schemas.openxmlformats.org/drawingml/2006/table">
            <a:tbl>
              <a:tblPr firstRow="1" bandRow="1">
                <a:tableStyleId>{616DA210-FB5B-4158-B5E0-FEB733F419BA}</a:tableStyleId>
              </a:tblPr>
              <a:tblGrid>
                <a:gridCol w="1354667"/>
                <a:gridCol w="1354667"/>
                <a:gridCol w="1354667"/>
                <a:gridCol w="1354667"/>
                <a:gridCol w="1354667"/>
                <a:gridCol w="1354667"/>
              </a:tblGrid>
              <a:tr h="370840">
                <a:tc>
                  <a:txBody>
                    <a:bodyPr/>
                    <a:lstStyle/>
                    <a:p>
                      <a:r>
                        <a:rPr lang="fa-IR" sz="2000" dirty="0" smtClean="0">
                          <a:latin typeface="Arial" panose="020B0604020202020204" pitchFamily="34" charset="0"/>
                          <a:cs typeface="Arial" panose="020B0604020202020204" pitchFamily="34" charset="0"/>
                        </a:rPr>
                        <a:t>جمع</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خدماتی ب</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خدماتی 1</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تولید ب</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تولید الف</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شرح</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100000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20000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30000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40000</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تسهیم اولیه</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(20000)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8000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12000</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خدماتی 1</a:t>
                      </a:r>
                    </a:p>
                  </a:txBody>
                  <a:tcPr/>
                </a:tc>
              </a:tr>
              <a:tr h="370840">
                <a:tc>
                  <a:txBody>
                    <a:bodyPr/>
                    <a:lstStyle/>
                    <a:p>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(10000)</a:t>
                      </a:r>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4000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6000</a:t>
                      </a:r>
                      <a:endParaRPr lang="en-US" sz="2000" dirty="0">
                        <a:latin typeface="Arial" panose="020B0604020202020204" pitchFamily="34" charset="0"/>
                        <a:cs typeface="Arial" panose="020B0604020202020204" pitchFamily="34" charset="0"/>
                      </a:endParaRPr>
                    </a:p>
                  </a:txBody>
                  <a:tcPr/>
                </a:tc>
                <a:tc>
                  <a:txBody>
                    <a:bodyPr/>
                    <a:lstStyle/>
                    <a:p>
                      <a:r>
                        <a:rPr lang="fa-IR" sz="2000" dirty="0" smtClean="0">
                          <a:latin typeface="Arial" panose="020B0604020202020204" pitchFamily="34" charset="0"/>
                          <a:cs typeface="Arial" panose="020B0604020202020204" pitchFamily="34" charset="0"/>
                        </a:rPr>
                        <a:t>خدماتی 2</a:t>
                      </a:r>
                      <a:endParaRPr lang="en-US" sz="2000" dirty="0">
                        <a:latin typeface="Arial" panose="020B0604020202020204" pitchFamily="34" charset="0"/>
                        <a:cs typeface="Arial" panose="020B0604020202020204" pitchFamily="34" charset="0"/>
                      </a:endParaRPr>
                    </a:p>
                  </a:txBody>
                  <a:tcPr/>
                </a:tc>
              </a:tr>
              <a:tr h="370840">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100000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42000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58000</a:t>
                      </a:r>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bl>
          </a:graphicData>
        </a:graphic>
      </p:graphicFrame>
      <p:sp>
        <p:nvSpPr>
          <p:cNvPr id="6" name="Rectangle 5">
            <a:hlinkClick r:id="" action="ppaction://hlinkshowjump?jump=nextslide">
              <a:snd r:embed="rId3" name="click.wav"/>
            </a:hlinkClick>
            <a:hlinkHover r:id="" action="ppaction://noaction">
              <a:snd r:embed="rId4" name="arrow.wav"/>
            </a:hlinkHover>
          </p:cNvPr>
          <p:cNvSpPr/>
          <p:nvPr/>
        </p:nvSpPr>
        <p:spPr>
          <a:xfrm>
            <a:off x="6096704" y="5774157"/>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7" name="Rectangle 6">
            <a:hlinkClick r:id="" action="ppaction://hlinkshowjump?jump=previousslide">
              <a:snd r:embed="rId3" name="click.wav"/>
            </a:hlinkClick>
            <a:hlinkHover r:id="" action="ppaction://noaction">
              <a:snd r:embed="rId4" name="arrow.wav"/>
            </a:hlinkHover>
          </p:cNvPr>
          <p:cNvSpPr/>
          <p:nvPr/>
        </p:nvSpPr>
        <p:spPr>
          <a:xfrm>
            <a:off x="5176363" y="5774157"/>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63019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92084" y="695456"/>
            <a:ext cx="7598555" cy="430887"/>
          </a:xfrm>
          <a:prstGeom prst="rect">
            <a:avLst/>
          </a:prstGeom>
          <a:noFill/>
        </p:spPr>
        <p:txBody>
          <a:bodyPr wrap="none" rtlCol="0">
            <a:spAutoFit/>
          </a:bodyPr>
          <a:lstStyle/>
          <a:p>
            <a:pPr algn="r" rtl="1"/>
            <a:r>
              <a:rPr lang="fa-IR" sz="2200" dirty="0" smtClean="0">
                <a:latin typeface="Arial" panose="020B0604020202020204" pitchFamily="34" charset="0"/>
                <a:cs typeface="Arial" panose="020B0604020202020204" pitchFamily="34" charset="0"/>
              </a:rPr>
              <a:t>تولیدی الف </a:t>
            </a:r>
            <a:r>
              <a:rPr lang="en-US" sz="2200" dirty="0" smtClean="0">
                <a:latin typeface="Arial" panose="020B0604020202020204" pitchFamily="34" charset="0"/>
                <a:cs typeface="Arial" panose="020B0604020202020204" pitchFamily="34" charset="0"/>
              </a:rPr>
              <a:t>40000</a:t>
            </a:r>
            <a:r>
              <a:rPr lang="fa-IR" sz="2200" dirty="0" smtClean="0">
                <a:latin typeface="Arial" panose="020B0604020202020204" pitchFamily="34" charset="0"/>
                <a:cs typeface="Arial" panose="020B0604020202020204" pitchFamily="34" charset="0"/>
              </a:rPr>
              <a:t>تولیدی ب </a:t>
            </a:r>
            <a:r>
              <a:rPr lang="en-US" sz="2200" dirty="0" smtClean="0">
                <a:latin typeface="Arial" panose="020B0604020202020204" pitchFamily="34" charset="0"/>
                <a:cs typeface="Arial" panose="020B0604020202020204" pitchFamily="34" charset="0"/>
              </a:rPr>
              <a:t>30000</a:t>
            </a:r>
            <a:r>
              <a:rPr lang="fa-IR" sz="2200" dirty="0" smtClean="0">
                <a:latin typeface="Arial" panose="020B0604020202020204" pitchFamily="34" charset="0"/>
                <a:cs typeface="Arial" panose="020B0604020202020204" pitchFamily="34" charset="0"/>
              </a:rPr>
              <a:t>خدماتی 1  </a:t>
            </a:r>
            <a:r>
              <a:rPr lang="en-US" sz="2200" dirty="0" smtClean="0">
                <a:latin typeface="Arial" panose="020B0604020202020204" pitchFamily="34" charset="0"/>
                <a:cs typeface="Arial" panose="020B0604020202020204" pitchFamily="34" charset="0"/>
              </a:rPr>
              <a:t>20000</a:t>
            </a:r>
            <a:r>
              <a:rPr lang="fa-IR" sz="2200" dirty="0" smtClean="0">
                <a:latin typeface="Arial" panose="020B0604020202020204" pitchFamily="34" charset="0"/>
                <a:cs typeface="Arial" panose="020B0604020202020204" pitchFamily="34" charset="0"/>
              </a:rPr>
              <a:t>خدماتی 2    </a:t>
            </a:r>
            <a:r>
              <a:rPr lang="en-US" sz="2200" dirty="0" smtClean="0">
                <a:latin typeface="Arial" panose="020B0604020202020204" pitchFamily="34" charset="0"/>
                <a:cs typeface="Arial" panose="020B0604020202020204" pitchFamily="34" charset="0"/>
              </a:rPr>
              <a:t>10000</a:t>
            </a:r>
            <a:endParaRPr lang="fa-IR" sz="2200" dirty="0" smtClean="0">
              <a:latin typeface="Arial" panose="020B0604020202020204" pitchFamily="34" charset="0"/>
              <a:cs typeface="Arial" panose="020B0604020202020204" pitchFamily="34" charset="0"/>
            </a:endParaRPr>
          </a:p>
        </p:txBody>
      </p:sp>
      <p:sp>
        <p:nvSpPr>
          <p:cNvPr id="5" name="Rectangle 4"/>
          <p:cNvSpPr/>
          <p:nvPr/>
        </p:nvSpPr>
        <p:spPr>
          <a:xfrm>
            <a:off x="6681547" y="264569"/>
            <a:ext cx="5109092" cy="430887"/>
          </a:xfrm>
          <a:prstGeom prst="rect">
            <a:avLst/>
          </a:prstGeom>
        </p:spPr>
        <p:txBody>
          <a:bodyPr wrap="none">
            <a:spAutoFit/>
          </a:bodyPr>
          <a:lstStyle/>
          <a:p>
            <a:pPr algn="r" rtl="1"/>
            <a:r>
              <a:rPr lang="fa-IR" sz="2200" dirty="0">
                <a:latin typeface="Arial" panose="020B0604020202020204" pitchFamily="34" charset="0"/>
                <a:cs typeface="Arial" panose="020B0604020202020204" pitchFamily="34" charset="0"/>
              </a:rPr>
              <a:t>در یک موسسه </a:t>
            </a:r>
            <a:r>
              <a:rPr lang="fa-IR" sz="2200" dirty="0" smtClean="0">
                <a:latin typeface="Arial" panose="020B0604020202020204" pitchFamily="34" charset="0"/>
                <a:cs typeface="Arial" panose="020B0604020202020204" pitchFamily="34" charset="0"/>
              </a:rPr>
              <a:t>تولیدی تسهیم اولیه به شرح زیر است </a:t>
            </a:r>
            <a:endParaRPr lang="en-US" sz="2200" dirty="0"/>
          </a:p>
        </p:txBody>
      </p:sp>
      <p:sp>
        <p:nvSpPr>
          <p:cNvPr id="7" name="Rectangle 6"/>
          <p:cNvSpPr/>
          <p:nvPr/>
        </p:nvSpPr>
        <p:spPr>
          <a:xfrm>
            <a:off x="2898461" y="1126343"/>
            <a:ext cx="8892178" cy="430887"/>
          </a:xfrm>
          <a:prstGeom prst="rect">
            <a:avLst/>
          </a:prstGeom>
        </p:spPr>
        <p:txBody>
          <a:bodyPr wrap="none">
            <a:spAutoFit/>
          </a:bodyPr>
          <a:lstStyle/>
          <a:p>
            <a:pPr algn="r" rtl="1"/>
            <a:r>
              <a:rPr lang="fa-IR" sz="2200" dirty="0">
                <a:latin typeface="Arial" panose="020B0604020202020204" pitchFamily="34" charset="0"/>
                <a:cs typeface="Arial" panose="020B0604020202020204" pitchFamily="34" charset="0"/>
              </a:rPr>
              <a:t>تعدادکارکنان  </a:t>
            </a:r>
            <a:r>
              <a:rPr lang="en-US" sz="2200" dirty="0" smtClean="0">
                <a:latin typeface="Arial" panose="020B0604020202020204" pitchFamily="34" charset="0"/>
                <a:cs typeface="Arial" panose="020B0604020202020204" pitchFamily="34" charset="0"/>
              </a:rPr>
              <a:t>)</a:t>
            </a:r>
            <a:r>
              <a:rPr lang="fa-IR" sz="2200" dirty="0" smtClean="0">
                <a:latin typeface="Arial" panose="020B0604020202020204" pitchFamily="34" charset="0"/>
                <a:cs typeface="Arial" panose="020B0604020202020204" pitchFamily="34" charset="0"/>
              </a:rPr>
              <a:t>تولیدی الف </a:t>
            </a:r>
            <a:r>
              <a:rPr lang="en-US" sz="2200" dirty="0" smtClean="0">
                <a:latin typeface="Arial" panose="020B0604020202020204" pitchFamily="34" charset="0"/>
                <a:cs typeface="Arial" panose="020B0604020202020204" pitchFamily="34" charset="0"/>
              </a:rPr>
              <a:t>23</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تولیدی ب</a:t>
            </a:r>
            <a:r>
              <a:rPr lang="en-US" sz="2200" dirty="0" smtClean="0">
                <a:latin typeface="Arial" panose="020B0604020202020204" pitchFamily="34" charset="0"/>
                <a:cs typeface="Arial" panose="020B0604020202020204" pitchFamily="34" charset="0"/>
              </a:rPr>
              <a:t>23</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t>
            </a:r>
            <a:r>
              <a:rPr lang="fa-IR"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fa-IR" sz="2200" dirty="0" smtClean="0">
                <a:latin typeface="Arial" panose="020B0604020202020204" pitchFamily="34" charset="0"/>
                <a:cs typeface="Arial" panose="020B0604020202020204" pitchFamily="34" charset="0"/>
              </a:rPr>
              <a:t>خدماتی </a:t>
            </a:r>
            <a:r>
              <a:rPr lang="fa-IR" sz="2200" dirty="0" smtClean="0">
                <a:latin typeface="Arial" panose="020B0604020202020204" pitchFamily="34" charset="0"/>
                <a:cs typeface="Arial" panose="020B0604020202020204" pitchFamily="34" charset="0"/>
              </a:rPr>
              <a:t>یک</a:t>
            </a:r>
            <a:r>
              <a:rPr lang="en-US" sz="2200" dirty="0" smtClean="0">
                <a:latin typeface="Arial" panose="020B0604020202020204" pitchFamily="34" charset="0"/>
                <a:cs typeface="Arial" panose="020B0604020202020204" pitchFamily="34" charset="0"/>
              </a:rPr>
              <a:t>(    10    </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t>
            </a:r>
            <a:r>
              <a:rPr lang="fa-IR" sz="2200" dirty="0" smtClean="0">
                <a:latin typeface="Arial" panose="020B0604020202020204" pitchFamily="34" charset="0"/>
                <a:cs typeface="Arial" panose="020B0604020202020204" pitchFamily="34" charset="0"/>
              </a:rPr>
              <a:t>خدماتی دو  </a:t>
            </a:r>
            <a:r>
              <a:rPr lang="en-US" sz="2200" dirty="0" smtClean="0">
                <a:latin typeface="Arial" panose="020B0604020202020204" pitchFamily="34" charset="0"/>
                <a:cs typeface="Arial" panose="020B0604020202020204" pitchFamily="34" charset="0"/>
              </a:rPr>
              <a:t>4</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26" name="TextBox 25"/>
          <p:cNvSpPr txBox="1"/>
          <p:nvPr/>
        </p:nvSpPr>
        <p:spPr>
          <a:xfrm>
            <a:off x="219043" y="5856394"/>
            <a:ext cx="110626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116000</a:t>
            </a:r>
            <a:endParaRPr lang="en-US" sz="2200" dirty="0">
              <a:latin typeface="Arial" panose="020B0604020202020204" pitchFamily="34" charset="0"/>
              <a:cs typeface="Arial" panose="020B0604020202020204" pitchFamily="34" charset="0"/>
            </a:endParaRPr>
          </a:p>
        </p:txBody>
      </p:sp>
      <p:sp>
        <p:nvSpPr>
          <p:cNvPr id="27" name="Multiply 26"/>
          <p:cNvSpPr/>
          <p:nvPr/>
        </p:nvSpPr>
        <p:spPr>
          <a:xfrm>
            <a:off x="1165836" y="2005611"/>
            <a:ext cx="373488" cy="302099"/>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8" name="Minus 27"/>
          <p:cNvSpPr/>
          <p:nvPr/>
        </p:nvSpPr>
        <p:spPr>
          <a:xfrm>
            <a:off x="1515929" y="2074718"/>
            <a:ext cx="1281011" cy="1732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9" name="TextBox 28"/>
          <p:cNvSpPr txBox="1"/>
          <p:nvPr/>
        </p:nvSpPr>
        <p:spPr>
          <a:xfrm>
            <a:off x="1886545" y="1694176"/>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23</a:t>
            </a:r>
            <a:endParaRPr lang="en-US" sz="2200" dirty="0">
              <a:latin typeface="Arial" panose="020B0604020202020204" pitchFamily="34" charset="0"/>
              <a:cs typeface="Arial" panose="020B0604020202020204" pitchFamily="34" charset="0"/>
            </a:endParaRPr>
          </a:p>
        </p:txBody>
      </p:sp>
      <p:sp>
        <p:nvSpPr>
          <p:cNvPr id="30" name="TextBox 29"/>
          <p:cNvSpPr txBox="1"/>
          <p:nvPr/>
        </p:nvSpPr>
        <p:spPr>
          <a:xfrm>
            <a:off x="1886545" y="2248006"/>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50</a:t>
            </a:r>
            <a:endParaRPr lang="en-US" sz="2200" dirty="0">
              <a:latin typeface="Arial" panose="020B0604020202020204" pitchFamily="34" charset="0"/>
              <a:cs typeface="Arial" panose="020B0604020202020204" pitchFamily="34" charset="0"/>
            </a:endParaRPr>
          </a:p>
        </p:txBody>
      </p:sp>
      <p:sp>
        <p:nvSpPr>
          <p:cNvPr id="31" name="TextBox 30"/>
          <p:cNvSpPr txBox="1"/>
          <p:nvPr/>
        </p:nvSpPr>
        <p:spPr>
          <a:xfrm>
            <a:off x="4386387" y="1928337"/>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p:txBody>
      </p:sp>
      <p:sp>
        <p:nvSpPr>
          <p:cNvPr id="32" name="Multiply 31"/>
          <p:cNvSpPr/>
          <p:nvPr/>
        </p:nvSpPr>
        <p:spPr>
          <a:xfrm>
            <a:off x="5266372" y="2005611"/>
            <a:ext cx="373488" cy="302099"/>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3" name="Minus 32"/>
          <p:cNvSpPr/>
          <p:nvPr/>
        </p:nvSpPr>
        <p:spPr>
          <a:xfrm>
            <a:off x="5616465" y="2074718"/>
            <a:ext cx="1281011" cy="1732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4" name="TextBox 33"/>
          <p:cNvSpPr txBox="1"/>
          <p:nvPr/>
        </p:nvSpPr>
        <p:spPr>
          <a:xfrm>
            <a:off x="5987081" y="1694176"/>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23</a:t>
            </a:r>
            <a:endParaRPr lang="en-US" sz="2200" dirty="0">
              <a:latin typeface="Arial" panose="020B0604020202020204" pitchFamily="34" charset="0"/>
              <a:cs typeface="Arial" panose="020B0604020202020204" pitchFamily="34" charset="0"/>
            </a:endParaRPr>
          </a:p>
        </p:txBody>
      </p:sp>
      <p:sp>
        <p:nvSpPr>
          <p:cNvPr id="35" name="TextBox 34"/>
          <p:cNvSpPr txBox="1"/>
          <p:nvPr/>
        </p:nvSpPr>
        <p:spPr>
          <a:xfrm>
            <a:off x="5987081" y="2248006"/>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50</a:t>
            </a:r>
            <a:endParaRPr lang="en-US" sz="2200" dirty="0">
              <a:latin typeface="Arial" panose="020B0604020202020204" pitchFamily="34" charset="0"/>
              <a:cs typeface="Arial" panose="020B0604020202020204" pitchFamily="34" charset="0"/>
            </a:endParaRPr>
          </a:p>
        </p:txBody>
      </p:sp>
      <p:sp>
        <p:nvSpPr>
          <p:cNvPr id="36" name="TextBox 35"/>
          <p:cNvSpPr txBox="1"/>
          <p:nvPr/>
        </p:nvSpPr>
        <p:spPr>
          <a:xfrm>
            <a:off x="8337145" y="1909618"/>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p:txBody>
      </p:sp>
      <p:sp>
        <p:nvSpPr>
          <p:cNvPr id="37" name="Multiply 36"/>
          <p:cNvSpPr/>
          <p:nvPr/>
        </p:nvSpPr>
        <p:spPr>
          <a:xfrm>
            <a:off x="9217130" y="1986892"/>
            <a:ext cx="373488" cy="302099"/>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8" name="TextBox 37"/>
          <p:cNvSpPr txBox="1"/>
          <p:nvPr/>
        </p:nvSpPr>
        <p:spPr>
          <a:xfrm>
            <a:off x="10015263" y="1669629"/>
            <a:ext cx="341760"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p:txBody>
      </p:sp>
      <p:sp>
        <p:nvSpPr>
          <p:cNvPr id="39" name="TextBox 38"/>
          <p:cNvSpPr txBox="1"/>
          <p:nvPr/>
        </p:nvSpPr>
        <p:spPr>
          <a:xfrm>
            <a:off x="9937839" y="2229287"/>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50</a:t>
            </a:r>
            <a:endParaRPr lang="en-US" sz="2200" dirty="0">
              <a:latin typeface="Arial" panose="020B0604020202020204" pitchFamily="34" charset="0"/>
              <a:cs typeface="Arial" panose="020B0604020202020204" pitchFamily="34" charset="0"/>
            </a:endParaRPr>
          </a:p>
        </p:txBody>
      </p:sp>
      <p:sp>
        <p:nvSpPr>
          <p:cNvPr id="40" name="Minus 39"/>
          <p:cNvSpPr/>
          <p:nvPr/>
        </p:nvSpPr>
        <p:spPr>
          <a:xfrm>
            <a:off x="9517857" y="2036133"/>
            <a:ext cx="1281011" cy="1732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1" name="Rectangle 40"/>
          <p:cNvSpPr/>
          <p:nvPr/>
        </p:nvSpPr>
        <p:spPr>
          <a:xfrm>
            <a:off x="2727473" y="1949413"/>
            <a:ext cx="349776" cy="430887"/>
          </a:xfrm>
          <a:prstGeom prst="rect">
            <a:avLst/>
          </a:prstGeom>
        </p:spPr>
        <p:txBody>
          <a:bodyPr wrap="none">
            <a:spAutoFit/>
          </a:bodyPr>
          <a:lstStyle/>
          <a:p>
            <a:r>
              <a:rPr lang="en-US" sz="2200" dirty="0">
                <a:latin typeface="Arial" panose="020B0604020202020204" pitchFamily="34" charset="0"/>
                <a:cs typeface="Arial" panose="020B0604020202020204" pitchFamily="34" charset="0"/>
              </a:rPr>
              <a:t>=</a:t>
            </a:r>
            <a:endParaRPr lang="en-US" sz="2200" dirty="0"/>
          </a:p>
        </p:txBody>
      </p:sp>
      <p:sp>
        <p:nvSpPr>
          <p:cNvPr id="42" name="TextBox 41"/>
          <p:cNvSpPr txBox="1"/>
          <p:nvPr/>
        </p:nvSpPr>
        <p:spPr>
          <a:xfrm>
            <a:off x="3158125" y="1941216"/>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9200</a:t>
            </a:r>
            <a:endParaRPr lang="en-US" sz="2200" dirty="0">
              <a:latin typeface="Arial" panose="020B0604020202020204" pitchFamily="34" charset="0"/>
              <a:cs typeface="Arial" panose="020B0604020202020204" pitchFamily="34" charset="0"/>
            </a:endParaRPr>
          </a:p>
        </p:txBody>
      </p:sp>
      <p:sp>
        <p:nvSpPr>
          <p:cNvPr id="43" name="TextBox 42"/>
          <p:cNvSpPr txBox="1"/>
          <p:nvPr/>
        </p:nvSpPr>
        <p:spPr>
          <a:xfrm>
            <a:off x="6893191" y="1941216"/>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9200</a:t>
            </a:r>
            <a:endParaRPr lang="en-US" sz="2200" dirty="0">
              <a:latin typeface="Arial" panose="020B0604020202020204" pitchFamily="34" charset="0"/>
              <a:cs typeface="Arial" panose="020B0604020202020204" pitchFamily="34" charset="0"/>
            </a:endParaRPr>
          </a:p>
        </p:txBody>
      </p:sp>
      <p:sp>
        <p:nvSpPr>
          <p:cNvPr id="44" name="TextBox 43"/>
          <p:cNvSpPr txBox="1"/>
          <p:nvPr/>
        </p:nvSpPr>
        <p:spPr>
          <a:xfrm>
            <a:off x="10976969" y="1954186"/>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1600</a:t>
            </a:r>
            <a:endParaRPr lang="en-US" sz="2200" dirty="0">
              <a:latin typeface="Arial" panose="020B0604020202020204" pitchFamily="34" charset="0"/>
              <a:cs typeface="Arial" panose="020B0604020202020204" pitchFamily="34" charset="0"/>
            </a:endParaRPr>
          </a:p>
        </p:txBody>
      </p:sp>
      <p:sp>
        <p:nvSpPr>
          <p:cNvPr id="47" name="Rectangle 46"/>
          <p:cNvSpPr/>
          <p:nvPr/>
        </p:nvSpPr>
        <p:spPr>
          <a:xfrm>
            <a:off x="219043" y="1541106"/>
            <a:ext cx="1172116" cy="400110"/>
          </a:xfrm>
          <a:prstGeom prst="rect">
            <a:avLst/>
          </a:prstGeom>
        </p:spPr>
        <p:txBody>
          <a:bodyPr wrap="none">
            <a:spAutoFit/>
          </a:bodyPr>
          <a:lstStyle/>
          <a:p>
            <a:r>
              <a:rPr lang="fa-IR" sz="2000" dirty="0">
                <a:latin typeface="Arial" panose="020B0604020202020204" pitchFamily="34" charset="0"/>
                <a:cs typeface="Arial" panose="020B0604020202020204" pitchFamily="34" charset="0"/>
              </a:rPr>
              <a:t>تولیدی الف </a:t>
            </a:r>
            <a:endParaRPr lang="en-US" sz="2000" dirty="0"/>
          </a:p>
        </p:txBody>
      </p:sp>
      <p:sp>
        <p:nvSpPr>
          <p:cNvPr id="48" name="Rectangle 47"/>
          <p:cNvSpPr/>
          <p:nvPr/>
        </p:nvSpPr>
        <p:spPr>
          <a:xfrm>
            <a:off x="4302647" y="1605909"/>
            <a:ext cx="1047082" cy="400110"/>
          </a:xfrm>
          <a:prstGeom prst="rect">
            <a:avLst/>
          </a:prstGeom>
        </p:spPr>
        <p:txBody>
          <a:bodyPr wrap="none">
            <a:spAutoFit/>
          </a:bodyPr>
          <a:lstStyle/>
          <a:p>
            <a:r>
              <a:rPr lang="fa-IR" sz="2000" dirty="0">
                <a:latin typeface="Arial" panose="020B0604020202020204" pitchFamily="34" charset="0"/>
                <a:cs typeface="Arial" panose="020B0604020202020204" pitchFamily="34" charset="0"/>
              </a:rPr>
              <a:t>تولیدی ب </a:t>
            </a:r>
            <a:endParaRPr lang="en-US" sz="2000" dirty="0"/>
          </a:p>
        </p:txBody>
      </p:sp>
      <p:sp>
        <p:nvSpPr>
          <p:cNvPr id="49" name="Rectangle 48"/>
          <p:cNvSpPr/>
          <p:nvPr/>
        </p:nvSpPr>
        <p:spPr>
          <a:xfrm>
            <a:off x="8393249" y="1558119"/>
            <a:ext cx="994183" cy="400110"/>
          </a:xfrm>
          <a:prstGeom prst="rect">
            <a:avLst/>
          </a:prstGeom>
        </p:spPr>
        <p:txBody>
          <a:bodyPr wrap="none">
            <a:spAutoFit/>
          </a:bodyPr>
          <a:lstStyle/>
          <a:p>
            <a:r>
              <a:rPr lang="fa-IR" sz="2000" dirty="0">
                <a:latin typeface="Arial" panose="020B0604020202020204" pitchFamily="34" charset="0"/>
                <a:cs typeface="Arial" panose="020B0604020202020204" pitchFamily="34" charset="0"/>
              </a:rPr>
              <a:t>خدماتی 2</a:t>
            </a:r>
            <a:endParaRPr lang="en-US" sz="2000" dirty="0"/>
          </a:p>
        </p:txBody>
      </p:sp>
      <p:graphicFrame>
        <p:nvGraphicFramePr>
          <p:cNvPr id="50" name="Table 49"/>
          <p:cNvGraphicFramePr>
            <a:graphicFrameLocks noGrp="1"/>
          </p:cNvGraphicFramePr>
          <p:nvPr>
            <p:extLst>
              <p:ext uri="{D42A27DB-BD31-4B8C-83A1-F6EECF244321}">
                <p14:modId xmlns:p14="http://schemas.microsoft.com/office/powerpoint/2010/main" val="636460800"/>
              </p:ext>
            </p:extLst>
          </p:nvPr>
        </p:nvGraphicFramePr>
        <p:xfrm>
          <a:off x="2149109" y="2799047"/>
          <a:ext cx="8409544" cy="2468880"/>
        </p:xfrm>
        <a:graphic>
          <a:graphicData uri="http://schemas.openxmlformats.org/drawingml/2006/table">
            <a:tbl>
              <a:tblPr firstRow="1" bandRow="1">
                <a:tableStyleId>{616DA210-FB5B-4158-B5E0-FEB733F419BA}</a:tableStyleId>
              </a:tblPr>
              <a:tblGrid>
                <a:gridCol w="1186167"/>
                <a:gridCol w="1186167"/>
                <a:gridCol w="1186167"/>
                <a:gridCol w="1186167"/>
                <a:gridCol w="1086441"/>
                <a:gridCol w="1392268"/>
                <a:gridCol w="1186167"/>
              </a:tblGrid>
              <a:tr h="370840">
                <a:tc>
                  <a:txBody>
                    <a:bodyPr/>
                    <a:lstStyle/>
                    <a:p>
                      <a:pPr algn="ct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خدماتی</a:t>
                      </a:r>
                      <a:r>
                        <a:rPr lang="fa-IR" sz="2200" baseline="0" dirty="0" smtClean="0">
                          <a:latin typeface="Arial" panose="020B0604020202020204" pitchFamily="34" charset="0"/>
                          <a:cs typeface="Arial" panose="020B0604020202020204" pitchFamily="34" charset="0"/>
                        </a:rPr>
                        <a:t> 2</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خدماتی 1</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تولیدی ب</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تولیدی الف</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مبنا</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370840">
                <a:tc>
                  <a:txBody>
                    <a:bodyPr/>
                    <a:lstStyle/>
                    <a:p>
                      <a:pPr algn="ctr"/>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10000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30000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40000</a:t>
                      </a:r>
                      <a:endParaRPr lang="en-US" sz="2200" dirty="0">
                        <a:latin typeface="Arial" panose="020B0604020202020204" pitchFamily="34" charset="0"/>
                        <a:cs typeface="Arial" panose="020B0604020202020204" pitchFamily="34" charset="0"/>
                      </a:endParaRPr>
                    </a:p>
                  </a:txBody>
                  <a:tcPr/>
                </a:tc>
                <a:tc>
                  <a:txBody>
                    <a:bodyPr/>
                    <a:lstStyle/>
                    <a:p>
                      <a:pPr algn="ct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تسهیم اولیه</a:t>
                      </a:r>
                      <a:endParaRPr lang="en-US" sz="2200" dirty="0">
                        <a:latin typeface="Arial" panose="020B0604020202020204" pitchFamily="34" charset="0"/>
                        <a:cs typeface="Arial" panose="020B0604020202020204" pitchFamily="34" charset="0"/>
                      </a:endParaRPr>
                    </a:p>
                  </a:txBody>
                  <a:tcPr/>
                </a:tc>
              </a:tr>
              <a:tr h="370840">
                <a:tc>
                  <a:txBody>
                    <a:bodyPr/>
                    <a:lstStyle/>
                    <a:p>
                      <a:pPr algn="ctr"/>
                      <a:endParaRPr lang="en-US" sz="220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1600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9200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9200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تعداد کارکنان</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خدماتی 1</a:t>
                      </a:r>
                      <a:endParaRPr lang="en-US" sz="2200" dirty="0">
                        <a:latin typeface="Arial" panose="020B0604020202020204" pitchFamily="34" charset="0"/>
                        <a:cs typeface="Arial" panose="020B0604020202020204" pitchFamily="34" charset="0"/>
                      </a:endParaRPr>
                    </a:p>
                  </a:txBody>
                  <a:tcPr/>
                </a:tc>
              </a:tr>
              <a:tr h="370840">
                <a:tc>
                  <a:txBody>
                    <a:bodyPr/>
                    <a:lstStyle/>
                    <a:p>
                      <a:pPr algn="ctr"/>
                      <a:endParaRPr lang="en-US" sz="220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(11600)</a:t>
                      </a:r>
                      <a:endParaRPr lang="en-US" sz="2200" dirty="0">
                        <a:latin typeface="Arial" panose="020B0604020202020204" pitchFamily="34" charset="0"/>
                        <a:cs typeface="Arial" panose="020B0604020202020204" pitchFamily="34" charset="0"/>
                      </a:endParaRPr>
                    </a:p>
                  </a:txBody>
                  <a:tcPr/>
                </a:tc>
                <a:tc>
                  <a:txBody>
                    <a:bodyPr/>
                    <a:lstStyle/>
                    <a:p>
                      <a:pPr algn="ctr"/>
                      <a:endParaRPr lang="en-US" sz="2200">
                        <a:latin typeface="Arial" panose="020B0604020202020204" pitchFamily="34" charset="0"/>
                        <a:cs typeface="Arial" panose="020B0604020202020204" pitchFamily="34" charset="0"/>
                      </a:endParaRPr>
                    </a:p>
                  </a:txBody>
                  <a:tcPr/>
                </a:tc>
                <a:tc>
                  <a:txBody>
                    <a:bodyPr/>
                    <a:lstStyle/>
                    <a:p>
                      <a:pPr algn="ctr"/>
                      <a:endParaRPr lang="en-US" sz="2200">
                        <a:latin typeface="Arial" panose="020B0604020202020204" pitchFamily="34" charset="0"/>
                        <a:cs typeface="Arial" panose="020B0604020202020204" pitchFamily="34" charset="0"/>
                      </a:endParaRPr>
                    </a:p>
                  </a:txBody>
                  <a:tcPr/>
                </a:tc>
                <a:tc>
                  <a:txBody>
                    <a:bodyPr/>
                    <a:lstStyle/>
                    <a:p>
                      <a:pPr algn="ctr"/>
                      <a:endParaRPr lang="en-US" sz="220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تعداد</a:t>
                      </a:r>
                      <a:r>
                        <a:rPr lang="fa-IR" sz="2200" baseline="0" dirty="0" smtClean="0">
                          <a:latin typeface="Arial" panose="020B0604020202020204" pitchFamily="34" charset="0"/>
                          <a:cs typeface="Arial" panose="020B0604020202020204" pitchFamily="34" charset="0"/>
                        </a:rPr>
                        <a:t> کارکنان</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خدماتی2</a:t>
                      </a:r>
                      <a:endParaRPr lang="en-US" sz="2200" dirty="0">
                        <a:latin typeface="Arial" panose="020B0604020202020204" pitchFamily="34" charset="0"/>
                        <a:cs typeface="Arial" panose="020B0604020202020204" pitchFamily="34" charset="0"/>
                      </a:endParaRPr>
                    </a:p>
                  </a:txBody>
                  <a:tcPr/>
                </a:tc>
              </a:tr>
              <a:tr h="370840">
                <a:tc>
                  <a:txBody>
                    <a:bodyPr/>
                    <a:lstStyle/>
                    <a:p>
                      <a:pPr algn="ctr"/>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45000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55000</a:t>
                      </a:r>
                      <a:endParaRPr lang="en-US" sz="2200" dirty="0">
                        <a:latin typeface="Arial" panose="020B0604020202020204" pitchFamily="34" charset="0"/>
                        <a:cs typeface="Arial" panose="020B0604020202020204" pitchFamily="34" charset="0"/>
                      </a:endParaRPr>
                    </a:p>
                  </a:txBody>
                  <a:tcPr/>
                </a:tc>
                <a:tc>
                  <a:txBody>
                    <a:bodyPr/>
                    <a:lstStyle/>
                    <a:p>
                      <a:pPr algn="ct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r>
            </a:tbl>
          </a:graphicData>
        </a:graphic>
      </p:graphicFrame>
      <p:sp>
        <p:nvSpPr>
          <p:cNvPr id="51" name="TextBox 50"/>
          <p:cNvSpPr txBox="1"/>
          <p:nvPr/>
        </p:nvSpPr>
        <p:spPr>
          <a:xfrm>
            <a:off x="156465" y="1941216"/>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p:txBody>
      </p:sp>
      <p:sp>
        <p:nvSpPr>
          <p:cNvPr id="52" name="Multiply 51"/>
          <p:cNvSpPr/>
          <p:nvPr/>
        </p:nvSpPr>
        <p:spPr>
          <a:xfrm>
            <a:off x="1325308" y="5918552"/>
            <a:ext cx="373488" cy="302099"/>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53" name="Minus 52"/>
          <p:cNvSpPr/>
          <p:nvPr/>
        </p:nvSpPr>
        <p:spPr>
          <a:xfrm>
            <a:off x="1562102" y="6021492"/>
            <a:ext cx="1281011" cy="1732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54" name="TextBox 53"/>
          <p:cNvSpPr txBox="1"/>
          <p:nvPr/>
        </p:nvSpPr>
        <p:spPr>
          <a:xfrm>
            <a:off x="1932718" y="5640950"/>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23</a:t>
            </a:r>
            <a:endParaRPr lang="en-US" sz="2200" dirty="0">
              <a:latin typeface="Arial" panose="020B0604020202020204" pitchFamily="34" charset="0"/>
              <a:cs typeface="Arial" panose="020B0604020202020204" pitchFamily="34" charset="0"/>
            </a:endParaRPr>
          </a:p>
        </p:txBody>
      </p:sp>
      <p:sp>
        <p:nvSpPr>
          <p:cNvPr id="55" name="TextBox 54"/>
          <p:cNvSpPr txBox="1"/>
          <p:nvPr/>
        </p:nvSpPr>
        <p:spPr>
          <a:xfrm>
            <a:off x="1932718" y="6194780"/>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46</a:t>
            </a:r>
            <a:endParaRPr lang="en-US" sz="2200" dirty="0">
              <a:latin typeface="Arial" panose="020B0604020202020204" pitchFamily="34" charset="0"/>
              <a:cs typeface="Arial" panose="020B0604020202020204" pitchFamily="34" charset="0"/>
            </a:endParaRPr>
          </a:p>
        </p:txBody>
      </p:sp>
      <p:sp>
        <p:nvSpPr>
          <p:cNvPr id="56" name="TextBox 55"/>
          <p:cNvSpPr txBox="1"/>
          <p:nvPr/>
        </p:nvSpPr>
        <p:spPr>
          <a:xfrm>
            <a:off x="2841074" y="5906313"/>
            <a:ext cx="943977" cy="430887"/>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5800</a:t>
            </a:r>
            <a:endParaRPr lang="en-US" sz="2200" dirty="0">
              <a:latin typeface="Arial" panose="020B0604020202020204" pitchFamily="34" charset="0"/>
              <a:cs typeface="Arial" panose="020B0604020202020204" pitchFamily="34" charset="0"/>
            </a:endParaRPr>
          </a:p>
        </p:txBody>
      </p:sp>
      <p:sp>
        <p:nvSpPr>
          <p:cNvPr id="57" name="TextBox 56"/>
          <p:cNvSpPr txBox="1"/>
          <p:nvPr/>
        </p:nvSpPr>
        <p:spPr>
          <a:xfrm>
            <a:off x="3837929" y="5859944"/>
            <a:ext cx="1181754" cy="430887"/>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116000</a:t>
            </a:r>
            <a:endParaRPr lang="en-US" sz="2200" dirty="0">
              <a:latin typeface="Arial" panose="020B0604020202020204" pitchFamily="34" charset="0"/>
              <a:cs typeface="Arial" panose="020B0604020202020204" pitchFamily="34" charset="0"/>
            </a:endParaRPr>
          </a:p>
        </p:txBody>
      </p:sp>
      <p:sp>
        <p:nvSpPr>
          <p:cNvPr id="58" name="Multiply 57"/>
          <p:cNvSpPr/>
          <p:nvPr/>
        </p:nvSpPr>
        <p:spPr>
          <a:xfrm>
            <a:off x="4782889" y="5922102"/>
            <a:ext cx="373488" cy="302099"/>
          </a:xfrm>
          <a:prstGeom prst="mathMultiply">
            <a:avLst>
              <a:gd name="adj1" fmla="val 1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59" name="Minus 58"/>
          <p:cNvSpPr/>
          <p:nvPr/>
        </p:nvSpPr>
        <p:spPr>
          <a:xfrm>
            <a:off x="5019683" y="6025042"/>
            <a:ext cx="1281011" cy="1732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60" name="TextBox 59"/>
          <p:cNvSpPr txBox="1"/>
          <p:nvPr/>
        </p:nvSpPr>
        <p:spPr>
          <a:xfrm>
            <a:off x="5390299" y="5644500"/>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23</a:t>
            </a:r>
            <a:endParaRPr lang="en-US" sz="2200" dirty="0">
              <a:latin typeface="Arial" panose="020B0604020202020204" pitchFamily="34" charset="0"/>
              <a:cs typeface="Arial" panose="020B0604020202020204" pitchFamily="34" charset="0"/>
            </a:endParaRPr>
          </a:p>
        </p:txBody>
      </p:sp>
      <p:sp>
        <p:nvSpPr>
          <p:cNvPr id="61" name="TextBox 60"/>
          <p:cNvSpPr txBox="1"/>
          <p:nvPr/>
        </p:nvSpPr>
        <p:spPr>
          <a:xfrm>
            <a:off x="5390299" y="6198330"/>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46</a:t>
            </a:r>
            <a:endParaRPr lang="en-US" sz="2200" dirty="0">
              <a:latin typeface="Arial" panose="020B0604020202020204" pitchFamily="34" charset="0"/>
              <a:cs typeface="Arial" panose="020B0604020202020204" pitchFamily="34" charset="0"/>
            </a:endParaRPr>
          </a:p>
        </p:txBody>
      </p:sp>
      <p:sp>
        <p:nvSpPr>
          <p:cNvPr id="62" name="TextBox 61"/>
          <p:cNvSpPr txBox="1"/>
          <p:nvPr/>
        </p:nvSpPr>
        <p:spPr>
          <a:xfrm>
            <a:off x="6353572" y="5906313"/>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5800</a:t>
            </a:r>
            <a:endParaRPr lang="en-US" sz="2200" dirty="0">
              <a:latin typeface="Arial" panose="020B0604020202020204" pitchFamily="34" charset="0"/>
              <a:cs typeface="Arial" panose="020B0604020202020204" pitchFamily="34" charset="0"/>
            </a:endParaRPr>
          </a:p>
        </p:txBody>
      </p:sp>
      <p:sp>
        <p:nvSpPr>
          <p:cNvPr id="63" name="TextBox 62"/>
          <p:cNvSpPr txBox="1"/>
          <p:nvPr/>
        </p:nvSpPr>
        <p:spPr>
          <a:xfrm>
            <a:off x="7137710" y="4377277"/>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5800</a:t>
            </a:r>
            <a:endParaRPr lang="en-US" sz="2200" dirty="0">
              <a:latin typeface="Arial" panose="020B0604020202020204" pitchFamily="34" charset="0"/>
              <a:cs typeface="Arial" panose="020B0604020202020204" pitchFamily="34" charset="0"/>
            </a:endParaRPr>
          </a:p>
        </p:txBody>
      </p:sp>
      <p:sp>
        <p:nvSpPr>
          <p:cNvPr id="64" name="TextBox 63"/>
          <p:cNvSpPr txBox="1"/>
          <p:nvPr/>
        </p:nvSpPr>
        <p:spPr>
          <a:xfrm>
            <a:off x="5928995" y="4377277"/>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5800</a:t>
            </a:r>
            <a:endParaRPr lang="en-US" sz="2200" dirty="0">
              <a:latin typeface="Arial" panose="020B0604020202020204" pitchFamily="34" charset="0"/>
              <a:cs typeface="Arial" panose="020B0604020202020204" pitchFamily="34" charset="0"/>
            </a:endParaRPr>
          </a:p>
        </p:txBody>
      </p:sp>
      <p:sp>
        <p:nvSpPr>
          <p:cNvPr id="45" name="Rectangle 44">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6" name="Rectangle 45">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
        <p:nvSpPr>
          <p:cNvPr id="65" name="Rectangle 64"/>
          <p:cNvSpPr/>
          <p:nvPr/>
        </p:nvSpPr>
        <p:spPr>
          <a:xfrm>
            <a:off x="389986" y="5356932"/>
            <a:ext cx="1172116" cy="400110"/>
          </a:xfrm>
          <a:prstGeom prst="rect">
            <a:avLst/>
          </a:prstGeom>
        </p:spPr>
        <p:txBody>
          <a:bodyPr wrap="none">
            <a:spAutoFit/>
          </a:bodyPr>
          <a:lstStyle/>
          <a:p>
            <a:r>
              <a:rPr lang="fa-IR" sz="2000" dirty="0">
                <a:latin typeface="Arial" panose="020B0604020202020204" pitchFamily="34" charset="0"/>
                <a:cs typeface="Arial" panose="020B0604020202020204" pitchFamily="34" charset="0"/>
              </a:rPr>
              <a:t>تولیدی الف </a:t>
            </a:r>
            <a:endParaRPr lang="en-US" sz="2000" dirty="0"/>
          </a:p>
        </p:txBody>
      </p:sp>
      <p:sp>
        <p:nvSpPr>
          <p:cNvPr id="66" name="Rectangle 65"/>
          <p:cNvSpPr/>
          <p:nvPr/>
        </p:nvSpPr>
        <p:spPr>
          <a:xfrm>
            <a:off x="7127955" y="5887171"/>
            <a:ext cx="1047082" cy="400110"/>
          </a:xfrm>
          <a:prstGeom prst="rect">
            <a:avLst/>
          </a:prstGeom>
        </p:spPr>
        <p:txBody>
          <a:bodyPr wrap="none">
            <a:spAutoFit/>
          </a:bodyPr>
          <a:lstStyle/>
          <a:p>
            <a:r>
              <a:rPr lang="fa-IR" sz="2000" dirty="0">
                <a:latin typeface="Arial" panose="020B0604020202020204" pitchFamily="34" charset="0"/>
                <a:cs typeface="Arial" panose="020B0604020202020204" pitchFamily="34" charset="0"/>
              </a:rPr>
              <a:t>تولیدی ب </a:t>
            </a:r>
            <a:endParaRPr lang="en-US" sz="2000" dirty="0"/>
          </a:p>
        </p:txBody>
      </p:sp>
    </p:spTree>
    <p:extLst>
      <p:ext uri="{BB962C8B-B14F-4D97-AF65-F5344CB8AC3E}">
        <p14:creationId xmlns:p14="http://schemas.microsoft.com/office/powerpoint/2010/main" val="171994411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500"/>
                                        <p:tgtEl>
                                          <p:spTgt spid="5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500"/>
                                        <p:tgtEl>
                                          <p:spTgt spid="5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fade">
                                      <p:cBhvr>
                                        <p:cTn id="131" dur="500"/>
                                        <p:tgtEl>
                                          <p:spTgt spid="5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fade">
                                      <p:cBhvr>
                                        <p:cTn id="134" dur="500"/>
                                        <p:tgtEl>
                                          <p:spTgt spid="6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fade">
                                      <p:cBhvr>
                                        <p:cTn id="143" dur="500"/>
                                        <p:tgtEl>
                                          <p:spTgt spid="6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6" grpId="0"/>
      <p:bldP spid="27" grpId="0" animBg="1"/>
      <p:bldP spid="28" grpId="0" animBg="1"/>
      <p:bldP spid="29" grpId="0"/>
      <p:bldP spid="30" grpId="0"/>
      <p:bldP spid="31" grpId="0"/>
      <p:bldP spid="32" grpId="0" animBg="1"/>
      <p:bldP spid="33" grpId="0" animBg="1"/>
      <p:bldP spid="34" grpId="0"/>
      <p:bldP spid="35" grpId="0"/>
      <p:bldP spid="36" grpId="0"/>
      <p:bldP spid="37" grpId="0" animBg="1"/>
      <p:bldP spid="38" grpId="0"/>
      <p:bldP spid="39" grpId="0"/>
      <p:bldP spid="40" grpId="0" animBg="1"/>
      <p:bldP spid="41" grpId="0"/>
      <p:bldP spid="42" grpId="0"/>
      <p:bldP spid="43" grpId="0"/>
      <p:bldP spid="44" grpId="0"/>
      <p:bldP spid="47" grpId="0"/>
      <p:bldP spid="48" grpId="0"/>
      <p:bldP spid="49" grpId="0"/>
      <p:bldP spid="51" grpId="0"/>
      <p:bldP spid="52" grpId="0" animBg="1"/>
      <p:bldP spid="53" grpId="0" animBg="1"/>
      <p:bldP spid="54" grpId="0"/>
      <p:bldP spid="55" grpId="0"/>
      <p:bldP spid="56" grpId="0"/>
      <p:bldP spid="57" grpId="0"/>
      <p:bldP spid="58" grpId="0" animBg="1"/>
      <p:bldP spid="59" grpId="0" animBg="1"/>
      <p:bldP spid="60" grpId="0"/>
      <p:bldP spid="61" grpId="0"/>
      <p:bldP spid="62" grpId="0"/>
      <p:bldP spid="63" grpId="0"/>
      <p:bldP spid="64" grpId="0"/>
      <p:bldP spid="65" grpId="0"/>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675870" y="367384"/>
            <a:ext cx="6096000" cy="1107996"/>
          </a:xfrm>
          <a:prstGeom prst="rect">
            <a:avLst/>
          </a:prstGeom>
        </p:spPr>
        <p:txBody>
          <a:bodyPr>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شرکت تولید محسن دارای سه دایره تولیدی و دو دایره خدماتی است هزینه های سربار قبل از تسهیم هزینه های دوایر خدماتی و درصد ارائه خدمات دوایر خدماتی به شرح زیر میباشد</a:t>
            </a:r>
            <a:endParaRPr lang="fa-IR" sz="2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9465276" y="2034746"/>
            <a:ext cx="145809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67850" y="2034745"/>
            <a:ext cx="2479591"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05457" y="2047511"/>
            <a:ext cx="2743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34289" y="1598140"/>
            <a:ext cx="708848"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شرح </a:t>
            </a:r>
            <a:endParaRPr lang="en-US" sz="2200" dirty="0">
              <a:latin typeface="Arial" panose="020B0604020202020204" pitchFamily="34" charset="0"/>
              <a:cs typeface="Arial" panose="020B0604020202020204" pitchFamily="34" charset="0"/>
            </a:endParaRPr>
          </a:p>
        </p:txBody>
      </p:sp>
      <p:sp>
        <p:nvSpPr>
          <p:cNvPr id="10" name="TextBox 9"/>
          <p:cNvSpPr txBox="1"/>
          <p:nvPr/>
        </p:nvSpPr>
        <p:spPr>
          <a:xfrm>
            <a:off x="6379895" y="1635414"/>
            <a:ext cx="2433680"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هزینه های دوایر خدماتی</a:t>
            </a:r>
            <a:endParaRPr lang="en-US" sz="2200" dirty="0">
              <a:latin typeface="Arial" panose="020B0604020202020204" pitchFamily="34" charset="0"/>
              <a:cs typeface="Arial" panose="020B0604020202020204" pitchFamily="34" charset="0"/>
            </a:endParaRPr>
          </a:p>
        </p:txBody>
      </p:sp>
      <p:sp>
        <p:nvSpPr>
          <p:cNvPr id="11" name="TextBox 10"/>
          <p:cNvSpPr txBox="1"/>
          <p:nvPr/>
        </p:nvSpPr>
        <p:spPr>
          <a:xfrm>
            <a:off x="2699171" y="1374457"/>
            <a:ext cx="195598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درصد ارائه خدمات</a:t>
            </a:r>
            <a:endParaRPr lang="en-US" sz="2200" dirty="0">
              <a:latin typeface="Arial" panose="020B0604020202020204" pitchFamily="34" charset="0"/>
              <a:cs typeface="Arial" panose="020B0604020202020204" pitchFamily="34" charset="0"/>
            </a:endParaRPr>
          </a:p>
        </p:txBody>
      </p:sp>
      <p:sp>
        <p:nvSpPr>
          <p:cNvPr id="12" name="TextBox 11"/>
          <p:cNvSpPr txBox="1"/>
          <p:nvPr/>
        </p:nvSpPr>
        <p:spPr>
          <a:xfrm>
            <a:off x="9707519" y="2227080"/>
            <a:ext cx="101181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تولیدی 1</a:t>
            </a:r>
            <a:endParaRPr lang="en-US" sz="2200" dirty="0">
              <a:latin typeface="Arial" panose="020B0604020202020204" pitchFamily="34" charset="0"/>
              <a:cs typeface="Arial" panose="020B0604020202020204" pitchFamily="34" charset="0"/>
            </a:endParaRPr>
          </a:p>
        </p:txBody>
      </p:sp>
      <p:sp>
        <p:nvSpPr>
          <p:cNvPr id="13" name="TextBox 12"/>
          <p:cNvSpPr txBox="1"/>
          <p:nvPr/>
        </p:nvSpPr>
        <p:spPr>
          <a:xfrm>
            <a:off x="6959022" y="2212915"/>
            <a:ext cx="1127232"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p:txBody>
      </p:sp>
      <p:sp>
        <p:nvSpPr>
          <p:cNvPr id="14" name="TextBox 13"/>
          <p:cNvSpPr txBox="1"/>
          <p:nvPr/>
        </p:nvSpPr>
        <p:spPr>
          <a:xfrm>
            <a:off x="9740470" y="2722413"/>
            <a:ext cx="101181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تولیدی 2</a:t>
            </a:r>
            <a:endParaRPr lang="en-US" sz="2200" dirty="0">
              <a:latin typeface="Arial" panose="020B0604020202020204" pitchFamily="34" charset="0"/>
              <a:cs typeface="Arial" panose="020B0604020202020204" pitchFamily="34" charset="0"/>
            </a:endParaRPr>
          </a:p>
        </p:txBody>
      </p:sp>
      <p:sp>
        <p:nvSpPr>
          <p:cNvPr id="15" name="TextBox 14"/>
          <p:cNvSpPr txBox="1"/>
          <p:nvPr/>
        </p:nvSpPr>
        <p:spPr>
          <a:xfrm>
            <a:off x="7078714" y="2693982"/>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80000</a:t>
            </a:r>
            <a:endParaRPr lang="en-US" sz="2200" dirty="0">
              <a:latin typeface="Arial" panose="020B0604020202020204" pitchFamily="34" charset="0"/>
              <a:cs typeface="Arial" panose="020B0604020202020204" pitchFamily="34" charset="0"/>
            </a:endParaRPr>
          </a:p>
        </p:txBody>
      </p:sp>
      <p:sp>
        <p:nvSpPr>
          <p:cNvPr id="16" name="TextBox 15"/>
          <p:cNvSpPr txBox="1"/>
          <p:nvPr/>
        </p:nvSpPr>
        <p:spPr>
          <a:xfrm>
            <a:off x="9740470" y="3225773"/>
            <a:ext cx="101181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تولیدی 3</a:t>
            </a:r>
            <a:endParaRPr lang="en-US" sz="2200" dirty="0">
              <a:latin typeface="Arial" panose="020B0604020202020204" pitchFamily="34" charset="0"/>
              <a:cs typeface="Arial" panose="020B0604020202020204" pitchFamily="34" charset="0"/>
            </a:endParaRPr>
          </a:p>
        </p:txBody>
      </p:sp>
      <p:sp>
        <p:nvSpPr>
          <p:cNvPr id="17" name="TextBox 16"/>
          <p:cNvSpPr txBox="1"/>
          <p:nvPr/>
        </p:nvSpPr>
        <p:spPr>
          <a:xfrm>
            <a:off x="9706223" y="3687943"/>
            <a:ext cx="1104790"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X</a:t>
            </a:r>
            <a:r>
              <a:rPr lang="fa-IR" sz="2200" dirty="0">
                <a:latin typeface="Arial" panose="020B0604020202020204" pitchFamily="34" charset="0"/>
                <a:cs typeface="Arial" panose="020B0604020202020204" pitchFamily="34" charset="0"/>
              </a:rPr>
              <a:t>خدماتی </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706222" y="4174827"/>
            <a:ext cx="1104790"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Y</a:t>
            </a:r>
            <a:r>
              <a:rPr lang="fa-IR" sz="2200" dirty="0" smtClean="0">
                <a:latin typeface="Arial" panose="020B0604020202020204" pitchFamily="34" charset="0"/>
                <a:cs typeface="Arial" panose="020B0604020202020204" pitchFamily="34" charset="0"/>
              </a:rPr>
              <a:t>خدماتی </a:t>
            </a:r>
            <a:endParaRPr lang="en-US" sz="2200" dirty="0">
              <a:latin typeface="Arial" panose="020B0604020202020204" pitchFamily="34" charset="0"/>
              <a:cs typeface="Arial" panose="020B0604020202020204" pitchFamily="34" charset="0"/>
            </a:endParaRPr>
          </a:p>
        </p:txBody>
      </p:sp>
      <p:sp>
        <p:nvSpPr>
          <p:cNvPr id="19" name="TextBox 18"/>
          <p:cNvSpPr txBox="1"/>
          <p:nvPr/>
        </p:nvSpPr>
        <p:spPr>
          <a:xfrm>
            <a:off x="6984648" y="3175049"/>
            <a:ext cx="1127232"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140000</a:t>
            </a:r>
            <a:endParaRPr lang="en-US" sz="2200" dirty="0">
              <a:latin typeface="Arial" panose="020B0604020202020204" pitchFamily="34" charset="0"/>
              <a:cs typeface="Arial" panose="020B0604020202020204" pitchFamily="34" charset="0"/>
            </a:endParaRPr>
          </a:p>
        </p:txBody>
      </p:sp>
      <p:sp>
        <p:nvSpPr>
          <p:cNvPr id="20" name="TextBox 19"/>
          <p:cNvSpPr txBox="1"/>
          <p:nvPr/>
        </p:nvSpPr>
        <p:spPr>
          <a:xfrm>
            <a:off x="7063195" y="3639923"/>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42000</a:t>
            </a:r>
            <a:endParaRPr lang="en-US" sz="2200" dirty="0">
              <a:latin typeface="Arial" panose="020B0604020202020204" pitchFamily="34" charset="0"/>
              <a:cs typeface="Arial" panose="020B0604020202020204" pitchFamily="34" charset="0"/>
            </a:endParaRPr>
          </a:p>
        </p:txBody>
      </p:sp>
      <p:sp>
        <p:nvSpPr>
          <p:cNvPr id="21" name="TextBox 20"/>
          <p:cNvSpPr txBox="1"/>
          <p:nvPr/>
        </p:nvSpPr>
        <p:spPr>
          <a:xfrm>
            <a:off x="7078713" y="4118830"/>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56000</a:t>
            </a:r>
            <a:endParaRPr lang="en-US" sz="2200" dirty="0">
              <a:latin typeface="Arial" panose="020B0604020202020204" pitchFamily="34" charset="0"/>
              <a:cs typeface="Arial" panose="020B0604020202020204" pitchFamily="34" charset="0"/>
            </a:endParaRPr>
          </a:p>
        </p:txBody>
      </p:sp>
      <p:sp>
        <p:nvSpPr>
          <p:cNvPr id="22" name="Rectangle 21"/>
          <p:cNvSpPr/>
          <p:nvPr/>
        </p:nvSpPr>
        <p:spPr>
          <a:xfrm flipV="1">
            <a:off x="3694688" y="1805344"/>
            <a:ext cx="45719" cy="270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20406" y="1662343"/>
            <a:ext cx="372218"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Y</a:t>
            </a:r>
            <a:endParaRPr lang="en-US" sz="2200" dirty="0">
              <a:solidFill>
                <a:srgbClr val="92D050"/>
              </a:solidFill>
              <a:latin typeface="Arial" panose="020B0604020202020204" pitchFamily="34" charset="0"/>
              <a:cs typeface="Arial" panose="020B0604020202020204" pitchFamily="34" charset="0"/>
            </a:endParaRPr>
          </a:p>
        </p:txBody>
      </p:sp>
      <p:sp>
        <p:nvSpPr>
          <p:cNvPr id="24" name="TextBox 23"/>
          <p:cNvSpPr txBox="1"/>
          <p:nvPr/>
        </p:nvSpPr>
        <p:spPr>
          <a:xfrm>
            <a:off x="4073569" y="1662343"/>
            <a:ext cx="372218" cy="430887"/>
          </a:xfrm>
          <a:prstGeom prst="rect">
            <a:avLst/>
          </a:prstGeom>
          <a:noFill/>
        </p:spPr>
        <p:txBody>
          <a:bodyPr wrap="none" rtlCol="0">
            <a:spAutoFit/>
          </a:bodyPr>
          <a:lstStyle/>
          <a:p>
            <a:r>
              <a:rPr lang="en-US" sz="2200" dirty="0">
                <a:solidFill>
                  <a:srgbClr val="00B0F0"/>
                </a:solidFill>
                <a:latin typeface="Arial" panose="020B0604020202020204" pitchFamily="34" charset="0"/>
                <a:cs typeface="Arial" panose="020B0604020202020204" pitchFamily="34" charset="0"/>
              </a:rPr>
              <a:t>X</a:t>
            </a:r>
          </a:p>
        </p:txBody>
      </p:sp>
      <p:sp>
        <p:nvSpPr>
          <p:cNvPr id="25" name="TextBox 24"/>
          <p:cNvSpPr txBox="1"/>
          <p:nvPr/>
        </p:nvSpPr>
        <p:spPr>
          <a:xfrm>
            <a:off x="3815601" y="2165672"/>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15%</a:t>
            </a:r>
            <a:endParaRPr lang="en-US" sz="2200" dirty="0">
              <a:solidFill>
                <a:srgbClr val="00B0F0"/>
              </a:solidFill>
              <a:latin typeface="Arial" panose="020B0604020202020204" pitchFamily="34" charset="0"/>
              <a:cs typeface="Arial" panose="020B0604020202020204" pitchFamily="34" charset="0"/>
            </a:endParaRPr>
          </a:p>
        </p:txBody>
      </p:sp>
      <p:sp>
        <p:nvSpPr>
          <p:cNvPr id="28" name="TextBox 27"/>
          <p:cNvSpPr txBox="1"/>
          <p:nvPr/>
        </p:nvSpPr>
        <p:spPr>
          <a:xfrm>
            <a:off x="2696411" y="2165671"/>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25%</a:t>
            </a:r>
            <a:endParaRPr lang="en-US" sz="2200" dirty="0">
              <a:solidFill>
                <a:srgbClr val="92D050"/>
              </a:solidFill>
              <a:latin typeface="Arial" panose="020B0604020202020204" pitchFamily="34" charset="0"/>
              <a:cs typeface="Arial" panose="020B0604020202020204" pitchFamily="34" charset="0"/>
            </a:endParaRPr>
          </a:p>
        </p:txBody>
      </p:sp>
      <p:sp>
        <p:nvSpPr>
          <p:cNvPr id="29" name="TextBox 28"/>
          <p:cNvSpPr txBox="1"/>
          <p:nvPr/>
        </p:nvSpPr>
        <p:spPr>
          <a:xfrm>
            <a:off x="3815601" y="2622911"/>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25%</a:t>
            </a:r>
            <a:endParaRPr lang="en-US" sz="2200" dirty="0">
              <a:solidFill>
                <a:srgbClr val="00B0F0"/>
              </a:solidFill>
              <a:latin typeface="Arial" panose="020B0604020202020204" pitchFamily="34" charset="0"/>
              <a:cs typeface="Arial" panose="020B0604020202020204" pitchFamily="34" charset="0"/>
            </a:endParaRPr>
          </a:p>
        </p:txBody>
      </p:sp>
      <p:sp>
        <p:nvSpPr>
          <p:cNvPr id="30" name="TextBox 29"/>
          <p:cNvSpPr txBox="1"/>
          <p:nvPr/>
        </p:nvSpPr>
        <p:spPr>
          <a:xfrm>
            <a:off x="2696411" y="2622911"/>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25%</a:t>
            </a:r>
            <a:endParaRPr lang="en-US" sz="2200" dirty="0">
              <a:solidFill>
                <a:srgbClr val="92D050"/>
              </a:solidFill>
              <a:latin typeface="Arial" panose="020B0604020202020204" pitchFamily="34" charset="0"/>
              <a:cs typeface="Arial" panose="020B0604020202020204" pitchFamily="34" charset="0"/>
            </a:endParaRPr>
          </a:p>
        </p:txBody>
      </p:sp>
      <p:sp>
        <p:nvSpPr>
          <p:cNvPr id="31" name="TextBox 30"/>
          <p:cNvSpPr txBox="1"/>
          <p:nvPr/>
        </p:nvSpPr>
        <p:spPr>
          <a:xfrm>
            <a:off x="3846710" y="3110662"/>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20%</a:t>
            </a:r>
            <a:endParaRPr lang="en-US" sz="2200" dirty="0">
              <a:solidFill>
                <a:srgbClr val="00B0F0"/>
              </a:solidFill>
              <a:latin typeface="Arial" panose="020B0604020202020204" pitchFamily="34" charset="0"/>
              <a:cs typeface="Arial" panose="020B0604020202020204" pitchFamily="34" charset="0"/>
            </a:endParaRPr>
          </a:p>
        </p:txBody>
      </p:sp>
      <p:sp>
        <p:nvSpPr>
          <p:cNvPr id="32" name="TextBox 31"/>
          <p:cNvSpPr txBox="1"/>
          <p:nvPr/>
        </p:nvSpPr>
        <p:spPr>
          <a:xfrm>
            <a:off x="2671432" y="3124869"/>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30%</a:t>
            </a:r>
            <a:endParaRPr lang="en-US" sz="2200" dirty="0">
              <a:solidFill>
                <a:srgbClr val="92D050"/>
              </a:solidFill>
              <a:latin typeface="Arial" panose="020B0604020202020204" pitchFamily="34" charset="0"/>
              <a:cs typeface="Arial" panose="020B0604020202020204" pitchFamily="34" charset="0"/>
            </a:endParaRPr>
          </a:p>
        </p:txBody>
      </p:sp>
      <p:sp>
        <p:nvSpPr>
          <p:cNvPr id="33" name="TextBox 32"/>
          <p:cNvSpPr txBox="1"/>
          <p:nvPr/>
        </p:nvSpPr>
        <p:spPr>
          <a:xfrm>
            <a:off x="3839391" y="3472499"/>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__</a:t>
            </a:r>
            <a:endParaRPr lang="en-US" sz="2200" dirty="0">
              <a:latin typeface="Arial" panose="020B0604020202020204" pitchFamily="34" charset="0"/>
              <a:cs typeface="Arial" panose="020B0604020202020204" pitchFamily="34" charset="0"/>
            </a:endParaRPr>
          </a:p>
        </p:txBody>
      </p:sp>
      <p:sp>
        <p:nvSpPr>
          <p:cNvPr id="34" name="TextBox 33"/>
          <p:cNvSpPr txBox="1"/>
          <p:nvPr/>
        </p:nvSpPr>
        <p:spPr>
          <a:xfrm>
            <a:off x="2671432" y="3620768"/>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20%</a:t>
            </a:r>
            <a:endParaRPr lang="en-US" sz="2200" dirty="0">
              <a:solidFill>
                <a:srgbClr val="92D050"/>
              </a:solidFill>
              <a:latin typeface="Arial" panose="020B0604020202020204" pitchFamily="34" charset="0"/>
              <a:cs typeface="Arial" panose="020B0604020202020204" pitchFamily="34" charset="0"/>
            </a:endParaRPr>
          </a:p>
        </p:txBody>
      </p:sp>
      <p:sp>
        <p:nvSpPr>
          <p:cNvPr id="35" name="TextBox 34"/>
          <p:cNvSpPr txBox="1"/>
          <p:nvPr/>
        </p:nvSpPr>
        <p:spPr>
          <a:xfrm>
            <a:off x="3889757" y="4084067"/>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40%</a:t>
            </a:r>
            <a:endParaRPr lang="en-US" sz="2200" dirty="0">
              <a:solidFill>
                <a:srgbClr val="00B0F0"/>
              </a:solidFill>
              <a:latin typeface="Arial" panose="020B0604020202020204" pitchFamily="34" charset="0"/>
              <a:cs typeface="Arial" panose="020B0604020202020204" pitchFamily="34" charset="0"/>
            </a:endParaRPr>
          </a:p>
        </p:txBody>
      </p:sp>
      <p:sp>
        <p:nvSpPr>
          <p:cNvPr id="37" name="TextBox 36"/>
          <p:cNvSpPr txBox="1"/>
          <p:nvPr/>
        </p:nvSpPr>
        <p:spPr>
          <a:xfrm>
            <a:off x="2716870" y="4070810"/>
            <a:ext cx="498855"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__</a:t>
            </a:r>
            <a:endParaRPr lang="en-US" sz="2200" dirty="0">
              <a:latin typeface="Arial" panose="020B0604020202020204" pitchFamily="34" charset="0"/>
              <a:cs typeface="Arial" panose="020B0604020202020204" pitchFamily="34" charset="0"/>
            </a:endParaRPr>
          </a:p>
        </p:txBody>
      </p:sp>
      <p:sp>
        <p:nvSpPr>
          <p:cNvPr id="38" name="Rectangle 37"/>
          <p:cNvSpPr/>
          <p:nvPr/>
        </p:nvSpPr>
        <p:spPr>
          <a:xfrm>
            <a:off x="4258962" y="4958581"/>
            <a:ext cx="763647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مطلوب است تسهیم هزینه های دوایر خدماتی به دوایر تولیدی (روش ریاضی)</a:t>
            </a:r>
            <a:endParaRPr lang="fa-IR" sz="2200" dirty="0">
              <a:solidFill>
                <a:prstClr val="white"/>
              </a:solidFill>
              <a:latin typeface="Arial" panose="020B0604020202020204" pitchFamily="34" charset="0"/>
              <a:cs typeface="Arial" panose="020B0604020202020204" pitchFamily="34" charset="0"/>
            </a:endParaRPr>
          </a:p>
        </p:txBody>
      </p:sp>
      <p:sp>
        <p:nvSpPr>
          <p:cNvPr id="36" name="Rectangle 35">
            <a:hlinkClick r:id="" action="ppaction://hlinkshowjump?jump=nextslide">
              <a:snd r:embed="rId4" name="click.wav"/>
            </a:hlinkClick>
            <a:hlinkHover r:id="" action="ppaction://noaction">
              <a:snd r:embed="rId5" name="arrow.wav"/>
            </a:hlinkHover>
          </p:cNvPr>
          <p:cNvSpPr/>
          <p:nvPr/>
        </p:nvSpPr>
        <p:spPr>
          <a:xfrm>
            <a:off x="6268064" y="574233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9" name="Rectangle 38">
            <a:hlinkClick r:id="" action="ppaction://hlinkshowjump?jump=previousslide">
              <a:snd r:embed="rId4" name="click.wav"/>
            </a:hlinkClick>
            <a:hlinkHover r:id="" action="ppaction://noaction">
              <a:snd r:embed="rId5" name="arrow.wav"/>
            </a:hlinkHover>
          </p:cNvPr>
          <p:cNvSpPr/>
          <p:nvPr/>
        </p:nvSpPr>
        <p:spPr>
          <a:xfrm>
            <a:off x="5347723" y="574233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81690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arn(inVertical)">
                                      <p:cBhvr>
                                        <p:cTn id="75" dur="500"/>
                                        <p:tgtEl>
                                          <p:spTgt spid="29"/>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barn(inVertical)">
                                      <p:cBhvr>
                                        <p:cTn id="81" dur="500"/>
                                        <p:tgtEl>
                                          <p:spTgt spid="31"/>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arn(inVertical)">
                                      <p:cBhvr>
                                        <p:cTn id="84" dur="500"/>
                                        <p:tgtEl>
                                          <p:spTgt spid="3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arn(inVertical)">
                                      <p:cBhvr>
                                        <p:cTn id="87" dur="500"/>
                                        <p:tgtEl>
                                          <p:spTgt spid="33"/>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barn(inVertical)">
                                      <p:cBhvr>
                                        <p:cTn id="90" dur="500"/>
                                        <p:tgtEl>
                                          <p:spTgt spid="34"/>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arn(inVertical)">
                                      <p:cBhvr>
                                        <p:cTn id="93" dur="500"/>
                                        <p:tgtEl>
                                          <p:spTgt spid="35"/>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inVertical)">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circle(in)">
                                      <p:cBhvr>
                                        <p:cTn id="10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P spid="23" grpId="0"/>
      <p:bldP spid="24" grpId="0"/>
      <p:bldP spid="25" grpId="0"/>
      <p:bldP spid="28" grpId="0"/>
      <p:bldP spid="29" grpId="0"/>
      <p:bldP spid="30" grpId="0"/>
      <p:bldP spid="31" grpId="0"/>
      <p:bldP spid="32" grpId="0"/>
      <p:bldP spid="33" grpId="0"/>
      <p:bldP spid="34" grpId="0"/>
      <p:bldP spid="35"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Left Brace 3"/>
          <p:cNvSpPr/>
          <p:nvPr/>
        </p:nvSpPr>
        <p:spPr>
          <a:xfrm>
            <a:off x="5923939" y="2224217"/>
            <a:ext cx="384080" cy="1456112"/>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56736" y="912262"/>
            <a:ext cx="3344562" cy="430887"/>
          </a:xfrm>
          <a:prstGeom prst="rect">
            <a:avLst/>
          </a:prstGeom>
          <a:noFill/>
        </p:spPr>
        <p:txBody>
          <a:bodyPr wrap="square" rtlCol="0">
            <a:spAutoFit/>
          </a:bodyPr>
          <a:lstStyle/>
          <a:p>
            <a:r>
              <a:rPr lang="en-US" sz="2200" dirty="0" smtClean="0">
                <a:solidFill>
                  <a:srgbClr val="00B0F0"/>
                </a:solidFill>
              </a:rPr>
              <a:t>X</a:t>
            </a:r>
            <a:r>
              <a:rPr lang="en-US" sz="2200" dirty="0" smtClean="0"/>
              <a:t> = 42000 +20% y</a:t>
            </a:r>
            <a:endParaRPr lang="en-US" sz="2200" dirty="0"/>
          </a:p>
        </p:txBody>
      </p:sp>
      <p:sp>
        <p:nvSpPr>
          <p:cNvPr id="6" name="TextBox 5"/>
          <p:cNvSpPr txBox="1"/>
          <p:nvPr/>
        </p:nvSpPr>
        <p:spPr>
          <a:xfrm>
            <a:off x="856736" y="1424076"/>
            <a:ext cx="3344562" cy="430887"/>
          </a:xfrm>
          <a:prstGeom prst="rect">
            <a:avLst/>
          </a:prstGeom>
          <a:noFill/>
        </p:spPr>
        <p:txBody>
          <a:bodyPr wrap="square" rtlCol="0">
            <a:spAutoFit/>
          </a:bodyPr>
          <a:lstStyle/>
          <a:p>
            <a:r>
              <a:rPr lang="en-US" sz="2200" dirty="0">
                <a:solidFill>
                  <a:srgbClr val="92D050"/>
                </a:solidFill>
              </a:rPr>
              <a:t>Y</a:t>
            </a:r>
            <a:r>
              <a:rPr lang="en-US" sz="2200" dirty="0" smtClean="0">
                <a:solidFill>
                  <a:srgbClr val="92D050"/>
                </a:solidFill>
              </a:rPr>
              <a:t> </a:t>
            </a:r>
            <a:r>
              <a:rPr lang="en-US" sz="2200" dirty="0" smtClean="0"/>
              <a:t>= 56000+ 40% X</a:t>
            </a:r>
            <a:endParaRPr lang="en-US" sz="2200" dirty="0"/>
          </a:p>
        </p:txBody>
      </p:sp>
      <p:sp>
        <p:nvSpPr>
          <p:cNvPr id="7" name="TextBox 6"/>
          <p:cNvSpPr txBox="1"/>
          <p:nvPr/>
        </p:nvSpPr>
        <p:spPr>
          <a:xfrm>
            <a:off x="597159" y="1935890"/>
            <a:ext cx="4518539" cy="430887"/>
          </a:xfrm>
          <a:prstGeom prst="rect">
            <a:avLst/>
          </a:prstGeom>
          <a:noFill/>
        </p:spPr>
        <p:txBody>
          <a:bodyPr wrap="square" rtlCol="0">
            <a:spAutoFit/>
          </a:bodyPr>
          <a:lstStyle/>
          <a:p>
            <a:r>
              <a:rPr lang="en-US" sz="2200" dirty="0" smtClean="0">
                <a:solidFill>
                  <a:srgbClr val="00B0F0"/>
                </a:solidFill>
              </a:rPr>
              <a:t>X</a:t>
            </a:r>
            <a:r>
              <a:rPr lang="en-US" sz="2200" dirty="0" smtClean="0"/>
              <a:t>= 42000+ 20%(56000+ 40% X)</a:t>
            </a:r>
            <a:endParaRPr lang="en-US" sz="2200" dirty="0"/>
          </a:p>
        </p:txBody>
      </p:sp>
      <p:sp>
        <p:nvSpPr>
          <p:cNvPr id="8" name="TextBox 7"/>
          <p:cNvSpPr txBox="1"/>
          <p:nvPr/>
        </p:nvSpPr>
        <p:spPr>
          <a:xfrm>
            <a:off x="597158" y="2447704"/>
            <a:ext cx="4518539" cy="430887"/>
          </a:xfrm>
          <a:prstGeom prst="rect">
            <a:avLst/>
          </a:prstGeom>
          <a:noFill/>
        </p:spPr>
        <p:txBody>
          <a:bodyPr wrap="square" rtlCol="0">
            <a:spAutoFit/>
          </a:bodyPr>
          <a:lstStyle/>
          <a:p>
            <a:r>
              <a:rPr lang="en-US" sz="2200" dirty="0" smtClean="0">
                <a:solidFill>
                  <a:srgbClr val="00B0F0"/>
                </a:solidFill>
              </a:rPr>
              <a:t>X</a:t>
            </a:r>
            <a:r>
              <a:rPr lang="en-US" sz="2200" dirty="0" smtClean="0"/>
              <a:t>= 42000+ 11200+ </a:t>
            </a:r>
            <a:r>
              <a:rPr lang="en-US" sz="2200" dirty="0" smtClean="0"/>
              <a:t>0/08</a:t>
            </a:r>
            <a:r>
              <a:rPr lang="en-US" sz="2200" dirty="0" smtClean="0"/>
              <a:t> </a:t>
            </a:r>
            <a:r>
              <a:rPr lang="en-US" sz="2200" dirty="0" smtClean="0"/>
              <a:t>X</a:t>
            </a:r>
            <a:endParaRPr lang="en-US" sz="2200" dirty="0"/>
          </a:p>
        </p:txBody>
      </p:sp>
      <p:sp>
        <p:nvSpPr>
          <p:cNvPr id="9" name="TextBox 8"/>
          <p:cNvSpPr txBox="1"/>
          <p:nvPr/>
        </p:nvSpPr>
        <p:spPr>
          <a:xfrm>
            <a:off x="597158" y="2993535"/>
            <a:ext cx="4518539" cy="430887"/>
          </a:xfrm>
          <a:prstGeom prst="rect">
            <a:avLst/>
          </a:prstGeom>
          <a:noFill/>
        </p:spPr>
        <p:txBody>
          <a:bodyPr wrap="square" rtlCol="0">
            <a:spAutoFit/>
          </a:bodyPr>
          <a:lstStyle/>
          <a:p>
            <a:r>
              <a:rPr lang="en-US" sz="2200" dirty="0" smtClean="0">
                <a:solidFill>
                  <a:srgbClr val="00B0F0"/>
                </a:solidFill>
              </a:rPr>
              <a:t>X</a:t>
            </a:r>
            <a:r>
              <a:rPr lang="en-US" sz="2200" dirty="0" smtClean="0"/>
              <a:t> </a:t>
            </a:r>
            <a:r>
              <a:rPr lang="en-US" sz="2200" dirty="0" smtClean="0"/>
              <a:t>– 0/08X </a:t>
            </a:r>
            <a:r>
              <a:rPr lang="en-US" sz="2200" dirty="0" smtClean="0"/>
              <a:t>= 53200</a:t>
            </a:r>
            <a:endParaRPr lang="en-US" sz="2200" dirty="0"/>
          </a:p>
        </p:txBody>
      </p:sp>
      <p:sp>
        <p:nvSpPr>
          <p:cNvPr id="10" name="TextBox 9"/>
          <p:cNvSpPr txBox="1"/>
          <p:nvPr/>
        </p:nvSpPr>
        <p:spPr>
          <a:xfrm>
            <a:off x="597157" y="3453787"/>
            <a:ext cx="4518539" cy="430887"/>
          </a:xfrm>
          <a:prstGeom prst="rect">
            <a:avLst/>
          </a:prstGeom>
          <a:noFill/>
        </p:spPr>
        <p:txBody>
          <a:bodyPr wrap="square" rtlCol="0">
            <a:spAutoFit/>
          </a:bodyPr>
          <a:lstStyle/>
          <a:p>
            <a:r>
              <a:rPr lang="en-US" sz="2200" dirty="0" smtClean="0"/>
              <a:t>92%x </a:t>
            </a:r>
            <a:r>
              <a:rPr lang="en-US" sz="2200" dirty="0" smtClean="0"/>
              <a:t>= 53200</a:t>
            </a:r>
            <a:endParaRPr lang="en-US" sz="2200" dirty="0"/>
          </a:p>
        </p:txBody>
      </p:sp>
      <p:sp>
        <p:nvSpPr>
          <p:cNvPr id="11" name="TextBox 10"/>
          <p:cNvSpPr txBox="1"/>
          <p:nvPr/>
        </p:nvSpPr>
        <p:spPr>
          <a:xfrm>
            <a:off x="595798" y="3998528"/>
            <a:ext cx="4518539" cy="430887"/>
          </a:xfrm>
          <a:prstGeom prst="rect">
            <a:avLst/>
          </a:prstGeom>
          <a:noFill/>
        </p:spPr>
        <p:txBody>
          <a:bodyPr wrap="square" rtlCol="0">
            <a:spAutoFit/>
          </a:bodyPr>
          <a:lstStyle/>
          <a:p>
            <a:r>
              <a:rPr lang="en-US" sz="2200" dirty="0" smtClean="0">
                <a:solidFill>
                  <a:srgbClr val="00B0F0"/>
                </a:solidFill>
              </a:rPr>
              <a:t>X</a:t>
            </a:r>
            <a:r>
              <a:rPr lang="en-US" sz="2200" dirty="0" smtClean="0"/>
              <a:t> </a:t>
            </a:r>
            <a:r>
              <a:rPr lang="en-US" sz="2200" dirty="0" smtClean="0"/>
              <a:t>=  53200</a:t>
            </a:r>
            <a:endParaRPr lang="en-US" sz="2200" dirty="0"/>
          </a:p>
        </p:txBody>
      </p:sp>
      <p:sp>
        <p:nvSpPr>
          <p:cNvPr id="12" name="Rectangle 11"/>
          <p:cNvSpPr/>
          <p:nvPr/>
        </p:nvSpPr>
        <p:spPr>
          <a:xfrm>
            <a:off x="1227441" y="4351834"/>
            <a:ext cx="8732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7373" y="4409184"/>
            <a:ext cx="4518539" cy="430887"/>
          </a:xfrm>
          <a:prstGeom prst="rect">
            <a:avLst/>
          </a:prstGeom>
          <a:noFill/>
        </p:spPr>
        <p:txBody>
          <a:bodyPr wrap="square" rtlCol="0">
            <a:spAutoFit/>
          </a:bodyPr>
          <a:lstStyle/>
          <a:p>
            <a:r>
              <a:rPr lang="en-US" sz="2200" dirty="0" smtClean="0"/>
              <a:t>92%</a:t>
            </a:r>
            <a:endParaRPr lang="en-US" sz="2200" dirty="0"/>
          </a:p>
        </p:txBody>
      </p:sp>
      <p:sp>
        <p:nvSpPr>
          <p:cNvPr id="14" name="TextBox 13"/>
          <p:cNvSpPr txBox="1"/>
          <p:nvPr/>
        </p:nvSpPr>
        <p:spPr>
          <a:xfrm>
            <a:off x="2104680" y="4136390"/>
            <a:ext cx="4518539" cy="430887"/>
          </a:xfrm>
          <a:prstGeom prst="rect">
            <a:avLst/>
          </a:prstGeom>
          <a:noFill/>
        </p:spPr>
        <p:txBody>
          <a:bodyPr wrap="square" rtlCol="0">
            <a:spAutoFit/>
          </a:bodyPr>
          <a:lstStyle/>
          <a:p>
            <a:r>
              <a:rPr lang="en-US" sz="2200" dirty="0" smtClean="0"/>
              <a:t>= </a:t>
            </a:r>
            <a:r>
              <a:rPr lang="en-US" sz="2200" dirty="0" smtClean="0">
                <a:solidFill>
                  <a:srgbClr val="00B0F0"/>
                </a:solidFill>
              </a:rPr>
              <a:t>57826</a:t>
            </a:r>
            <a:endParaRPr lang="en-US" sz="2200" dirty="0">
              <a:solidFill>
                <a:srgbClr val="00B0F0"/>
              </a:solidFill>
            </a:endParaRPr>
          </a:p>
        </p:txBody>
      </p:sp>
      <p:sp>
        <p:nvSpPr>
          <p:cNvPr id="15" name="TextBox 14"/>
          <p:cNvSpPr txBox="1"/>
          <p:nvPr/>
        </p:nvSpPr>
        <p:spPr>
          <a:xfrm>
            <a:off x="4460875" y="912262"/>
            <a:ext cx="4518539" cy="430887"/>
          </a:xfrm>
          <a:prstGeom prst="rect">
            <a:avLst/>
          </a:prstGeom>
          <a:noFill/>
        </p:spPr>
        <p:txBody>
          <a:bodyPr wrap="square" rtlCol="0">
            <a:spAutoFit/>
          </a:bodyPr>
          <a:lstStyle/>
          <a:p>
            <a:r>
              <a:rPr lang="en-US" sz="2200" dirty="0" smtClean="0">
                <a:solidFill>
                  <a:srgbClr val="92D050"/>
                </a:solidFill>
              </a:rPr>
              <a:t>Y</a:t>
            </a:r>
            <a:r>
              <a:rPr lang="en-US" sz="2200" dirty="0" smtClean="0">
                <a:solidFill>
                  <a:srgbClr val="00B0F0"/>
                </a:solidFill>
              </a:rPr>
              <a:t> </a:t>
            </a:r>
            <a:r>
              <a:rPr lang="en-US" sz="2200" dirty="0" smtClean="0"/>
              <a:t>= 56000+ 40%(57268)=</a:t>
            </a:r>
            <a:r>
              <a:rPr lang="en-US" sz="2200" dirty="0" smtClean="0">
                <a:solidFill>
                  <a:srgbClr val="92D050"/>
                </a:solidFill>
              </a:rPr>
              <a:t>79130</a:t>
            </a:r>
            <a:endParaRPr lang="en-US" sz="2200" dirty="0">
              <a:solidFill>
                <a:srgbClr val="92D050"/>
              </a:solidFill>
            </a:endParaRPr>
          </a:p>
        </p:txBody>
      </p:sp>
      <p:sp>
        <p:nvSpPr>
          <p:cNvPr id="16" name="TextBox 15"/>
          <p:cNvSpPr txBox="1"/>
          <p:nvPr/>
        </p:nvSpPr>
        <p:spPr>
          <a:xfrm>
            <a:off x="4820067" y="2647508"/>
            <a:ext cx="1227441" cy="430887"/>
          </a:xfrm>
          <a:prstGeom prst="rect">
            <a:avLst/>
          </a:prstGeom>
          <a:noFill/>
        </p:spPr>
        <p:txBody>
          <a:bodyPr wrap="square" rtlCol="0">
            <a:spAutoFit/>
          </a:bodyPr>
          <a:lstStyle/>
          <a:p>
            <a:r>
              <a:rPr lang="en-US" sz="2200" dirty="0" smtClean="0">
                <a:solidFill>
                  <a:srgbClr val="00B0F0"/>
                </a:solidFill>
              </a:rPr>
              <a:t>57826</a:t>
            </a:r>
            <a:endParaRPr lang="en-US" sz="2200" dirty="0">
              <a:solidFill>
                <a:srgbClr val="00B0F0"/>
              </a:solidFill>
            </a:endParaRPr>
          </a:p>
        </p:txBody>
      </p:sp>
      <p:sp>
        <p:nvSpPr>
          <p:cNvPr id="17" name="TextBox 16"/>
          <p:cNvSpPr txBox="1"/>
          <p:nvPr/>
        </p:nvSpPr>
        <p:spPr>
          <a:xfrm>
            <a:off x="6368785" y="2233779"/>
            <a:ext cx="1227441" cy="1446550"/>
          </a:xfrm>
          <a:prstGeom prst="rect">
            <a:avLst/>
          </a:prstGeom>
          <a:noFill/>
        </p:spPr>
        <p:txBody>
          <a:bodyPr wrap="square" rtlCol="0">
            <a:spAutoFit/>
          </a:bodyPr>
          <a:lstStyle/>
          <a:p>
            <a:r>
              <a:rPr lang="en-US" sz="2200" dirty="0" smtClean="0">
                <a:solidFill>
                  <a:srgbClr val="00B0F0"/>
                </a:solidFill>
              </a:rPr>
              <a:t>15%</a:t>
            </a:r>
          </a:p>
          <a:p>
            <a:r>
              <a:rPr lang="en-US" sz="2200" dirty="0" smtClean="0">
                <a:solidFill>
                  <a:srgbClr val="00B0F0"/>
                </a:solidFill>
              </a:rPr>
              <a:t>25%</a:t>
            </a:r>
          </a:p>
          <a:p>
            <a:r>
              <a:rPr lang="en-US" sz="2200" dirty="0" smtClean="0">
                <a:solidFill>
                  <a:srgbClr val="00B0F0"/>
                </a:solidFill>
              </a:rPr>
              <a:t>20%  </a:t>
            </a:r>
          </a:p>
          <a:p>
            <a:r>
              <a:rPr lang="en-US" sz="2200" dirty="0" smtClean="0">
                <a:solidFill>
                  <a:srgbClr val="00B0F0"/>
                </a:solidFill>
              </a:rPr>
              <a:t>40%</a:t>
            </a:r>
            <a:endParaRPr lang="en-US" sz="2200" dirty="0">
              <a:solidFill>
                <a:srgbClr val="00B0F0"/>
              </a:solidFill>
            </a:endParaRPr>
          </a:p>
        </p:txBody>
      </p:sp>
      <p:sp>
        <p:nvSpPr>
          <p:cNvPr id="18" name="TextBox 17"/>
          <p:cNvSpPr txBox="1"/>
          <p:nvPr/>
        </p:nvSpPr>
        <p:spPr>
          <a:xfrm>
            <a:off x="7151380" y="2663147"/>
            <a:ext cx="1227441" cy="430887"/>
          </a:xfrm>
          <a:prstGeom prst="rect">
            <a:avLst/>
          </a:prstGeom>
          <a:noFill/>
        </p:spPr>
        <p:txBody>
          <a:bodyPr wrap="square" rtlCol="0">
            <a:spAutoFit/>
          </a:bodyPr>
          <a:lstStyle/>
          <a:p>
            <a:r>
              <a:rPr lang="en-US" sz="2200" dirty="0" smtClean="0">
                <a:solidFill>
                  <a:srgbClr val="00B0F0"/>
                </a:solidFill>
              </a:rPr>
              <a:t>=</a:t>
            </a:r>
            <a:endParaRPr lang="en-US" sz="2200" dirty="0">
              <a:solidFill>
                <a:srgbClr val="00B0F0"/>
              </a:solidFill>
            </a:endParaRPr>
          </a:p>
        </p:txBody>
      </p:sp>
      <p:sp>
        <p:nvSpPr>
          <p:cNvPr id="19" name="TextBox 18"/>
          <p:cNvSpPr txBox="1"/>
          <p:nvPr/>
        </p:nvSpPr>
        <p:spPr>
          <a:xfrm>
            <a:off x="7596226" y="2218562"/>
            <a:ext cx="1227441" cy="1446550"/>
          </a:xfrm>
          <a:prstGeom prst="rect">
            <a:avLst/>
          </a:prstGeom>
          <a:noFill/>
        </p:spPr>
        <p:txBody>
          <a:bodyPr wrap="square" rtlCol="0">
            <a:spAutoFit/>
          </a:bodyPr>
          <a:lstStyle/>
          <a:p>
            <a:r>
              <a:rPr lang="en-US" sz="2200" dirty="0" smtClean="0">
                <a:solidFill>
                  <a:srgbClr val="00B0F0"/>
                </a:solidFill>
              </a:rPr>
              <a:t>8673</a:t>
            </a:r>
          </a:p>
          <a:p>
            <a:r>
              <a:rPr lang="en-US" sz="2200" dirty="0" smtClean="0">
                <a:solidFill>
                  <a:srgbClr val="00B0F0"/>
                </a:solidFill>
              </a:rPr>
              <a:t>14457</a:t>
            </a:r>
            <a:endParaRPr lang="en-US" sz="2200" dirty="0" smtClean="0">
              <a:solidFill>
                <a:srgbClr val="00B0F0"/>
              </a:solidFill>
            </a:endParaRPr>
          </a:p>
          <a:p>
            <a:r>
              <a:rPr lang="en-US" sz="2200" dirty="0" smtClean="0">
                <a:solidFill>
                  <a:srgbClr val="00B0F0"/>
                </a:solidFill>
              </a:rPr>
              <a:t>11566</a:t>
            </a:r>
          </a:p>
          <a:p>
            <a:r>
              <a:rPr lang="en-US" sz="2200" dirty="0" smtClean="0">
                <a:solidFill>
                  <a:srgbClr val="00B0F0"/>
                </a:solidFill>
              </a:rPr>
              <a:t>23130</a:t>
            </a:r>
          </a:p>
        </p:txBody>
      </p:sp>
      <p:sp>
        <p:nvSpPr>
          <p:cNvPr id="20" name="TextBox 19"/>
          <p:cNvSpPr txBox="1"/>
          <p:nvPr/>
        </p:nvSpPr>
        <p:spPr>
          <a:xfrm>
            <a:off x="4778879" y="4520873"/>
            <a:ext cx="995845" cy="430887"/>
          </a:xfrm>
          <a:prstGeom prst="rect">
            <a:avLst/>
          </a:prstGeom>
          <a:noFill/>
        </p:spPr>
        <p:txBody>
          <a:bodyPr wrap="square" rtlCol="0">
            <a:spAutoFit/>
          </a:bodyPr>
          <a:lstStyle/>
          <a:p>
            <a:r>
              <a:rPr lang="en-US" sz="2200" dirty="0" smtClean="0">
                <a:solidFill>
                  <a:srgbClr val="92D050"/>
                </a:solidFill>
              </a:rPr>
              <a:t>79130</a:t>
            </a:r>
            <a:endParaRPr lang="en-US" sz="2200" dirty="0">
              <a:solidFill>
                <a:srgbClr val="92D050"/>
              </a:solidFill>
            </a:endParaRPr>
          </a:p>
        </p:txBody>
      </p:sp>
      <p:sp>
        <p:nvSpPr>
          <p:cNvPr id="21" name="Left Brace 20"/>
          <p:cNvSpPr/>
          <p:nvPr/>
        </p:nvSpPr>
        <p:spPr>
          <a:xfrm>
            <a:off x="5923003" y="4112015"/>
            <a:ext cx="384080" cy="1456112"/>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349204" y="4088826"/>
            <a:ext cx="1227441" cy="1446550"/>
          </a:xfrm>
          <a:prstGeom prst="rect">
            <a:avLst/>
          </a:prstGeom>
          <a:noFill/>
        </p:spPr>
        <p:txBody>
          <a:bodyPr wrap="square" rtlCol="0">
            <a:spAutoFit/>
          </a:bodyPr>
          <a:lstStyle/>
          <a:p>
            <a:r>
              <a:rPr lang="en-US" sz="2200" dirty="0" smtClean="0">
                <a:solidFill>
                  <a:srgbClr val="92D050"/>
                </a:solidFill>
              </a:rPr>
              <a:t>25%</a:t>
            </a:r>
          </a:p>
          <a:p>
            <a:r>
              <a:rPr lang="en-US" sz="2200" dirty="0" smtClean="0">
                <a:solidFill>
                  <a:srgbClr val="92D050"/>
                </a:solidFill>
              </a:rPr>
              <a:t>25%</a:t>
            </a:r>
          </a:p>
          <a:p>
            <a:r>
              <a:rPr lang="en-US" sz="2200" dirty="0" smtClean="0">
                <a:solidFill>
                  <a:srgbClr val="92D050"/>
                </a:solidFill>
              </a:rPr>
              <a:t>30%  </a:t>
            </a:r>
          </a:p>
          <a:p>
            <a:r>
              <a:rPr lang="en-US" sz="2200" dirty="0">
                <a:solidFill>
                  <a:srgbClr val="92D050"/>
                </a:solidFill>
              </a:rPr>
              <a:t>2</a:t>
            </a:r>
            <a:r>
              <a:rPr lang="en-US" sz="2200" dirty="0" smtClean="0">
                <a:solidFill>
                  <a:srgbClr val="92D050"/>
                </a:solidFill>
              </a:rPr>
              <a:t>0</a:t>
            </a:r>
            <a:r>
              <a:rPr lang="en-US" sz="2200" dirty="0" smtClean="0">
                <a:solidFill>
                  <a:srgbClr val="92D050"/>
                </a:solidFill>
              </a:rPr>
              <a:t>%</a:t>
            </a:r>
            <a:endParaRPr lang="en-US" sz="2200" dirty="0">
              <a:solidFill>
                <a:srgbClr val="92D050"/>
              </a:solidFill>
            </a:endParaRPr>
          </a:p>
        </p:txBody>
      </p:sp>
      <p:sp>
        <p:nvSpPr>
          <p:cNvPr id="23" name="TextBox 22"/>
          <p:cNvSpPr txBox="1"/>
          <p:nvPr/>
        </p:nvSpPr>
        <p:spPr>
          <a:xfrm>
            <a:off x="7131799" y="4518194"/>
            <a:ext cx="1227441" cy="430887"/>
          </a:xfrm>
          <a:prstGeom prst="rect">
            <a:avLst/>
          </a:prstGeom>
          <a:noFill/>
        </p:spPr>
        <p:txBody>
          <a:bodyPr wrap="square" rtlCol="0">
            <a:spAutoFit/>
          </a:bodyPr>
          <a:lstStyle/>
          <a:p>
            <a:r>
              <a:rPr lang="en-US" sz="2200" dirty="0" smtClean="0">
                <a:solidFill>
                  <a:srgbClr val="92D050"/>
                </a:solidFill>
              </a:rPr>
              <a:t>=</a:t>
            </a:r>
            <a:endParaRPr lang="en-US" sz="2200" dirty="0">
              <a:solidFill>
                <a:srgbClr val="92D050"/>
              </a:solidFill>
            </a:endParaRPr>
          </a:p>
        </p:txBody>
      </p:sp>
      <p:sp>
        <p:nvSpPr>
          <p:cNvPr id="24" name="TextBox 23"/>
          <p:cNvSpPr txBox="1"/>
          <p:nvPr/>
        </p:nvSpPr>
        <p:spPr>
          <a:xfrm>
            <a:off x="7596226" y="4104043"/>
            <a:ext cx="1227441" cy="1446550"/>
          </a:xfrm>
          <a:prstGeom prst="rect">
            <a:avLst/>
          </a:prstGeom>
          <a:noFill/>
        </p:spPr>
        <p:txBody>
          <a:bodyPr wrap="square" rtlCol="0">
            <a:spAutoFit/>
          </a:bodyPr>
          <a:lstStyle/>
          <a:p>
            <a:r>
              <a:rPr lang="en-US" sz="2200" dirty="0" smtClean="0">
                <a:solidFill>
                  <a:srgbClr val="92D050"/>
                </a:solidFill>
              </a:rPr>
              <a:t>19782</a:t>
            </a:r>
          </a:p>
          <a:p>
            <a:r>
              <a:rPr lang="en-US" sz="2200" dirty="0" smtClean="0">
                <a:solidFill>
                  <a:srgbClr val="92D050"/>
                </a:solidFill>
              </a:rPr>
              <a:t>19783</a:t>
            </a:r>
          </a:p>
          <a:p>
            <a:r>
              <a:rPr lang="en-US" sz="2200" dirty="0" smtClean="0">
                <a:solidFill>
                  <a:srgbClr val="92D050"/>
                </a:solidFill>
              </a:rPr>
              <a:t>23739</a:t>
            </a:r>
            <a:endParaRPr lang="en-US" sz="2200" dirty="0" smtClean="0">
              <a:solidFill>
                <a:srgbClr val="92D050"/>
              </a:solidFill>
            </a:endParaRPr>
          </a:p>
          <a:p>
            <a:r>
              <a:rPr lang="en-US" sz="2200" dirty="0" smtClean="0">
                <a:solidFill>
                  <a:srgbClr val="92D050"/>
                </a:solidFill>
              </a:rPr>
              <a:t>15826</a:t>
            </a:r>
          </a:p>
        </p:txBody>
      </p:sp>
      <p:sp>
        <p:nvSpPr>
          <p:cNvPr id="25" name="Left Brace 24"/>
          <p:cNvSpPr/>
          <p:nvPr/>
        </p:nvSpPr>
        <p:spPr>
          <a:xfrm>
            <a:off x="597157" y="872713"/>
            <a:ext cx="384080" cy="966156"/>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7" name="Rectangle 26">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1860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750"/>
                                        <p:tgtEl>
                                          <p:spTgt spid="8">
                                            <p:txEl>
                                              <p:pRg st="0" end="0"/>
                                            </p:txEl>
                                          </p:spTgt>
                                        </p:tgtEl>
                                      </p:cBhvr>
                                    </p:animEffect>
                                    <p:anim calcmode="lin" valueType="num">
                                      <p:cBhvr>
                                        <p:cTn id="3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barn(inVertical)">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42"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barn(outHorizontal)">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barn(inVertical)">
                                      <p:cBhvr>
                                        <p:cTn id="104" dur="500"/>
                                        <p:tgtEl>
                                          <p:spTgt spid="22"/>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barn(inVertical)">
                                      <p:cBhvr>
                                        <p:cTn id="109" dur="500"/>
                                        <p:tgtEl>
                                          <p:spTgt spid="2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left)">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p:bldP spid="10" grpId="0"/>
      <p:bldP spid="11" grpId="0"/>
      <p:bldP spid="12" grpId="0" animBg="1"/>
      <p:bldP spid="13" grpId="0"/>
      <p:bldP spid="14" grpId="0"/>
      <p:bldP spid="15" grpId="0"/>
      <p:bldP spid="16" grpId="0"/>
      <p:bldP spid="17" grpId="0"/>
      <p:bldP spid="18" grpId="0"/>
      <p:bldP spid="19" grpId="0"/>
      <p:bldP spid="20" grpId="0"/>
      <p:bldP spid="21" grpId="0" animBg="1"/>
      <p:bldP spid="22" grpId="0"/>
      <p:bldP spid="23" grpId="0"/>
      <p:bldP spid="24" grpId="0"/>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26625258"/>
              </p:ext>
            </p:extLst>
          </p:nvPr>
        </p:nvGraphicFramePr>
        <p:xfrm>
          <a:off x="857158" y="257447"/>
          <a:ext cx="10456563" cy="5637018"/>
        </p:xfrm>
        <a:graphic>
          <a:graphicData uri="http://schemas.openxmlformats.org/drawingml/2006/table">
            <a:tbl>
              <a:tblPr firstRow="1" bandRow="1">
                <a:tableStyleId>{616DA210-FB5B-4158-B5E0-FEB733F419BA}</a:tableStyleId>
              </a:tblPr>
              <a:tblGrid>
                <a:gridCol w="1210962"/>
                <a:gridCol w="1219200"/>
                <a:gridCol w="1159881"/>
                <a:gridCol w="1176694"/>
                <a:gridCol w="1259174"/>
                <a:gridCol w="1576535"/>
                <a:gridCol w="1106704"/>
                <a:gridCol w="1747413"/>
              </a:tblGrid>
              <a:tr h="1035726">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خدماتی</a:t>
                      </a:r>
                    </a:p>
                    <a:p>
                      <a:pPr marL="0" marR="0" indent="0" algn="r" defTabSz="4572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y</a:t>
                      </a:r>
                    </a:p>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خدماتی</a:t>
                      </a:r>
                    </a:p>
                    <a:p>
                      <a:pPr marL="0" marR="0" indent="0" algn="r" defTabSz="4572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x</a:t>
                      </a:r>
                    </a:p>
                    <a:p>
                      <a:pPr algn="r"/>
                      <a:endParaRPr lang="fa-IR" sz="2200" dirty="0" smtClean="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تولیدی 3</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تولیدی 2</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تولیدی1</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1035726">
                <a:tc>
                  <a:txBody>
                    <a:bodyPr/>
                    <a:lstStyle/>
                    <a:p>
                      <a:pPr algn="r"/>
                      <a:r>
                        <a:rPr lang="en-US" sz="2200" dirty="0" smtClean="0">
                          <a:latin typeface="Arial" panose="020B0604020202020204" pitchFamily="34" charset="0"/>
                          <a:cs typeface="Arial" panose="020B0604020202020204" pitchFamily="34" charset="0"/>
                        </a:rPr>
                        <a:t>418000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56000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42000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140000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80000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هزینه های سربار قبل</a:t>
                      </a:r>
                      <a:r>
                        <a:rPr lang="fa-IR" sz="2200" baseline="0" dirty="0" smtClean="0">
                          <a:latin typeface="Arial" panose="020B0604020202020204" pitchFamily="34" charset="0"/>
                          <a:cs typeface="Arial" panose="020B0604020202020204" pitchFamily="34" charset="0"/>
                        </a:rPr>
                        <a:t> تسهیم</a:t>
                      </a:r>
                      <a:r>
                        <a:rPr lang="fa-IR"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txBody>
                  <a:tcPr/>
                </a:tc>
              </a:tr>
              <a:tr h="1035726">
                <a:tc>
                  <a:txBody>
                    <a:bodyPr/>
                    <a:lstStyle/>
                    <a:p>
                      <a:pPr algn="r"/>
                      <a:r>
                        <a:rPr lang="fa-IR"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00B0F0"/>
                          </a:solidFill>
                          <a:latin typeface="Arial" panose="020B0604020202020204" pitchFamily="34" charset="0"/>
                          <a:cs typeface="Arial" panose="020B0604020202020204" pitchFamily="34" charset="0"/>
                        </a:rPr>
                        <a:t>23130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00B0F0"/>
                          </a:solidFill>
                          <a:latin typeface="Arial" panose="020B0604020202020204" pitchFamily="34" charset="0"/>
                          <a:cs typeface="Arial" panose="020B0604020202020204" pitchFamily="34" charset="0"/>
                        </a:rPr>
                        <a:t>(</a:t>
                      </a:r>
                      <a:r>
                        <a:rPr lang="en-US" sz="2200" dirty="0" smtClean="0">
                          <a:solidFill>
                            <a:srgbClr val="00B0F0"/>
                          </a:solidFill>
                          <a:latin typeface="Arial" panose="020B0604020202020204" pitchFamily="34" charset="0"/>
                          <a:cs typeface="Arial" panose="020B0604020202020204" pitchFamily="34" charset="0"/>
                        </a:rPr>
                        <a:t>57826)</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00B0F0"/>
                          </a:solidFill>
                          <a:latin typeface="Arial" panose="020B0604020202020204" pitchFamily="34" charset="0"/>
                          <a:cs typeface="Arial" panose="020B0604020202020204" pitchFamily="34" charset="0"/>
                        </a:rPr>
                        <a:t>11566</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00B0F0"/>
                          </a:solidFill>
                          <a:latin typeface="Arial" panose="020B0604020202020204" pitchFamily="34" charset="0"/>
                          <a:cs typeface="Arial" panose="020B0604020202020204" pitchFamily="34" charset="0"/>
                        </a:rPr>
                        <a:t>14457</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00B0F0"/>
                          </a:solidFill>
                          <a:latin typeface="Arial" panose="020B0604020202020204" pitchFamily="34" charset="0"/>
                          <a:cs typeface="Arial" panose="020B0604020202020204" pitchFamily="34" charset="0"/>
                        </a:rPr>
                        <a:t>8673</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200" dirty="0" smtClean="0">
                        <a:latin typeface="Arial" panose="020B0604020202020204" pitchFamily="34" charset="0"/>
                        <a:cs typeface="Arial" panose="020B0604020202020204" pitchFamily="34" charset="0"/>
                      </a:endParaRPr>
                    </a:p>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تسهیم</a:t>
                      </a:r>
                      <a:r>
                        <a:rPr lang="fa-IR" sz="2200" baseline="0" dirty="0" smtClean="0">
                          <a:latin typeface="Arial" panose="020B0604020202020204" pitchFamily="34" charset="0"/>
                          <a:cs typeface="Arial" panose="020B0604020202020204" pitchFamily="34" charset="0"/>
                        </a:rPr>
                        <a:t> هزینه های دوایر </a:t>
                      </a:r>
                      <a:endParaRPr lang="en-US" sz="2200" baseline="0" dirty="0" smtClean="0">
                        <a:latin typeface="Arial" panose="020B0604020202020204" pitchFamily="34" charset="0"/>
                        <a:cs typeface="Arial" panose="020B0604020202020204" pitchFamily="34" charset="0"/>
                      </a:endParaRPr>
                    </a:p>
                    <a:p>
                      <a:pPr algn="r"/>
                      <a:r>
                        <a:rPr lang="fa-IR" sz="2200" baseline="0" dirty="0" smtClean="0">
                          <a:latin typeface="Arial" panose="020B0604020202020204" pitchFamily="34" charset="0"/>
                          <a:cs typeface="Arial" panose="020B0604020202020204" pitchFamily="34" charset="0"/>
                        </a:rPr>
                        <a:t>خدماتی</a:t>
                      </a:r>
                      <a:endParaRPr lang="en-US" sz="2200" baseline="0" dirty="0" smtClean="0">
                        <a:latin typeface="Arial" panose="020B0604020202020204" pitchFamily="34" charset="0"/>
                        <a:cs typeface="Arial" panose="020B0604020202020204" pitchFamily="34" charset="0"/>
                      </a:endParaRPr>
                    </a:p>
                    <a:p>
                      <a:pPr algn="r"/>
                      <a:r>
                        <a:rPr lang="en-US" sz="2200" baseline="0" dirty="0" smtClean="0">
                          <a:latin typeface="Arial" panose="020B0604020202020204" pitchFamily="34" charset="0"/>
                          <a:cs typeface="Arial" panose="020B0604020202020204" pitchFamily="34" charset="0"/>
                        </a:rPr>
                        <a:t>X</a:t>
                      </a:r>
                    </a:p>
                  </a:txBody>
                  <a:tcPr/>
                </a:tc>
              </a:tr>
              <a:tr h="1035726">
                <a:tc>
                  <a:txBody>
                    <a:bodyPr/>
                    <a:lstStyle/>
                    <a:p>
                      <a:pPr algn="r"/>
                      <a:r>
                        <a:rPr lang="fa-IR"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92D050"/>
                          </a:solidFill>
                          <a:latin typeface="Arial" panose="020B0604020202020204" pitchFamily="34" charset="0"/>
                          <a:cs typeface="Arial" panose="020B0604020202020204" pitchFamily="34" charset="0"/>
                        </a:rPr>
                        <a:t>(79130)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92D050"/>
                          </a:solidFill>
                          <a:latin typeface="Arial" panose="020B0604020202020204" pitchFamily="34" charset="0"/>
                          <a:cs typeface="Arial" panose="020B0604020202020204" pitchFamily="34" charset="0"/>
                        </a:rPr>
                        <a:t>15826</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92D050"/>
                          </a:solidFill>
                          <a:latin typeface="Arial" panose="020B0604020202020204" pitchFamily="34" charset="0"/>
                          <a:cs typeface="Arial" panose="020B0604020202020204" pitchFamily="34" charset="0"/>
                        </a:rPr>
                        <a:t>23739</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92D050"/>
                          </a:solidFill>
                          <a:latin typeface="Arial" panose="020B0604020202020204" pitchFamily="34" charset="0"/>
                          <a:cs typeface="Arial" panose="020B0604020202020204" pitchFamily="34" charset="0"/>
                        </a:rPr>
                        <a:t>19783</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r"/>
                      <a:r>
                        <a:rPr lang="en-US" sz="2200" dirty="0" smtClean="0">
                          <a:solidFill>
                            <a:srgbClr val="92D050"/>
                          </a:solidFill>
                          <a:latin typeface="Arial" panose="020B0604020202020204" pitchFamily="34" charset="0"/>
                          <a:cs typeface="Arial" panose="020B0604020202020204" pitchFamily="34" charset="0"/>
                        </a:rPr>
                        <a:t>19782</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200" dirty="0" smtClean="0">
                        <a:latin typeface="Arial" panose="020B0604020202020204" pitchFamily="34" charset="0"/>
                        <a:cs typeface="Arial" panose="020B0604020202020204" pitchFamily="34" charset="0"/>
                      </a:endParaRPr>
                    </a:p>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خدماتی</a:t>
                      </a:r>
                      <a:r>
                        <a:rPr lang="fa-IR" sz="2200" baseline="0" dirty="0" smtClean="0">
                          <a:latin typeface="Arial" panose="020B0604020202020204" pitchFamily="34" charset="0"/>
                          <a:cs typeface="Arial" panose="020B0604020202020204" pitchFamily="34" charset="0"/>
                        </a:rPr>
                        <a:t> </a:t>
                      </a:r>
                      <a:endParaRPr lang="en-US" sz="2200" baseline="0" dirty="0" smtClean="0">
                        <a:latin typeface="Arial" panose="020B0604020202020204" pitchFamily="34" charset="0"/>
                        <a:cs typeface="Arial" panose="020B0604020202020204" pitchFamily="34" charset="0"/>
                      </a:endParaRPr>
                    </a:p>
                    <a:p>
                      <a:pPr algn="r"/>
                      <a:r>
                        <a:rPr lang="en-US" sz="2200" baseline="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r>
              <a:tr h="1035726">
                <a:tc>
                  <a:txBody>
                    <a:bodyPr/>
                    <a:lstStyle/>
                    <a:p>
                      <a:pPr algn="r"/>
                      <a:r>
                        <a:rPr lang="en-US" sz="2200" dirty="0" smtClean="0">
                          <a:latin typeface="Arial" panose="020B0604020202020204" pitchFamily="34" charset="0"/>
                          <a:cs typeface="Arial" panose="020B0604020202020204" pitchFamily="34" charset="0"/>
                        </a:rPr>
                        <a:t>418000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175305</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114240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128455</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r>
            </a:tbl>
          </a:graphicData>
        </a:graphic>
      </p:graphicFrame>
      <p:sp>
        <p:nvSpPr>
          <p:cNvPr id="3" name="Rectangle 2">
            <a:hlinkClick r:id="" action="ppaction://hlinkshowjump?jump=nextslide">
              <a:snd r:embed="rId3" name="click.wav"/>
            </a:hlinkClick>
            <a:hlinkHover r:id="" action="ppaction://noaction">
              <a:snd r:embed="rId4" name="arrow.wav"/>
            </a:hlinkHover>
          </p:cNvPr>
          <p:cNvSpPr/>
          <p:nvPr/>
        </p:nvSpPr>
        <p:spPr>
          <a:xfrm rot="16200000">
            <a:off x="11187096" y="291125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5" name="Rectangle 4">
            <a:hlinkClick r:id="" action="ppaction://hlinkshowjump?jump=previousslide">
              <a:snd r:embed="rId3" name="click.wav"/>
            </a:hlinkClick>
            <a:hlinkHover r:id="" action="ppaction://noaction">
              <a:snd r:embed="rId4" name="arrow.wav"/>
            </a:hlinkHover>
          </p:cNvPr>
          <p:cNvSpPr/>
          <p:nvPr/>
        </p:nvSpPr>
        <p:spPr>
          <a:xfrm rot="5400000">
            <a:off x="193363" y="2911257"/>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03476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807676" y="378937"/>
            <a:ext cx="6096000" cy="1107996"/>
          </a:xfrm>
          <a:prstGeom prst="rect">
            <a:avLst/>
          </a:prstGeom>
        </p:spPr>
        <p:txBody>
          <a:bodyPr>
            <a:spAutoFit/>
          </a:bodyPr>
          <a:lstStyle/>
          <a:p>
            <a:pPr lvl="0" algn="r" rtl="1"/>
            <a:r>
              <a:rPr lang="fa-IR" sz="2200" dirty="0">
                <a:solidFill>
                  <a:prstClr val="white"/>
                </a:solidFill>
                <a:latin typeface="Arial" panose="020B0604020202020204" pitchFamily="34" charset="0"/>
                <a:cs typeface="Arial" panose="020B0604020202020204" pitchFamily="34" charset="0"/>
              </a:rPr>
              <a:t>شرکت تولید </a:t>
            </a:r>
            <a:r>
              <a:rPr lang="fa-IR" sz="2200" dirty="0" smtClean="0">
                <a:solidFill>
                  <a:prstClr val="white"/>
                </a:solidFill>
                <a:latin typeface="Arial" panose="020B0604020202020204" pitchFamily="34" charset="0"/>
                <a:cs typeface="Arial" panose="020B0604020202020204" pitchFamily="34" charset="0"/>
              </a:rPr>
              <a:t>شیما دارای </a:t>
            </a:r>
            <a:r>
              <a:rPr lang="fa-IR" sz="2200" dirty="0">
                <a:solidFill>
                  <a:prstClr val="white"/>
                </a:solidFill>
                <a:latin typeface="Arial" panose="020B0604020202020204" pitchFamily="34" charset="0"/>
                <a:cs typeface="Arial" panose="020B0604020202020204" pitchFamily="34" charset="0"/>
              </a:rPr>
              <a:t>سه دایره تولیدی و دو دایره خدماتی است هزینه های سربار قبل از تسهیم هزینه های دوایر خدماتی و درصد ارائه خدمات دوایر خدماتی به شرح زیر میباشد</a:t>
            </a:r>
          </a:p>
        </p:txBody>
      </p:sp>
      <p:sp>
        <p:nvSpPr>
          <p:cNvPr id="7" name="Rectangle 6"/>
          <p:cNvSpPr/>
          <p:nvPr/>
        </p:nvSpPr>
        <p:spPr>
          <a:xfrm>
            <a:off x="3418612" y="2019589"/>
            <a:ext cx="145809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1241" y="2014562"/>
            <a:ext cx="2743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87625" y="1582983"/>
            <a:ext cx="708848"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شرح </a:t>
            </a:r>
            <a:endParaRPr lang="en-US" sz="2200" dirty="0">
              <a:latin typeface="Arial" panose="020B0604020202020204" pitchFamily="34" charset="0"/>
              <a:cs typeface="Arial" panose="020B0604020202020204" pitchFamily="34" charset="0"/>
            </a:endParaRPr>
          </a:p>
        </p:txBody>
      </p:sp>
      <p:sp>
        <p:nvSpPr>
          <p:cNvPr id="12" name="TextBox 11"/>
          <p:cNvSpPr txBox="1"/>
          <p:nvPr/>
        </p:nvSpPr>
        <p:spPr>
          <a:xfrm>
            <a:off x="474955" y="1333270"/>
            <a:ext cx="195598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درصد ارائه خدمات</a:t>
            </a:r>
            <a:endParaRPr lang="en-US" sz="2200" dirty="0">
              <a:latin typeface="Arial" panose="020B0604020202020204" pitchFamily="34" charset="0"/>
              <a:cs typeface="Arial" panose="020B0604020202020204" pitchFamily="34" charset="0"/>
            </a:endParaRPr>
          </a:p>
        </p:txBody>
      </p:sp>
      <p:sp>
        <p:nvSpPr>
          <p:cNvPr id="13" name="TextBox 12"/>
          <p:cNvSpPr txBox="1"/>
          <p:nvPr/>
        </p:nvSpPr>
        <p:spPr>
          <a:xfrm>
            <a:off x="3660855" y="2211923"/>
            <a:ext cx="101181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تولیدی 1</a:t>
            </a:r>
            <a:endParaRPr lang="en-US" sz="2200" dirty="0">
              <a:latin typeface="Arial" panose="020B0604020202020204" pitchFamily="34" charset="0"/>
              <a:cs typeface="Arial" panose="020B0604020202020204" pitchFamily="34" charset="0"/>
            </a:endParaRPr>
          </a:p>
        </p:txBody>
      </p:sp>
      <p:sp>
        <p:nvSpPr>
          <p:cNvPr id="15" name="TextBox 14"/>
          <p:cNvSpPr txBox="1"/>
          <p:nvPr/>
        </p:nvSpPr>
        <p:spPr>
          <a:xfrm>
            <a:off x="3693806" y="2707256"/>
            <a:ext cx="101181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تولیدی 2</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3659559" y="3203227"/>
            <a:ext cx="1104790"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X</a:t>
            </a:r>
            <a:r>
              <a:rPr lang="fa-IR" sz="2200" dirty="0">
                <a:latin typeface="Arial" panose="020B0604020202020204" pitchFamily="34" charset="0"/>
                <a:cs typeface="Arial" panose="020B0604020202020204" pitchFamily="34" charset="0"/>
              </a:rPr>
              <a:t>خدماتی </a:t>
            </a:r>
            <a:endParaRPr lang="en-US" sz="2200" dirty="0">
              <a:latin typeface="Arial" panose="020B0604020202020204" pitchFamily="34" charset="0"/>
              <a:cs typeface="Arial" panose="020B0604020202020204" pitchFamily="34" charset="0"/>
            </a:endParaRPr>
          </a:p>
        </p:txBody>
      </p:sp>
      <p:sp>
        <p:nvSpPr>
          <p:cNvPr id="19" name="TextBox 18"/>
          <p:cNvSpPr txBox="1"/>
          <p:nvPr/>
        </p:nvSpPr>
        <p:spPr>
          <a:xfrm>
            <a:off x="3659558" y="3690111"/>
            <a:ext cx="1104790"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Y</a:t>
            </a:r>
            <a:r>
              <a:rPr lang="fa-IR" sz="2200" dirty="0" smtClean="0">
                <a:latin typeface="Arial" panose="020B0604020202020204" pitchFamily="34" charset="0"/>
                <a:cs typeface="Arial" panose="020B0604020202020204" pitchFamily="34" charset="0"/>
              </a:rPr>
              <a:t>خدماتی </a:t>
            </a:r>
            <a:endParaRPr lang="en-US" sz="2200" dirty="0">
              <a:latin typeface="Arial" panose="020B0604020202020204" pitchFamily="34" charset="0"/>
              <a:cs typeface="Arial" panose="020B0604020202020204" pitchFamily="34" charset="0"/>
            </a:endParaRPr>
          </a:p>
        </p:txBody>
      </p:sp>
      <p:sp>
        <p:nvSpPr>
          <p:cNvPr id="23" name="Rectangle 22"/>
          <p:cNvSpPr/>
          <p:nvPr/>
        </p:nvSpPr>
        <p:spPr>
          <a:xfrm flipV="1">
            <a:off x="1470472" y="1772395"/>
            <a:ext cx="45719" cy="270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96190" y="1629394"/>
            <a:ext cx="372218"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Y</a:t>
            </a:r>
            <a:endParaRPr lang="en-US" sz="2200" dirty="0">
              <a:solidFill>
                <a:srgbClr val="92D050"/>
              </a:solidFill>
              <a:latin typeface="Arial" panose="020B0604020202020204" pitchFamily="34" charset="0"/>
              <a:cs typeface="Arial" panose="020B0604020202020204" pitchFamily="34" charset="0"/>
            </a:endParaRPr>
          </a:p>
        </p:txBody>
      </p:sp>
      <p:sp>
        <p:nvSpPr>
          <p:cNvPr id="25" name="TextBox 24"/>
          <p:cNvSpPr txBox="1"/>
          <p:nvPr/>
        </p:nvSpPr>
        <p:spPr>
          <a:xfrm>
            <a:off x="1849353" y="1629394"/>
            <a:ext cx="372218" cy="430887"/>
          </a:xfrm>
          <a:prstGeom prst="rect">
            <a:avLst/>
          </a:prstGeom>
          <a:noFill/>
        </p:spPr>
        <p:txBody>
          <a:bodyPr wrap="none" rtlCol="0">
            <a:spAutoFit/>
          </a:bodyPr>
          <a:lstStyle/>
          <a:p>
            <a:r>
              <a:rPr lang="en-US" sz="2200" dirty="0">
                <a:solidFill>
                  <a:srgbClr val="00B0F0"/>
                </a:solidFill>
                <a:latin typeface="Arial" panose="020B0604020202020204" pitchFamily="34" charset="0"/>
                <a:cs typeface="Arial" panose="020B0604020202020204" pitchFamily="34" charset="0"/>
              </a:rPr>
              <a:t>X</a:t>
            </a:r>
          </a:p>
        </p:txBody>
      </p:sp>
      <p:sp>
        <p:nvSpPr>
          <p:cNvPr id="26" name="TextBox 25"/>
          <p:cNvSpPr txBox="1"/>
          <p:nvPr/>
        </p:nvSpPr>
        <p:spPr>
          <a:xfrm>
            <a:off x="1591385" y="2132723"/>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50%</a:t>
            </a:r>
            <a:endParaRPr lang="en-US" sz="2200" dirty="0">
              <a:solidFill>
                <a:srgbClr val="00B0F0"/>
              </a:solidFill>
              <a:latin typeface="Arial" panose="020B0604020202020204" pitchFamily="34" charset="0"/>
              <a:cs typeface="Arial" panose="020B0604020202020204" pitchFamily="34" charset="0"/>
            </a:endParaRPr>
          </a:p>
        </p:txBody>
      </p:sp>
      <p:sp>
        <p:nvSpPr>
          <p:cNvPr id="27" name="TextBox 26"/>
          <p:cNvSpPr txBox="1"/>
          <p:nvPr/>
        </p:nvSpPr>
        <p:spPr>
          <a:xfrm>
            <a:off x="472195" y="2132722"/>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40%</a:t>
            </a:r>
            <a:endParaRPr lang="en-US" sz="2200" dirty="0">
              <a:solidFill>
                <a:srgbClr val="92D050"/>
              </a:solidFill>
              <a:latin typeface="Arial" panose="020B0604020202020204" pitchFamily="34" charset="0"/>
              <a:cs typeface="Arial" panose="020B0604020202020204" pitchFamily="34" charset="0"/>
            </a:endParaRPr>
          </a:p>
        </p:txBody>
      </p:sp>
      <p:sp>
        <p:nvSpPr>
          <p:cNvPr id="28" name="TextBox 27"/>
          <p:cNvSpPr txBox="1"/>
          <p:nvPr/>
        </p:nvSpPr>
        <p:spPr>
          <a:xfrm>
            <a:off x="1591385" y="2589962"/>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40%</a:t>
            </a:r>
            <a:endParaRPr lang="en-US" sz="2200" dirty="0">
              <a:solidFill>
                <a:srgbClr val="00B0F0"/>
              </a:solidFill>
              <a:latin typeface="Arial" panose="020B0604020202020204" pitchFamily="34" charset="0"/>
              <a:cs typeface="Arial" panose="020B0604020202020204" pitchFamily="34" charset="0"/>
            </a:endParaRPr>
          </a:p>
        </p:txBody>
      </p:sp>
      <p:sp>
        <p:nvSpPr>
          <p:cNvPr id="29" name="TextBox 28"/>
          <p:cNvSpPr txBox="1"/>
          <p:nvPr/>
        </p:nvSpPr>
        <p:spPr>
          <a:xfrm>
            <a:off x="472195" y="2589962"/>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40%</a:t>
            </a:r>
            <a:endParaRPr lang="en-US" sz="2200" dirty="0">
              <a:solidFill>
                <a:srgbClr val="92D050"/>
              </a:solidFill>
              <a:latin typeface="Arial" panose="020B0604020202020204" pitchFamily="34" charset="0"/>
              <a:cs typeface="Arial" panose="020B0604020202020204" pitchFamily="34" charset="0"/>
            </a:endParaRPr>
          </a:p>
        </p:txBody>
      </p:sp>
      <p:sp>
        <p:nvSpPr>
          <p:cNvPr id="32" name="TextBox 31"/>
          <p:cNvSpPr txBox="1"/>
          <p:nvPr/>
        </p:nvSpPr>
        <p:spPr>
          <a:xfrm>
            <a:off x="1615175" y="2969991"/>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____</a:t>
            </a:r>
            <a:endParaRPr lang="en-US" sz="2200" dirty="0">
              <a:latin typeface="Arial" panose="020B0604020202020204" pitchFamily="34" charset="0"/>
              <a:cs typeface="Arial" panose="020B0604020202020204" pitchFamily="34" charset="0"/>
            </a:endParaRPr>
          </a:p>
        </p:txBody>
      </p:sp>
      <p:sp>
        <p:nvSpPr>
          <p:cNvPr id="33" name="TextBox 32"/>
          <p:cNvSpPr txBox="1"/>
          <p:nvPr/>
        </p:nvSpPr>
        <p:spPr>
          <a:xfrm>
            <a:off x="447216" y="3118260"/>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20%</a:t>
            </a:r>
            <a:endParaRPr lang="en-US" sz="2200" dirty="0">
              <a:solidFill>
                <a:srgbClr val="92D050"/>
              </a:solidFill>
              <a:latin typeface="Arial" panose="020B0604020202020204" pitchFamily="34" charset="0"/>
              <a:cs typeface="Arial" panose="020B0604020202020204" pitchFamily="34" charset="0"/>
            </a:endParaRPr>
          </a:p>
        </p:txBody>
      </p:sp>
      <p:sp>
        <p:nvSpPr>
          <p:cNvPr id="34" name="TextBox 33"/>
          <p:cNvSpPr txBox="1"/>
          <p:nvPr/>
        </p:nvSpPr>
        <p:spPr>
          <a:xfrm>
            <a:off x="1607861" y="3569491"/>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10%</a:t>
            </a:r>
            <a:endParaRPr lang="en-US" sz="2200" dirty="0">
              <a:solidFill>
                <a:srgbClr val="00B0F0"/>
              </a:solidFill>
              <a:latin typeface="Arial" panose="020B0604020202020204" pitchFamily="34" charset="0"/>
              <a:cs typeface="Arial" panose="020B0604020202020204" pitchFamily="34" charset="0"/>
            </a:endParaRPr>
          </a:p>
        </p:txBody>
      </p:sp>
      <p:sp>
        <p:nvSpPr>
          <p:cNvPr id="35" name="TextBox 34"/>
          <p:cNvSpPr txBox="1"/>
          <p:nvPr/>
        </p:nvSpPr>
        <p:spPr>
          <a:xfrm>
            <a:off x="492654" y="3568302"/>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____</a:t>
            </a:r>
            <a:endParaRPr lang="en-US" sz="2200" dirty="0">
              <a:latin typeface="Arial" panose="020B0604020202020204" pitchFamily="34" charset="0"/>
              <a:cs typeface="Arial" panose="020B0604020202020204" pitchFamily="34" charset="0"/>
            </a:endParaRPr>
          </a:p>
        </p:txBody>
      </p:sp>
      <p:sp>
        <p:nvSpPr>
          <p:cNvPr id="37" name="Rectangle 36"/>
          <p:cNvSpPr/>
          <p:nvPr/>
        </p:nvSpPr>
        <p:spPr>
          <a:xfrm>
            <a:off x="5807676" y="1470457"/>
            <a:ext cx="6096000" cy="1446550"/>
          </a:xfrm>
          <a:prstGeom prst="rect">
            <a:avLst/>
          </a:prstGeom>
        </p:spPr>
        <p:txBody>
          <a:bodyPr>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هزینه های قبل تسهیم دوایر پشتیبانی </a:t>
            </a:r>
            <a:r>
              <a:rPr lang="en-US" sz="2200" dirty="0" smtClean="0">
                <a:solidFill>
                  <a:prstClr val="white"/>
                </a:solidFill>
                <a:latin typeface="Arial" panose="020B0604020202020204" pitchFamily="34" charset="0"/>
                <a:cs typeface="Arial" panose="020B0604020202020204" pitchFamily="34" charset="0"/>
              </a:rPr>
              <a:t>x </a:t>
            </a:r>
            <a:r>
              <a:rPr lang="fa-IR" sz="2200" dirty="0" smtClean="0">
                <a:solidFill>
                  <a:prstClr val="white"/>
                </a:solidFill>
                <a:latin typeface="Arial" panose="020B0604020202020204" pitchFamily="34" charset="0"/>
                <a:cs typeface="Arial" panose="020B0604020202020204" pitchFamily="34" charset="0"/>
              </a:rPr>
              <a:t> و</a:t>
            </a:r>
            <a:r>
              <a:rPr lang="en-US" sz="2200" dirty="0" smtClean="0">
                <a:solidFill>
                  <a:prstClr val="white"/>
                </a:solidFill>
                <a:latin typeface="Arial" panose="020B0604020202020204" pitchFamily="34" charset="0"/>
                <a:cs typeface="Arial" panose="020B0604020202020204" pitchFamily="34" charset="0"/>
              </a:rPr>
              <a:t>y </a:t>
            </a:r>
            <a:r>
              <a:rPr lang="fa-IR" sz="2200" dirty="0" smtClean="0">
                <a:solidFill>
                  <a:prstClr val="white"/>
                </a:solidFill>
                <a:latin typeface="Arial" panose="020B0604020202020204" pitchFamily="34" charset="0"/>
                <a:cs typeface="Arial" panose="020B0604020202020204" pitchFamily="34" charset="0"/>
              </a:rPr>
              <a:t> به ترتیب </a:t>
            </a:r>
            <a:r>
              <a:rPr lang="en-US" sz="2200" dirty="0" smtClean="0">
                <a:solidFill>
                  <a:prstClr val="white"/>
                </a:solidFill>
                <a:latin typeface="Arial" panose="020B0604020202020204" pitchFamily="34" charset="0"/>
                <a:cs typeface="Arial" panose="020B0604020202020204" pitchFamily="34" charset="0"/>
              </a:rPr>
              <a:t>250000</a:t>
            </a:r>
            <a:endParaRPr lang="fa-IR" sz="2200" dirty="0" smtClean="0">
              <a:solidFill>
                <a:prstClr val="white"/>
              </a:solidFill>
              <a:latin typeface="Arial" panose="020B0604020202020204" pitchFamily="34" charset="0"/>
              <a:cs typeface="Arial" panose="020B0604020202020204" pitchFamily="34" charset="0"/>
            </a:endParaRPr>
          </a:p>
          <a:p>
            <a:pPr lvl="0" algn="r" rtl="1"/>
            <a:r>
              <a:rPr lang="en-US" sz="2200" dirty="0" smtClean="0">
                <a:solidFill>
                  <a:prstClr val="white"/>
                </a:solidFill>
                <a:latin typeface="Arial" panose="020B0604020202020204" pitchFamily="34" charset="0"/>
                <a:cs typeface="Arial" panose="020B0604020202020204" pitchFamily="34" charset="0"/>
              </a:rPr>
              <a:t>220000</a:t>
            </a:r>
            <a:r>
              <a:rPr lang="fa-IR" sz="2200" dirty="0" smtClean="0">
                <a:solidFill>
                  <a:prstClr val="white"/>
                </a:solidFill>
                <a:latin typeface="Arial" panose="020B0604020202020204" pitchFamily="34" charset="0"/>
                <a:cs typeface="Arial" panose="020B0604020202020204" pitchFamily="34" charset="0"/>
              </a:rPr>
              <a:t>ریال میباشد</a:t>
            </a:r>
          </a:p>
          <a:p>
            <a:pPr lvl="0" algn="r" rtl="1"/>
            <a:r>
              <a:rPr lang="fa-IR" sz="2200" dirty="0" smtClean="0">
                <a:solidFill>
                  <a:prstClr val="white"/>
                </a:solidFill>
                <a:latin typeface="Arial" panose="020B0604020202020204" pitchFamily="34" charset="0"/>
                <a:cs typeface="Arial" panose="020B0604020202020204" pitchFamily="34" charset="0"/>
              </a:rPr>
              <a:t>مطلوب است   تسهیم هزینه های دوایر پشتیبانی </a:t>
            </a:r>
          </a:p>
          <a:p>
            <a:pPr lvl="0" algn="r" rtl="1"/>
            <a:r>
              <a:rPr lang="fa-IR" sz="2200" dirty="0" smtClean="0">
                <a:solidFill>
                  <a:prstClr val="white"/>
                </a:solidFill>
                <a:latin typeface="Arial" panose="020B0604020202020204" pitchFamily="34" charset="0"/>
                <a:cs typeface="Arial" panose="020B0604020202020204" pitchFamily="34" charset="0"/>
              </a:rPr>
              <a:t> </a:t>
            </a:r>
            <a:endParaRPr lang="fa-IR" sz="2200" dirty="0">
              <a:solidFill>
                <a:prstClr val="white"/>
              </a:solidFill>
              <a:latin typeface="Arial" panose="020B0604020202020204" pitchFamily="34" charset="0"/>
              <a:cs typeface="Arial" panose="020B0604020202020204" pitchFamily="34" charset="0"/>
            </a:endParaRPr>
          </a:p>
        </p:txBody>
      </p:sp>
      <p:sp>
        <p:nvSpPr>
          <p:cNvPr id="38" name="Rectangle 37"/>
          <p:cNvSpPr/>
          <p:nvPr/>
        </p:nvSpPr>
        <p:spPr>
          <a:xfrm>
            <a:off x="5840627" y="2535997"/>
            <a:ext cx="6096000" cy="1107996"/>
          </a:xfrm>
          <a:prstGeom prst="rect">
            <a:avLst/>
          </a:prstGeom>
        </p:spPr>
        <p:txBody>
          <a:bodyPr>
            <a:spAutoFit/>
          </a:bodyPr>
          <a:lstStyle/>
          <a:p>
            <a:pPr algn="r" rtl="1"/>
            <a:r>
              <a:rPr lang="fa-IR" sz="2200" dirty="0">
                <a:solidFill>
                  <a:prstClr val="white"/>
                </a:solidFill>
                <a:latin typeface="Arial" panose="020B0604020202020204" pitchFamily="34" charset="0"/>
                <a:cs typeface="Arial" panose="020B0604020202020204" pitchFamily="34" charset="0"/>
              </a:rPr>
              <a:t>محاسبه جمع هزینه های سربار با فرض اینکه هزینه های سربار دوایر عملیاتی قبل از هرگونه تسهیم به ترتیب </a:t>
            </a:r>
            <a:r>
              <a:rPr lang="en-US" sz="2200" dirty="0" smtClean="0">
                <a:solidFill>
                  <a:prstClr val="white"/>
                </a:solidFill>
                <a:latin typeface="Arial" panose="020B0604020202020204" pitchFamily="34" charset="0"/>
                <a:cs typeface="Arial" panose="020B0604020202020204" pitchFamily="34" charset="0"/>
              </a:rPr>
              <a:t>600000</a:t>
            </a:r>
            <a:r>
              <a:rPr lang="fa-IR" sz="2200" dirty="0" smtClean="0">
                <a:solidFill>
                  <a:prstClr val="white"/>
                </a:solidFill>
                <a:latin typeface="Arial" panose="020B0604020202020204" pitchFamily="34" charset="0"/>
                <a:cs typeface="Arial" panose="020B0604020202020204" pitchFamily="34" charset="0"/>
              </a:rPr>
              <a:t>و </a:t>
            </a:r>
            <a:r>
              <a:rPr lang="en-US" sz="2200" dirty="0" smtClean="0">
                <a:solidFill>
                  <a:prstClr val="white"/>
                </a:solidFill>
                <a:latin typeface="Arial" panose="020B0604020202020204" pitchFamily="34" charset="0"/>
                <a:cs typeface="Arial" panose="020B0604020202020204" pitchFamily="34" charset="0"/>
              </a:rPr>
              <a:t>700000</a:t>
            </a:r>
            <a:r>
              <a:rPr lang="fa-IR" sz="2200" dirty="0" smtClean="0">
                <a:solidFill>
                  <a:prstClr val="white"/>
                </a:solidFill>
                <a:latin typeface="Arial" panose="020B0604020202020204" pitchFamily="34" charset="0"/>
                <a:cs typeface="Arial" panose="020B0604020202020204" pitchFamily="34" charset="0"/>
              </a:rPr>
              <a:t>میباشد</a:t>
            </a:r>
            <a:endParaRPr lang="en-US" sz="2200" dirty="0"/>
          </a:p>
        </p:txBody>
      </p:sp>
      <p:sp>
        <p:nvSpPr>
          <p:cNvPr id="39" name="Rectangle 38"/>
          <p:cNvSpPr/>
          <p:nvPr/>
        </p:nvSpPr>
        <p:spPr>
          <a:xfrm>
            <a:off x="5840627" y="3603178"/>
            <a:ext cx="6096000" cy="769441"/>
          </a:xfrm>
          <a:prstGeom prst="rect">
            <a:avLst/>
          </a:prstGeom>
        </p:spPr>
        <p:txBody>
          <a:bodyPr>
            <a:spAutoFit/>
          </a:bodyPr>
          <a:lstStyle/>
          <a:p>
            <a:pPr algn="r" rtl="1"/>
            <a:r>
              <a:rPr lang="fa-IR" sz="2200" dirty="0" smtClean="0">
                <a:latin typeface="Arial" panose="020B0604020202020204" pitchFamily="34" charset="0"/>
                <a:cs typeface="Arial" panose="020B0604020202020204" pitchFamily="34" charset="0"/>
              </a:rPr>
              <a:t>محاسبه نرخ جذب سربار دوایر عملیاتی بر مبنای ساعت کار مستقیم دوایر عملیاتی به ترتیب </a:t>
            </a:r>
            <a:r>
              <a:rPr lang="en-US" sz="2200" dirty="0" smtClean="0">
                <a:latin typeface="Arial" panose="020B0604020202020204" pitchFamily="34" charset="0"/>
                <a:cs typeface="Arial" panose="020B0604020202020204" pitchFamily="34" charset="0"/>
              </a:rPr>
              <a:t>2500</a:t>
            </a:r>
            <a:r>
              <a:rPr lang="fa-IR" sz="2200" dirty="0" smtClean="0">
                <a:latin typeface="Arial" panose="020B0604020202020204" pitchFamily="34" charset="0"/>
                <a:cs typeface="Arial" panose="020B0604020202020204" pitchFamily="34" charset="0"/>
              </a:rPr>
              <a:t>و </a:t>
            </a:r>
            <a:r>
              <a:rPr lang="en-US" sz="2200" dirty="0" smtClean="0">
                <a:latin typeface="Arial" panose="020B0604020202020204" pitchFamily="34" charset="0"/>
                <a:cs typeface="Arial" panose="020B0604020202020204" pitchFamily="34" charset="0"/>
              </a:rPr>
              <a:t>2375</a:t>
            </a:r>
            <a:endParaRPr lang="en-US" sz="2200" dirty="0">
              <a:latin typeface="Arial" panose="020B0604020202020204" pitchFamily="34" charset="0"/>
              <a:cs typeface="Arial" panose="020B0604020202020204" pitchFamily="34" charset="0"/>
            </a:endParaRPr>
          </a:p>
        </p:txBody>
      </p:sp>
      <p:sp>
        <p:nvSpPr>
          <p:cNvPr id="40" name="Rectangle 39"/>
          <p:cNvSpPr/>
          <p:nvPr/>
        </p:nvSpPr>
        <p:spPr>
          <a:xfrm>
            <a:off x="5840627" y="4435200"/>
            <a:ext cx="6096000" cy="1107996"/>
          </a:xfrm>
          <a:prstGeom prst="rect">
            <a:avLst/>
          </a:prstGeom>
        </p:spPr>
        <p:txBody>
          <a:bodyPr>
            <a:spAutoFit/>
          </a:bodyPr>
          <a:lstStyle/>
          <a:p>
            <a:pPr algn="r" rtl="1"/>
            <a:r>
              <a:rPr lang="fa-IR" sz="2200" dirty="0" smtClean="0">
                <a:latin typeface="Arial" panose="020B0604020202020204" pitchFamily="34" charset="0"/>
                <a:cs typeface="Arial" panose="020B0604020202020204" pitchFamily="34" charset="0"/>
              </a:rPr>
              <a:t>محاسبه سربار جذب شده هر یک از دوایر عملیاتی با فرض اینکه ساعت کارکرد واقعی دوایر عملیاتی به ترتیب </a:t>
            </a:r>
            <a:r>
              <a:rPr lang="en-US" sz="2200" dirty="0" smtClean="0">
                <a:latin typeface="Arial" panose="020B0604020202020204" pitchFamily="34" charset="0"/>
                <a:cs typeface="Arial" panose="020B0604020202020204" pitchFamily="34" charset="0"/>
              </a:rPr>
              <a:t>2400</a:t>
            </a:r>
            <a:r>
              <a:rPr lang="fa-IR" sz="2200" dirty="0" smtClean="0">
                <a:latin typeface="Arial" panose="020B0604020202020204" pitchFamily="34" charset="0"/>
                <a:cs typeface="Arial" panose="020B0604020202020204" pitchFamily="34" charset="0"/>
              </a:rPr>
              <a:t>و </a:t>
            </a:r>
            <a:r>
              <a:rPr lang="en-US" sz="2200" dirty="0" smtClean="0">
                <a:latin typeface="Arial" panose="020B0604020202020204" pitchFamily="34" charset="0"/>
                <a:cs typeface="Arial" panose="020B0604020202020204" pitchFamily="34" charset="0"/>
              </a:rPr>
              <a:t>2450</a:t>
            </a:r>
            <a:r>
              <a:rPr lang="fa-IR" sz="2200" dirty="0" smtClean="0">
                <a:latin typeface="Arial" panose="020B0604020202020204" pitchFamily="34" charset="0"/>
                <a:cs typeface="Arial" panose="020B0604020202020204" pitchFamily="34" charset="0"/>
              </a:rPr>
              <a:t>ساعت باشد</a:t>
            </a:r>
            <a:endParaRPr lang="en-US" sz="2200" dirty="0">
              <a:latin typeface="Arial" panose="020B0604020202020204" pitchFamily="34" charset="0"/>
              <a:cs typeface="Arial" panose="020B0604020202020204" pitchFamily="34" charset="0"/>
            </a:endParaRPr>
          </a:p>
        </p:txBody>
      </p:sp>
      <p:sp>
        <p:nvSpPr>
          <p:cNvPr id="41" name="Rectangle 40"/>
          <p:cNvSpPr/>
          <p:nvPr/>
        </p:nvSpPr>
        <p:spPr>
          <a:xfrm>
            <a:off x="472195" y="4384101"/>
            <a:ext cx="5173371" cy="1107996"/>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محاسبه اضافه یا کسر جذب سربار دوایر عملیاتی با فرض اینکه سربار واقعی دوایر عملیاتی بع ترتیب </a:t>
            </a:r>
            <a:r>
              <a:rPr lang="en-US" sz="2200" dirty="0" smtClean="0">
                <a:latin typeface="Arial" panose="020B0604020202020204" pitchFamily="34" charset="0"/>
                <a:cs typeface="Arial" panose="020B0604020202020204" pitchFamily="34" charset="0"/>
              </a:rPr>
              <a:t>870000</a:t>
            </a:r>
            <a:r>
              <a:rPr lang="fa-IR" sz="2200" dirty="0" smtClean="0">
                <a:latin typeface="Arial" panose="020B0604020202020204" pitchFamily="34" charset="0"/>
                <a:cs typeface="Arial" panose="020B0604020202020204" pitchFamily="34" charset="0"/>
              </a:rPr>
              <a:t>و </a:t>
            </a:r>
            <a:r>
              <a:rPr lang="en-US" sz="2200" dirty="0" smtClean="0">
                <a:latin typeface="Arial" panose="020B0604020202020204" pitchFamily="34" charset="0"/>
                <a:cs typeface="Arial" panose="020B0604020202020204" pitchFamily="34" charset="0"/>
              </a:rPr>
              <a:t>970000</a:t>
            </a:r>
            <a:r>
              <a:rPr lang="fa-IR" sz="2200" dirty="0" smtClean="0">
                <a:latin typeface="Arial" panose="020B0604020202020204" pitchFamily="34" charset="0"/>
                <a:cs typeface="Arial" panose="020B0604020202020204" pitchFamily="34" charset="0"/>
              </a:rPr>
              <a:t>ریال باشد</a:t>
            </a:r>
            <a:endParaRPr lang="en-US" sz="2200" dirty="0">
              <a:latin typeface="Arial" panose="020B0604020202020204" pitchFamily="34" charset="0"/>
              <a:cs typeface="Arial" panose="020B0604020202020204" pitchFamily="34" charset="0"/>
            </a:endParaRPr>
          </a:p>
        </p:txBody>
      </p:sp>
      <p:sp>
        <p:nvSpPr>
          <p:cNvPr id="30" name="Rectangle 29">
            <a:hlinkClick r:id="" action="ppaction://hlinkshowjump?jump=nextslide">
              <a:snd r:embed="rId3" name="click.wav"/>
            </a:hlinkClick>
            <a:hlinkHover r:id="" action="ppaction://noaction">
              <a:snd r:embed="rId4" name="arrow.wav"/>
            </a:hlinkHover>
          </p:cNvPr>
          <p:cNvSpPr/>
          <p:nvPr/>
        </p:nvSpPr>
        <p:spPr>
          <a:xfrm>
            <a:off x="6170697" y="5749088"/>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1" name="Rectangle 30">
            <a:hlinkClick r:id="" action="ppaction://hlinkshowjump?jump=previousslide">
              <a:snd r:embed="rId3" name="click.wav"/>
            </a:hlinkClick>
            <a:hlinkHover r:id="" action="ppaction://noaction">
              <a:snd r:embed="rId4" name="arrow.wav"/>
            </a:hlinkHover>
          </p:cNvPr>
          <p:cNvSpPr/>
          <p:nvPr/>
        </p:nvSpPr>
        <p:spPr>
          <a:xfrm>
            <a:off x="5250356" y="5749088"/>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24864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500"/>
                                        <p:tgtEl>
                                          <p:spTgt spid="24"/>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right)">
                                      <p:cBhvr>
                                        <p:cTn id="44" dur="500"/>
                                        <p:tgtEl>
                                          <p:spTgt spid="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right)">
                                      <p:cBhvr>
                                        <p:cTn id="50" dur="500"/>
                                        <p:tgtEl>
                                          <p:spTgt spid="27"/>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right)">
                                      <p:cBhvr>
                                        <p:cTn id="53" dur="500"/>
                                        <p:tgtEl>
                                          <p:spTgt spid="2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right)">
                                      <p:cBhvr>
                                        <p:cTn id="59" dur="500"/>
                                        <p:tgtEl>
                                          <p:spTgt spid="3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right)">
                                      <p:cBhvr>
                                        <p:cTn id="62" dur="500"/>
                                        <p:tgtEl>
                                          <p:spTgt spid="3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right)">
                                      <p:cBhvr>
                                        <p:cTn id="65" dur="500"/>
                                        <p:tgtEl>
                                          <p:spTgt spid="3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righ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nodeType="clickEffect">
                                  <p:stCondLst>
                                    <p:cond delay="0"/>
                                  </p:stCondLst>
                                  <p:childTnLst>
                                    <p:set>
                                      <p:cBhvr>
                                        <p:cTn id="100" dur="1" fill="hold">
                                          <p:stCondLst>
                                            <p:cond delay="0"/>
                                          </p:stCondLst>
                                        </p:cTn>
                                        <p:tgtEl>
                                          <p:spTgt spid="41">
                                            <p:txEl>
                                              <p:pRg st="0" end="0"/>
                                            </p:txEl>
                                          </p:spTgt>
                                        </p:tgtEl>
                                        <p:attrNameLst>
                                          <p:attrName>style.visibility</p:attrName>
                                        </p:attrNameLst>
                                      </p:cBhvr>
                                      <p:to>
                                        <p:strVal val="visible"/>
                                      </p:to>
                                    </p:set>
                                    <p:animEffect transition="in" filter="fade">
                                      <p:cBhvr>
                                        <p:cTn id="101" dur="1000"/>
                                        <p:tgtEl>
                                          <p:spTgt spid="41">
                                            <p:txEl>
                                              <p:pRg st="0" end="0"/>
                                            </p:txEl>
                                          </p:spTgt>
                                        </p:tgtEl>
                                      </p:cBhvr>
                                    </p:animEffect>
                                    <p:anim calcmode="lin" valueType="num">
                                      <p:cBhvr>
                                        <p:cTn id="102"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12" grpId="0"/>
      <p:bldP spid="13" grpId="0"/>
      <p:bldP spid="15" grpId="0"/>
      <p:bldP spid="18" grpId="0"/>
      <p:bldP spid="19" grpId="0"/>
      <p:bldP spid="23" grpId="0" animBg="1"/>
      <p:bldP spid="24" grpId="0"/>
      <p:bldP spid="25" grpId="0"/>
      <p:bldP spid="26" grpId="0"/>
      <p:bldP spid="27" grpId="0"/>
      <p:bldP spid="28" grpId="0"/>
      <p:bldP spid="29" grpId="0"/>
      <p:bldP spid="32" grpId="0"/>
      <p:bldP spid="33" grpId="0"/>
      <p:bldP spid="34" grpId="0"/>
      <p:bldP spid="35" grpId="0"/>
      <p:bldP spid="37" grpId="0"/>
      <p:bldP spid="38" grpId="0"/>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56736" y="912262"/>
            <a:ext cx="3344562" cy="430887"/>
          </a:xfrm>
          <a:prstGeom prst="rect">
            <a:avLst/>
          </a:prstGeom>
          <a:noFill/>
        </p:spPr>
        <p:txBody>
          <a:bodyPr wrap="square" rtlCol="0">
            <a:spAutoFit/>
          </a:bodyPr>
          <a:lstStyle/>
          <a:p>
            <a:r>
              <a:rPr lang="en-US" sz="2200" dirty="0" smtClean="0">
                <a:solidFill>
                  <a:srgbClr val="00B0F0"/>
                </a:solidFill>
              </a:rPr>
              <a:t>X</a:t>
            </a:r>
            <a:r>
              <a:rPr lang="en-US" sz="2200" dirty="0" smtClean="0"/>
              <a:t> = 250000+20% y</a:t>
            </a:r>
            <a:endParaRPr lang="en-US" sz="2200" dirty="0"/>
          </a:p>
        </p:txBody>
      </p:sp>
      <p:sp>
        <p:nvSpPr>
          <p:cNvPr id="5" name="TextBox 4"/>
          <p:cNvSpPr txBox="1"/>
          <p:nvPr/>
        </p:nvSpPr>
        <p:spPr>
          <a:xfrm>
            <a:off x="856736" y="1424076"/>
            <a:ext cx="3344562" cy="430887"/>
          </a:xfrm>
          <a:prstGeom prst="rect">
            <a:avLst/>
          </a:prstGeom>
          <a:noFill/>
        </p:spPr>
        <p:txBody>
          <a:bodyPr wrap="square" rtlCol="0">
            <a:spAutoFit/>
          </a:bodyPr>
          <a:lstStyle/>
          <a:p>
            <a:r>
              <a:rPr lang="en-US" sz="2200" dirty="0">
                <a:solidFill>
                  <a:srgbClr val="92D050"/>
                </a:solidFill>
              </a:rPr>
              <a:t>Y</a:t>
            </a:r>
            <a:r>
              <a:rPr lang="en-US" sz="2200" dirty="0" smtClean="0">
                <a:solidFill>
                  <a:srgbClr val="92D050"/>
                </a:solidFill>
              </a:rPr>
              <a:t> </a:t>
            </a:r>
            <a:r>
              <a:rPr lang="en-US" sz="2200" dirty="0" smtClean="0"/>
              <a:t>= 220000+ 10% X</a:t>
            </a:r>
            <a:endParaRPr lang="en-US" sz="2200" dirty="0"/>
          </a:p>
        </p:txBody>
      </p:sp>
      <p:sp>
        <p:nvSpPr>
          <p:cNvPr id="6" name="Left Brace 5"/>
          <p:cNvSpPr/>
          <p:nvPr/>
        </p:nvSpPr>
        <p:spPr>
          <a:xfrm>
            <a:off x="597157" y="872713"/>
            <a:ext cx="384080" cy="966156"/>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911337" y="872713"/>
            <a:ext cx="4334738" cy="1785104"/>
          </a:xfrm>
          <a:prstGeom prst="rect">
            <a:avLst/>
          </a:prstGeom>
          <a:noFill/>
        </p:spPr>
        <p:txBody>
          <a:bodyPr wrap="square" rtlCol="0">
            <a:spAutoFit/>
          </a:bodyPr>
          <a:lstStyle/>
          <a:p>
            <a:r>
              <a:rPr lang="en-US" sz="2200" dirty="0" smtClean="0">
                <a:solidFill>
                  <a:srgbClr val="00B0F0"/>
                </a:solidFill>
              </a:rPr>
              <a:t>X</a:t>
            </a:r>
            <a:r>
              <a:rPr lang="en-US" sz="2200" dirty="0" smtClean="0"/>
              <a:t> = 250000+20% (220000+10%)</a:t>
            </a:r>
          </a:p>
          <a:p>
            <a:r>
              <a:rPr lang="en-US" sz="2200" dirty="0" smtClean="0">
                <a:solidFill>
                  <a:srgbClr val="00B0F0"/>
                </a:solidFill>
              </a:rPr>
              <a:t>X</a:t>
            </a:r>
            <a:r>
              <a:rPr lang="en-US" sz="2200" dirty="0" smtClean="0"/>
              <a:t> = 250000 + 44000 + 0/02x</a:t>
            </a:r>
          </a:p>
          <a:p>
            <a:r>
              <a:rPr lang="en-US" sz="2200" dirty="0" smtClean="0">
                <a:solidFill>
                  <a:srgbClr val="00B0F0"/>
                </a:solidFill>
              </a:rPr>
              <a:t>X</a:t>
            </a:r>
            <a:r>
              <a:rPr lang="en-US" sz="2200" dirty="0" smtClean="0"/>
              <a:t> – 0/02 X = 294000</a:t>
            </a:r>
          </a:p>
          <a:p>
            <a:endParaRPr lang="en-US" sz="2200" dirty="0" smtClean="0">
              <a:solidFill>
                <a:srgbClr val="00B0F0"/>
              </a:solidFill>
            </a:endParaRPr>
          </a:p>
          <a:p>
            <a:r>
              <a:rPr lang="en-US" sz="2200" dirty="0" smtClean="0">
                <a:solidFill>
                  <a:srgbClr val="00B0F0"/>
                </a:solidFill>
              </a:rPr>
              <a:t>X</a:t>
            </a:r>
            <a:r>
              <a:rPr lang="en-US" sz="2200" dirty="0" smtClean="0"/>
              <a:t> =</a:t>
            </a:r>
            <a:endParaRPr lang="en-US" sz="2200" dirty="0"/>
          </a:p>
        </p:txBody>
      </p:sp>
      <p:sp>
        <p:nvSpPr>
          <p:cNvPr id="8" name="Rectangle 7"/>
          <p:cNvSpPr/>
          <p:nvPr/>
        </p:nvSpPr>
        <p:spPr>
          <a:xfrm>
            <a:off x="4588476" y="2419034"/>
            <a:ext cx="183703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75609" y="1984565"/>
            <a:ext cx="1127232" cy="430887"/>
          </a:xfrm>
          <a:prstGeom prst="rect">
            <a:avLst/>
          </a:prstGeom>
        </p:spPr>
        <p:txBody>
          <a:bodyPr wrap="none">
            <a:spAutoFit/>
          </a:bodyPr>
          <a:lstStyle/>
          <a:p>
            <a:r>
              <a:rPr lang="en-US" sz="2200" dirty="0" smtClean="0">
                <a:solidFill>
                  <a:prstClr val="white"/>
                </a:solidFill>
              </a:rPr>
              <a:t>294000</a:t>
            </a:r>
            <a:endParaRPr lang="en-US" dirty="0"/>
          </a:p>
        </p:txBody>
      </p:sp>
      <p:sp>
        <p:nvSpPr>
          <p:cNvPr id="10" name="Rectangle 9"/>
          <p:cNvSpPr/>
          <p:nvPr/>
        </p:nvSpPr>
        <p:spPr>
          <a:xfrm>
            <a:off x="5065079" y="2547752"/>
            <a:ext cx="659155" cy="430887"/>
          </a:xfrm>
          <a:prstGeom prst="rect">
            <a:avLst/>
          </a:prstGeom>
        </p:spPr>
        <p:txBody>
          <a:bodyPr wrap="none">
            <a:spAutoFit/>
          </a:bodyPr>
          <a:lstStyle/>
          <a:p>
            <a:r>
              <a:rPr lang="en-US" dirty="0" smtClean="0"/>
              <a:t>98</a:t>
            </a:r>
            <a:r>
              <a:rPr lang="en-US" sz="2200" dirty="0" smtClean="0"/>
              <a:t>%</a:t>
            </a:r>
            <a:endParaRPr lang="en-US" sz="2200" dirty="0"/>
          </a:p>
        </p:txBody>
      </p:sp>
      <p:sp>
        <p:nvSpPr>
          <p:cNvPr id="11" name="Rectangle 10"/>
          <p:cNvSpPr/>
          <p:nvPr/>
        </p:nvSpPr>
        <p:spPr>
          <a:xfrm>
            <a:off x="6521788" y="2214090"/>
            <a:ext cx="356188" cy="430887"/>
          </a:xfrm>
          <a:prstGeom prst="rect">
            <a:avLst/>
          </a:prstGeom>
        </p:spPr>
        <p:txBody>
          <a:bodyPr wrap="none">
            <a:spAutoFit/>
          </a:bodyPr>
          <a:lstStyle/>
          <a:p>
            <a:pPr lvl="0"/>
            <a:r>
              <a:rPr lang="en-US" sz="2200" dirty="0">
                <a:solidFill>
                  <a:prstClr val="white"/>
                </a:solidFill>
              </a:rPr>
              <a:t>=</a:t>
            </a:r>
          </a:p>
        </p:txBody>
      </p:sp>
      <p:sp>
        <p:nvSpPr>
          <p:cNvPr id="12" name="Rectangle 11"/>
          <p:cNvSpPr/>
          <p:nvPr/>
        </p:nvSpPr>
        <p:spPr>
          <a:xfrm>
            <a:off x="6877976" y="2171898"/>
            <a:ext cx="1127232" cy="430887"/>
          </a:xfrm>
          <a:prstGeom prst="rect">
            <a:avLst/>
          </a:prstGeom>
        </p:spPr>
        <p:txBody>
          <a:bodyPr wrap="none">
            <a:spAutoFit/>
          </a:bodyPr>
          <a:lstStyle/>
          <a:p>
            <a:r>
              <a:rPr lang="en-US" sz="2200" dirty="0" smtClean="0">
                <a:solidFill>
                  <a:srgbClr val="00B0F0"/>
                </a:solidFill>
              </a:rPr>
              <a:t>300000</a:t>
            </a:r>
            <a:endParaRPr lang="en-US" dirty="0">
              <a:solidFill>
                <a:srgbClr val="00B0F0"/>
              </a:solidFill>
            </a:endParaRPr>
          </a:p>
        </p:txBody>
      </p:sp>
      <p:sp>
        <p:nvSpPr>
          <p:cNvPr id="14" name="Rectangle 13"/>
          <p:cNvSpPr/>
          <p:nvPr/>
        </p:nvSpPr>
        <p:spPr>
          <a:xfrm>
            <a:off x="8246075" y="912262"/>
            <a:ext cx="3571555" cy="769441"/>
          </a:xfrm>
          <a:prstGeom prst="rect">
            <a:avLst/>
          </a:prstGeom>
        </p:spPr>
        <p:txBody>
          <a:bodyPr wrap="none">
            <a:spAutoFit/>
          </a:bodyPr>
          <a:lstStyle/>
          <a:p>
            <a:pPr lvl="0"/>
            <a:r>
              <a:rPr lang="en-US" sz="2200" dirty="0" smtClean="0">
                <a:solidFill>
                  <a:srgbClr val="92D050"/>
                </a:solidFill>
              </a:rPr>
              <a:t>Y</a:t>
            </a:r>
            <a:r>
              <a:rPr lang="en-US" sz="2200" dirty="0" smtClean="0">
                <a:solidFill>
                  <a:prstClr val="white"/>
                </a:solidFill>
              </a:rPr>
              <a:t> </a:t>
            </a:r>
            <a:r>
              <a:rPr lang="en-US" sz="2200" dirty="0">
                <a:solidFill>
                  <a:prstClr val="white"/>
                </a:solidFill>
              </a:rPr>
              <a:t>= </a:t>
            </a:r>
            <a:r>
              <a:rPr lang="en-US" sz="2200" dirty="0" smtClean="0">
                <a:solidFill>
                  <a:prstClr val="white"/>
                </a:solidFill>
              </a:rPr>
              <a:t>220000+10</a:t>
            </a:r>
            <a:r>
              <a:rPr lang="en-US" sz="2200" dirty="0">
                <a:solidFill>
                  <a:prstClr val="white"/>
                </a:solidFill>
              </a:rPr>
              <a:t>% </a:t>
            </a:r>
            <a:r>
              <a:rPr lang="en-US" sz="2200" dirty="0" smtClean="0">
                <a:solidFill>
                  <a:prstClr val="white"/>
                </a:solidFill>
              </a:rPr>
              <a:t>(300000)</a:t>
            </a:r>
          </a:p>
          <a:p>
            <a:pPr lvl="0"/>
            <a:r>
              <a:rPr lang="en-US" sz="2200" dirty="0" smtClean="0">
                <a:solidFill>
                  <a:srgbClr val="92D050"/>
                </a:solidFill>
              </a:rPr>
              <a:t>Y</a:t>
            </a:r>
            <a:r>
              <a:rPr lang="en-US" sz="2200" dirty="0" smtClean="0">
                <a:solidFill>
                  <a:prstClr val="white"/>
                </a:solidFill>
              </a:rPr>
              <a:t> = </a:t>
            </a:r>
            <a:r>
              <a:rPr lang="en-US" sz="2200" dirty="0" smtClean="0">
                <a:solidFill>
                  <a:srgbClr val="92D050"/>
                </a:solidFill>
              </a:rPr>
              <a:t>250000</a:t>
            </a:r>
            <a:endParaRPr lang="en-US" sz="2200" dirty="0">
              <a:solidFill>
                <a:srgbClr val="92D050"/>
              </a:solidFill>
            </a:endParaRPr>
          </a:p>
        </p:txBody>
      </p:sp>
      <p:sp>
        <p:nvSpPr>
          <p:cNvPr id="15" name="Rectangle 14"/>
          <p:cNvSpPr/>
          <p:nvPr/>
        </p:nvSpPr>
        <p:spPr>
          <a:xfrm>
            <a:off x="391627" y="3551073"/>
            <a:ext cx="1127232" cy="430887"/>
          </a:xfrm>
          <a:prstGeom prst="rect">
            <a:avLst/>
          </a:prstGeom>
        </p:spPr>
        <p:txBody>
          <a:bodyPr wrap="none">
            <a:spAutoFit/>
          </a:bodyPr>
          <a:lstStyle/>
          <a:p>
            <a:r>
              <a:rPr lang="en-US" sz="2200" dirty="0">
                <a:solidFill>
                  <a:srgbClr val="00B0F0"/>
                </a:solidFill>
              </a:rPr>
              <a:t>300000</a:t>
            </a:r>
            <a:endParaRPr lang="en-US" dirty="0">
              <a:solidFill>
                <a:srgbClr val="00B0F0"/>
              </a:solidFill>
            </a:endParaRPr>
          </a:p>
        </p:txBody>
      </p:sp>
      <p:sp>
        <p:nvSpPr>
          <p:cNvPr id="18" name="Left Brace 17"/>
          <p:cNvSpPr/>
          <p:nvPr/>
        </p:nvSpPr>
        <p:spPr>
          <a:xfrm>
            <a:off x="1518859" y="3351728"/>
            <a:ext cx="384080" cy="966156"/>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1902939" y="3280808"/>
            <a:ext cx="716863" cy="1107996"/>
          </a:xfrm>
          <a:prstGeom prst="rect">
            <a:avLst/>
          </a:prstGeom>
        </p:spPr>
        <p:txBody>
          <a:bodyPr wrap="none">
            <a:spAutoFit/>
          </a:bodyPr>
          <a:lstStyle/>
          <a:p>
            <a:r>
              <a:rPr lang="en-US" sz="2200" dirty="0" smtClean="0">
                <a:solidFill>
                  <a:srgbClr val="00B0F0"/>
                </a:solidFill>
              </a:rPr>
              <a:t>50%</a:t>
            </a:r>
          </a:p>
          <a:p>
            <a:r>
              <a:rPr lang="en-US" sz="2200" dirty="0" smtClean="0">
                <a:solidFill>
                  <a:srgbClr val="00B0F0"/>
                </a:solidFill>
              </a:rPr>
              <a:t>40%</a:t>
            </a:r>
          </a:p>
          <a:p>
            <a:r>
              <a:rPr lang="en-US" sz="2200" dirty="0" smtClean="0">
                <a:solidFill>
                  <a:srgbClr val="00B0F0"/>
                </a:solidFill>
              </a:rPr>
              <a:t>10%</a:t>
            </a:r>
            <a:endParaRPr lang="en-US" sz="2200" dirty="0">
              <a:solidFill>
                <a:srgbClr val="00B0F0"/>
              </a:solidFill>
            </a:endParaRPr>
          </a:p>
        </p:txBody>
      </p:sp>
      <p:sp>
        <p:nvSpPr>
          <p:cNvPr id="20" name="Rectangle 19"/>
          <p:cNvSpPr/>
          <p:nvPr/>
        </p:nvSpPr>
        <p:spPr>
          <a:xfrm>
            <a:off x="2717878" y="3619362"/>
            <a:ext cx="356188" cy="430887"/>
          </a:xfrm>
          <a:prstGeom prst="rect">
            <a:avLst/>
          </a:prstGeom>
        </p:spPr>
        <p:txBody>
          <a:bodyPr wrap="none">
            <a:spAutoFit/>
          </a:bodyPr>
          <a:lstStyle/>
          <a:p>
            <a:pPr lvl="0"/>
            <a:r>
              <a:rPr lang="en-US" sz="2200" dirty="0">
                <a:solidFill>
                  <a:prstClr val="white"/>
                </a:solidFill>
              </a:rPr>
              <a:t>=</a:t>
            </a:r>
          </a:p>
        </p:txBody>
      </p:sp>
      <p:sp>
        <p:nvSpPr>
          <p:cNvPr id="21" name="Rectangle 20"/>
          <p:cNvSpPr/>
          <p:nvPr/>
        </p:nvSpPr>
        <p:spPr>
          <a:xfrm>
            <a:off x="3074066" y="3280808"/>
            <a:ext cx="1127232" cy="1107996"/>
          </a:xfrm>
          <a:prstGeom prst="rect">
            <a:avLst/>
          </a:prstGeom>
        </p:spPr>
        <p:txBody>
          <a:bodyPr wrap="none">
            <a:spAutoFit/>
          </a:bodyPr>
          <a:lstStyle/>
          <a:p>
            <a:r>
              <a:rPr lang="en-US" sz="2200" dirty="0" smtClean="0"/>
              <a:t>150000</a:t>
            </a:r>
          </a:p>
          <a:p>
            <a:r>
              <a:rPr lang="en-US" sz="2200" dirty="0" smtClean="0"/>
              <a:t>120000</a:t>
            </a:r>
          </a:p>
          <a:p>
            <a:r>
              <a:rPr lang="en-US" sz="2200" dirty="0" smtClean="0"/>
              <a:t> 30000</a:t>
            </a:r>
            <a:endParaRPr lang="en-US" sz="2200" dirty="0"/>
          </a:p>
        </p:txBody>
      </p:sp>
      <p:sp>
        <p:nvSpPr>
          <p:cNvPr id="22" name="Rectangle 21"/>
          <p:cNvSpPr/>
          <p:nvPr/>
        </p:nvSpPr>
        <p:spPr>
          <a:xfrm>
            <a:off x="4875609" y="3570237"/>
            <a:ext cx="1127232" cy="430887"/>
          </a:xfrm>
          <a:prstGeom prst="rect">
            <a:avLst/>
          </a:prstGeom>
        </p:spPr>
        <p:txBody>
          <a:bodyPr wrap="none">
            <a:spAutoFit/>
          </a:bodyPr>
          <a:lstStyle/>
          <a:p>
            <a:r>
              <a:rPr lang="en-US" sz="2200" dirty="0">
                <a:solidFill>
                  <a:srgbClr val="92D050"/>
                </a:solidFill>
              </a:rPr>
              <a:t>250000</a:t>
            </a:r>
            <a:endParaRPr lang="en-US" dirty="0"/>
          </a:p>
        </p:txBody>
      </p:sp>
      <p:sp>
        <p:nvSpPr>
          <p:cNvPr id="23" name="Left Brace 22"/>
          <p:cNvSpPr/>
          <p:nvPr/>
        </p:nvSpPr>
        <p:spPr>
          <a:xfrm>
            <a:off x="6068998" y="3299509"/>
            <a:ext cx="384080" cy="966156"/>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542924" y="3228589"/>
            <a:ext cx="716863" cy="1107996"/>
          </a:xfrm>
          <a:prstGeom prst="rect">
            <a:avLst/>
          </a:prstGeom>
        </p:spPr>
        <p:txBody>
          <a:bodyPr wrap="none">
            <a:spAutoFit/>
          </a:bodyPr>
          <a:lstStyle/>
          <a:p>
            <a:r>
              <a:rPr lang="en-US" sz="2200" dirty="0" smtClean="0">
                <a:solidFill>
                  <a:srgbClr val="92D050"/>
                </a:solidFill>
              </a:rPr>
              <a:t>40%</a:t>
            </a:r>
          </a:p>
          <a:p>
            <a:r>
              <a:rPr lang="en-US" sz="2200" dirty="0" smtClean="0">
                <a:solidFill>
                  <a:srgbClr val="92D050"/>
                </a:solidFill>
              </a:rPr>
              <a:t>40%</a:t>
            </a:r>
          </a:p>
          <a:p>
            <a:r>
              <a:rPr lang="en-US" sz="2200" dirty="0" smtClean="0">
                <a:solidFill>
                  <a:srgbClr val="92D050"/>
                </a:solidFill>
              </a:rPr>
              <a:t>20%</a:t>
            </a:r>
            <a:endParaRPr lang="en-US" sz="2200" dirty="0">
              <a:solidFill>
                <a:srgbClr val="92D050"/>
              </a:solidFill>
            </a:endParaRPr>
          </a:p>
        </p:txBody>
      </p:sp>
      <p:sp>
        <p:nvSpPr>
          <p:cNvPr id="25" name="Rectangle 24"/>
          <p:cNvSpPr/>
          <p:nvPr/>
        </p:nvSpPr>
        <p:spPr>
          <a:xfrm>
            <a:off x="7527727" y="3228589"/>
            <a:ext cx="1127232" cy="1107996"/>
          </a:xfrm>
          <a:prstGeom prst="rect">
            <a:avLst/>
          </a:prstGeom>
        </p:spPr>
        <p:txBody>
          <a:bodyPr wrap="none">
            <a:spAutoFit/>
          </a:bodyPr>
          <a:lstStyle/>
          <a:p>
            <a:r>
              <a:rPr lang="en-US" sz="2200" dirty="0" smtClean="0"/>
              <a:t>100000</a:t>
            </a:r>
          </a:p>
          <a:p>
            <a:r>
              <a:rPr lang="en-US" sz="2200" dirty="0" smtClean="0"/>
              <a:t>100000</a:t>
            </a:r>
          </a:p>
          <a:p>
            <a:r>
              <a:rPr lang="en-US" sz="2200" dirty="0" smtClean="0"/>
              <a:t>50000</a:t>
            </a:r>
            <a:endParaRPr lang="en-US" dirty="0"/>
          </a:p>
        </p:txBody>
      </p:sp>
      <p:sp>
        <p:nvSpPr>
          <p:cNvPr id="26" name="Rectangle 25"/>
          <p:cNvSpPr/>
          <p:nvPr/>
        </p:nvSpPr>
        <p:spPr>
          <a:xfrm>
            <a:off x="7171539" y="3567144"/>
            <a:ext cx="356188" cy="430887"/>
          </a:xfrm>
          <a:prstGeom prst="rect">
            <a:avLst/>
          </a:prstGeom>
        </p:spPr>
        <p:txBody>
          <a:bodyPr wrap="none">
            <a:spAutoFit/>
          </a:bodyPr>
          <a:lstStyle/>
          <a:p>
            <a:pPr lvl="0"/>
            <a:r>
              <a:rPr lang="en-US" sz="2200" dirty="0">
                <a:solidFill>
                  <a:prstClr val="white"/>
                </a:solidFill>
              </a:rPr>
              <a:t>=</a:t>
            </a:r>
          </a:p>
        </p:txBody>
      </p:sp>
      <p:sp>
        <p:nvSpPr>
          <p:cNvPr id="27" name="Rectangle 26">
            <a:hlinkClick r:id="" action="ppaction://hlinkshowjump?jump=nextslide">
              <a:snd r:embed="rId3" name="click.wav"/>
            </a:hlinkClick>
            <a:hlinkHover r:id="" action="ppaction://noaction">
              <a:snd r:embed="rId4" name="arrow.wav"/>
            </a:hlinkHover>
          </p:cNvPr>
          <p:cNvSpPr/>
          <p:nvPr/>
        </p:nvSpPr>
        <p:spPr>
          <a:xfrm>
            <a:off x="6132763" y="574686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8" name="Rectangle 27">
            <a:hlinkClick r:id="" action="ppaction://hlinkshowjump?jump=previousslide">
              <a:snd r:embed="rId3" name="click.wav"/>
            </a:hlinkClick>
            <a:hlinkHover r:id="" action="ppaction://noaction">
              <a:snd r:embed="rId4" name="arrow.wav"/>
            </a:hlinkHover>
          </p:cNvPr>
          <p:cNvSpPr/>
          <p:nvPr/>
        </p:nvSpPr>
        <p:spPr>
          <a:xfrm>
            <a:off x="5212422" y="5746861"/>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55675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1000"/>
                                        <p:tgtEl>
                                          <p:spTgt spid="7">
                                            <p:txEl>
                                              <p:pRg st="2" end="2"/>
                                            </p:txEl>
                                          </p:spTgt>
                                        </p:tgtEl>
                                      </p:cBhvr>
                                    </p:animEffect>
                                    <p:anim calcmode="lin" valueType="num">
                                      <p:cBhvr>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fade">
                                      <p:cBhvr>
                                        <p:cTn id="45" dur="1000"/>
                                        <p:tgtEl>
                                          <p:spTgt spid="7">
                                            <p:txEl>
                                              <p:pRg st="4" end="4"/>
                                            </p:txEl>
                                          </p:spTgt>
                                        </p:tgtEl>
                                      </p:cBhvr>
                                    </p:animEffect>
                                    <p:anim calcmode="lin" valueType="num">
                                      <p:cBhvr>
                                        <p:cTn id="4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Vertical)">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down)">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1">
                                            <p:txEl>
                                              <p:pRg st="0" end="0"/>
                                            </p:txEl>
                                          </p:spTgt>
                                        </p:tgtEl>
                                        <p:attrNameLst>
                                          <p:attrName>style.visibility</p:attrName>
                                        </p:attrNameLst>
                                      </p:cBhvr>
                                      <p:to>
                                        <p:strVal val="visible"/>
                                      </p:to>
                                    </p:set>
                                    <p:animEffect transition="in" filter="wipe(left)">
                                      <p:cBhvr>
                                        <p:cTn id="92" dur="500"/>
                                        <p:tgtEl>
                                          <p:spTgt spid="21">
                                            <p:txEl>
                                              <p:pRg st="0" end="0"/>
                                            </p:txEl>
                                          </p:spTgt>
                                        </p:tgtEl>
                                      </p:cBhvr>
                                    </p:animEffect>
                                  </p:childTnLst>
                                </p:cTn>
                              </p:par>
                              <p:par>
                                <p:cTn id="93" presetID="22" presetClass="entr" presetSubtype="8" fill="hold" nodeType="withEffect">
                                  <p:stCondLst>
                                    <p:cond delay="0"/>
                                  </p:stCondLst>
                                  <p:childTnLst>
                                    <p:set>
                                      <p:cBhvr>
                                        <p:cTn id="94" dur="1" fill="hold">
                                          <p:stCondLst>
                                            <p:cond delay="0"/>
                                          </p:stCondLst>
                                        </p:cTn>
                                        <p:tgtEl>
                                          <p:spTgt spid="21">
                                            <p:txEl>
                                              <p:pRg st="1" end="1"/>
                                            </p:txEl>
                                          </p:spTgt>
                                        </p:tgtEl>
                                        <p:attrNameLst>
                                          <p:attrName>style.visibility</p:attrName>
                                        </p:attrNameLst>
                                      </p:cBhvr>
                                      <p:to>
                                        <p:strVal val="visible"/>
                                      </p:to>
                                    </p:set>
                                    <p:animEffect transition="in" filter="wipe(left)">
                                      <p:cBhvr>
                                        <p:cTn id="95" dur="500"/>
                                        <p:tgtEl>
                                          <p:spTgt spid="21">
                                            <p:txEl>
                                              <p:pRg st="1" end="1"/>
                                            </p:txEl>
                                          </p:spTgt>
                                        </p:tgtEl>
                                      </p:cBhvr>
                                    </p:animEffect>
                                  </p:childTnLst>
                                </p:cTn>
                              </p:par>
                              <p:par>
                                <p:cTn id="96" presetID="22" presetClass="entr" presetSubtype="8" fill="hold" nodeType="withEffect">
                                  <p:stCondLst>
                                    <p:cond delay="0"/>
                                  </p:stCondLst>
                                  <p:childTnLst>
                                    <p:set>
                                      <p:cBhvr>
                                        <p:cTn id="97" dur="1" fill="hold">
                                          <p:stCondLst>
                                            <p:cond delay="0"/>
                                          </p:stCondLst>
                                        </p:cTn>
                                        <p:tgtEl>
                                          <p:spTgt spid="21">
                                            <p:txEl>
                                              <p:pRg st="2" end="2"/>
                                            </p:txEl>
                                          </p:spTgt>
                                        </p:tgtEl>
                                        <p:attrNameLst>
                                          <p:attrName>style.visibility</p:attrName>
                                        </p:attrNameLst>
                                      </p:cBhvr>
                                      <p:to>
                                        <p:strVal val="visible"/>
                                      </p:to>
                                    </p:set>
                                    <p:animEffect transition="in" filter="wipe(left)">
                                      <p:cBhvr>
                                        <p:cTn id="98" dur="500"/>
                                        <p:tgtEl>
                                          <p:spTgt spid="21">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03" dur="500"/>
                                        <p:tgtEl>
                                          <p:spTgt spid="22">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randombar(horizontal)">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barn(inVertical)">
                                      <p:cBhvr>
                                        <p:cTn id="113" dur="500"/>
                                        <p:tgtEl>
                                          <p:spTgt spid="26"/>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randombar(horizontal)">
                                      <p:cBhvr>
                                        <p:cTn id="116" dur="5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5"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randombar(vertical)">
                                      <p:cBhvr>
                                        <p:cTn id="1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p:bldP spid="10" grpId="0"/>
      <p:bldP spid="11" grpId="0"/>
      <p:bldP spid="12" grpId="0"/>
      <p:bldP spid="14" grpId="0"/>
      <p:bldP spid="15" grpId="0"/>
      <p:bldP spid="18" grpId="0" animBg="1"/>
      <p:bldP spid="19" grpId="0"/>
      <p:bldP spid="20" grpId="0"/>
      <p:bldP spid="23" grpId="0" animBg="1"/>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14980504"/>
              </p:ext>
            </p:extLst>
          </p:nvPr>
        </p:nvGraphicFramePr>
        <p:xfrm>
          <a:off x="1128582" y="769092"/>
          <a:ext cx="9220890" cy="4915016"/>
        </p:xfrm>
        <a:graphic>
          <a:graphicData uri="http://schemas.openxmlformats.org/drawingml/2006/table">
            <a:tbl>
              <a:tblPr firstRow="1" bandRow="1">
                <a:tableStyleId>{616DA210-FB5B-4158-B5E0-FEB733F419BA}</a:tableStyleId>
              </a:tblPr>
              <a:tblGrid>
                <a:gridCol w="1317270"/>
                <a:gridCol w="1317270"/>
                <a:gridCol w="1317270"/>
                <a:gridCol w="1317270"/>
                <a:gridCol w="1317270"/>
                <a:gridCol w="1317270"/>
                <a:gridCol w="1317270"/>
              </a:tblGrid>
              <a:tr h="706502">
                <a:tc>
                  <a:txBody>
                    <a:bodyPr/>
                    <a:lstStyle/>
                    <a:p>
                      <a:pPr algn="r" rtl="1"/>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خدماتی 2</a:t>
                      </a:r>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خدماتی 1</a:t>
                      </a:r>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تولیدی 2</a:t>
                      </a:r>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تولیدی</a:t>
                      </a:r>
                      <a:r>
                        <a:rPr lang="fa-IR" sz="2200" baseline="0" dirty="0" smtClean="0">
                          <a:latin typeface="Arial" panose="020B0604020202020204" pitchFamily="34" charset="0"/>
                          <a:cs typeface="Arial" panose="020B0604020202020204" pitchFamily="34" charset="0"/>
                        </a:rPr>
                        <a:t> 1</a:t>
                      </a:r>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مبنا</a:t>
                      </a:r>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806709">
                <a:tc>
                  <a:txBody>
                    <a:bodyPr/>
                    <a:lstStyle/>
                    <a:p>
                      <a:pPr algn="r" rtl="1"/>
                      <a:r>
                        <a:rPr lang="en-US" sz="2200" dirty="0" smtClean="0">
                          <a:latin typeface="Arial" panose="020B0604020202020204" pitchFamily="34" charset="0"/>
                          <a:cs typeface="Arial" panose="020B0604020202020204" pitchFamily="34" charset="0"/>
                        </a:rPr>
                        <a:t>1770000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220000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250000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700000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600000</a:t>
                      </a:r>
                      <a:endParaRPr lang="en-US" sz="2200" dirty="0">
                        <a:latin typeface="Arial" panose="020B0604020202020204" pitchFamily="34" charset="0"/>
                        <a:cs typeface="Arial" panose="020B0604020202020204" pitchFamily="34" charset="0"/>
                      </a:endParaRPr>
                    </a:p>
                  </a:txBody>
                  <a:tcPr/>
                </a:tc>
                <a:tc>
                  <a:txBody>
                    <a:bodyPr/>
                    <a:lstStyle/>
                    <a:p>
                      <a:pPr algn="r" rtl="1"/>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هزینه های قبل</a:t>
                      </a:r>
                      <a:r>
                        <a:rPr lang="fa-IR" sz="2200" baseline="0" dirty="0" smtClean="0">
                          <a:latin typeface="Arial" panose="020B0604020202020204" pitchFamily="34" charset="0"/>
                          <a:cs typeface="Arial" panose="020B0604020202020204" pitchFamily="34" charset="0"/>
                        </a:rPr>
                        <a:t> از تسهیم</a:t>
                      </a:r>
                      <a:endParaRPr lang="en-US" sz="2200" dirty="0">
                        <a:latin typeface="Arial" panose="020B0604020202020204" pitchFamily="34" charset="0"/>
                        <a:cs typeface="Arial" panose="020B0604020202020204" pitchFamily="34" charset="0"/>
                      </a:endParaRPr>
                    </a:p>
                  </a:txBody>
                  <a:tcPr/>
                </a:tc>
              </a:tr>
              <a:tr h="1161661">
                <a:tc>
                  <a:txBody>
                    <a:bodyPr/>
                    <a:lstStyle/>
                    <a:p>
                      <a:pPr algn="r" rtl="1"/>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30000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(300000)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120000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150000</a:t>
                      </a:r>
                      <a:endParaRPr lang="en-US" sz="2200" dirty="0">
                        <a:latin typeface="Arial" panose="020B0604020202020204" pitchFamily="34" charset="0"/>
                        <a:cs typeface="Arial" panose="020B0604020202020204" pitchFamily="34" charset="0"/>
                      </a:endParaRPr>
                    </a:p>
                  </a:txBody>
                  <a:tcPr/>
                </a:tc>
                <a:tc>
                  <a:txBody>
                    <a:bodyPr/>
                    <a:lstStyle/>
                    <a:p>
                      <a:pPr algn="r" rtl="1"/>
                      <a:endParaRPr lang="en-US" sz="220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هزینه</a:t>
                      </a:r>
                      <a:r>
                        <a:rPr lang="fa-IR" sz="2200" baseline="0" dirty="0" smtClean="0">
                          <a:latin typeface="Arial" panose="020B0604020202020204" pitchFamily="34" charset="0"/>
                          <a:cs typeface="Arial" panose="020B0604020202020204" pitchFamily="34" charset="0"/>
                        </a:rPr>
                        <a:t> های دوایر خدماتی</a:t>
                      </a:r>
                      <a:r>
                        <a:rPr lang="en-US" sz="2200" baseline="0" dirty="0" smtClean="0">
                          <a:latin typeface="Arial" panose="020B0604020202020204" pitchFamily="34" charset="0"/>
                          <a:cs typeface="Arial" panose="020B0604020202020204" pitchFamily="34" charset="0"/>
                        </a:rPr>
                        <a:t>    x</a:t>
                      </a:r>
                      <a:r>
                        <a:rPr lang="fa-IR" sz="2200" baseline="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txBody>
                  <a:tcPr/>
                </a:tc>
              </a:tr>
              <a:tr h="706502">
                <a:tc>
                  <a:txBody>
                    <a:bodyPr/>
                    <a:lstStyle/>
                    <a:p>
                      <a:pPr algn="r" rtl="1"/>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(250000)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50000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a:txBody>
                  <a:tcPr/>
                </a:tc>
                <a:tc>
                  <a:txBody>
                    <a:bodyPr/>
                    <a:lstStyle/>
                    <a:p>
                      <a:pPr algn="r" rtl="1"/>
                      <a:endParaRPr lang="en-US" sz="220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خدماتی</a:t>
                      </a:r>
                      <a:r>
                        <a:rPr lang="fa-IR" sz="2200" baseline="0" dirty="0" smtClean="0">
                          <a:latin typeface="Arial" panose="020B0604020202020204" pitchFamily="34" charset="0"/>
                          <a:cs typeface="Arial" panose="020B0604020202020204" pitchFamily="34" charset="0"/>
                        </a:rPr>
                        <a:t> </a:t>
                      </a:r>
                      <a:r>
                        <a:rPr lang="en-US" sz="2200" baseline="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r>
              <a:tr h="932280">
                <a:tc>
                  <a:txBody>
                    <a:bodyPr/>
                    <a:lstStyle/>
                    <a:p>
                      <a:pPr algn="r" rtl="1"/>
                      <a:r>
                        <a:rPr lang="en-US" sz="2200" dirty="0" smtClean="0">
                          <a:latin typeface="Arial" panose="020B0604020202020204" pitchFamily="34" charset="0"/>
                          <a:cs typeface="Arial" panose="020B0604020202020204" pitchFamily="34" charset="0"/>
                        </a:rPr>
                        <a:t>1770000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920000</a:t>
                      </a:r>
                      <a:endParaRPr lang="en-US" sz="2200" dirty="0">
                        <a:latin typeface="Arial" panose="020B0604020202020204" pitchFamily="34" charset="0"/>
                        <a:cs typeface="Arial" panose="020B0604020202020204" pitchFamily="34" charset="0"/>
                      </a:endParaRPr>
                    </a:p>
                  </a:txBody>
                  <a:tcPr/>
                </a:tc>
                <a:tc>
                  <a:txBody>
                    <a:bodyPr/>
                    <a:lstStyle/>
                    <a:p>
                      <a:pPr algn="r" rtl="1"/>
                      <a:r>
                        <a:rPr lang="en-US" sz="2200" dirty="0" smtClean="0">
                          <a:latin typeface="Arial" panose="020B0604020202020204" pitchFamily="34" charset="0"/>
                          <a:cs typeface="Arial" panose="020B0604020202020204" pitchFamily="34" charset="0"/>
                        </a:rPr>
                        <a:t>850000</a:t>
                      </a:r>
                      <a:endParaRPr lang="en-US" sz="2200" dirty="0">
                        <a:latin typeface="Arial" panose="020B0604020202020204" pitchFamily="34" charset="0"/>
                        <a:cs typeface="Arial" panose="020B0604020202020204" pitchFamily="34" charset="0"/>
                      </a:endParaRPr>
                    </a:p>
                  </a:txBody>
                  <a:tcPr/>
                </a:tc>
                <a:tc>
                  <a:txBody>
                    <a:bodyPr/>
                    <a:lstStyle/>
                    <a:p>
                      <a:pPr algn="r" rtl="1"/>
                      <a:endParaRPr lang="en-US" sz="2200" dirty="0">
                        <a:latin typeface="Arial" panose="020B0604020202020204" pitchFamily="34" charset="0"/>
                        <a:cs typeface="Arial" panose="020B0604020202020204" pitchFamily="34" charset="0"/>
                      </a:endParaRPr>
                    </a:p>
                  </a:txBody>
                  <a:tcPr/>
                </a:tc>
                <a:tc>
                  <a:txBody>
                    <a:bodyPr/>
                    <a:lstStyle/>
                    <a:p>
                      <a:pPr algn="r" rtl="1"/>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r>
              <a:tr h="601362">
                <a:tc>
                  <a:txBody>
                    <a:bodyPr/>
                    <a:lstStyle/>
                    <a:p>
                      <a:pPr algn="r" rtl="1"/>
                      <a:endParaRPr lang="en-US" sz="2200">
                        <a:latin typeface="Arial" panose="020B0604020202020204" pitchFamily="34" charset="0"/>
                        <a:cs typeface="Arial" panose="020B0604020202020204" pitchFamily="34" charset="0"/>
                      </a:endParaRPr>
                    </a:p>
                  </a:txBody>
                  <a:tcPr/>
                </a:tc>
                <a:tc>
                  <a:txBody>
                    <a:bodyPr/>
                    <a:lstStyle/>
                    <a:p>
                      <a:pPr algn="r" rtl="1"/>
                      <a:endParaRPr lang="en-US" sz="2200">
                        <a:latin typeface="Arial" panose="020B0604020202020204" pitchFamily="34" charset="0"/>
                        <a:cs typeface="Arial" panose="020B0604020202020204" pitchFamily="34" charset="0"/>
                      </a:endParaRPr>
                    </a:p>
                  </a:txBody>
                  <a:tcPr/>
                </a:tc>
                <a:tc>
                  <a:txBody>
                    <a:bodyPr/>
                    <a:lstStyle/>
                    <a:p>
                      <a:pPr algn="r" rtl="1"/>
                      <a:endParaRPr lang="en-US" sz="2200">
                        <a:latin typeface="Arial" panose="020B0604020202020204" pitchFamily="34" charset="0"/>
                        <a:cs typeface="Arial" panose="020B0604020202020204" pitchFamily="34" charset="0"/>
                      </a:endParaRPr>
                    </a:p>
                  </a:txBody>
                  <a:tcPr/>
                </a:tc>
                <a:tc>
                  <a:txBody>
                    <a:bodyPr/>
                    <a:lstStyle/>
                    <a:p>
                      <a:pPr algn="r" rtl="1"/>
                      <a:endParaRPr lang="en-US" sz="2200" dirty="0">
                        <a:latin typeface="Arial" panose="020B0604020202020204" pitchFamily="34" charset="0"/>
                        <a:cs typeface="Arial" panose="020B0604020202020204" pitchFamily="34" charset="0"/>
                      </a:endParaRPr>
                    </a:p>
                  </a:txBody>
                  <a:tcPr/>
                </a:tc>
                <a:tc>
                  <a:txBody>
                    <a:bodyPr/>
                    <a:lstStyle/>
                    <a:p>
                      <a:pPr algn="r" rtl="1"/>
                      <a:endParaRPr lang="en-US" sz="2200">
                        <a:latin typeface="Arial" panose="020B0604020202020204" pitchFamily="34" charset="0"/>
                        <a:cs typeface="Arial" panose="020B0604020202020204" pitchFamily="34" charset="0"/>
                      </a:endParaRPr>
                    </a:p>
                  </a:txBody>
                  <a:tcPr/>
                </a:tc>
                <a:tc>
                  <a:txBody>
                    <a:bodyPr/>
                    <a:lstStyle/>
                    <a:p>
                      <a:pPr algn="r" rtl="1"/>
                      <a:endParaRPr lang="en-US" sz="2200">
                        <a:latin typeface="Arial" panose="020B0604020202020204" pitchFamily="34" charset="0"/>
                        <a:cs typeface="Arial" panose="020B0604020202020204" pitchFamily="34" charset="0"/>
                      </a:endParaRPr>
                    </a:p>
                  </a:txBody>
                  <a:tcPr/>
                </a:tc>
                <a:tc>
                  <a:txBody>
                    <a:bodyPr/>
                    <a:lstStyle/>
                    <a:p>
                      <a:pPr algn="r" rtl="1"/>
                      <a:endParaRPr lang="en-US" sz="2200" dirty="0">
                        <a:latin typeface="Arial" panose="020B0604020202020204" pitchFamily="34" charset="0"/>
                        <a:cs typeface="Arial" panose="020B0604020202020204" pitchFamily="34" charset="0"/>
                      </a:endParaRPr>
                    </a:p>
                  </a:txBody>
                  <a:tcPr/>
                </a:tc>
              </a:tr>
            </a:tbl>
          </a:graphicData>
        </a:graphic>
      </p:graphicFrame>
      <p:sp>
        <p:nvSpPr>
          <p:cNvPr id="3" name="Rectangle 2">
            <a:hlinkClick r:id="" action="ppaction://hlinkshowjump?jump=nextslide">
              <a:snd r:embed="rId3" name="click.wav"/>
            </a:hlinkClick>
            <a:hlinkHover r:id="" action="ppaction://noaction">
              <a:snd r:embed="rId4" name="arrow.wav"/>
            </a:hlinkHover>
          </p:cNvPr>
          <p:cNvSpPr/>
          <p:nvPr/>
        </p:nvSpPr>
        <p:spPr>
          <a:xfrm>
            <a:off x="6083056" y="5815100"/>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 name="Rectangle 3">
            <a:hlinkClick r:id="" action="ppaction://hlinkshowjump?jump=previousslide">
              <a:snd r:embed="rId3" name="click.wav"/>
            </a:hlinkClick>
            <a:hlinkHover r:id="" action="ppaction://noaction">
              <a:snd r:embed="rId4" name="arrow.wav"/>
            </a:hlinkHover>
          </p:cNvPr>
          <p:cNvSpPr/>
          <p:nvPr/>
        </p:nvSpPr>
        <p:spPr>
          <a:xfrm>
            <a:off x="5162715" y="5815100"/>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5441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7964" y="691480"/>
            <a:ext cx="4334738" cy="430887"/>
          </a:xfrm>
          <a:prstGeom prst="rect">
            <a:avLst/>
          </a:prstGeom>
          <a:noFill/>
        </p:spPr>
        <p:txBody>
          <a:bodyPr wrap="square" rtlCol="0">
            <a:spAutoFit/>
          </a:bodyPr>
          <a:lstStyle/>
          <a:p>
            <a:r>
              <a:rPr lang="en-US" sz="2200" dirty="0" smtClean="0"/>
              <a:t>850000</a:t>
            </a:r>
            <a:endParaRPr lang="en-US" sz="2200" dirty="0"/>
          </a:p>
        </p:txBody>
      </p:sp>
      <p:sp>
        <p:nvSpPr>
          <p:cNvPr id="5" name="Minus 4"/>
          <p:cNvSpPr/>
          <p:nvPr/>
        </p:nvSpPr>
        <p:spPr>
          <a:xfrm>
            <a:off x="524134" y="1035723"/>
            <a:ext cx="1281011" cy="1732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6" name="TextBox 5"/>
          <p:cNvSpPr txBox="1"/>
          <p:nvPr/>
        </p:nvSpPr>
        <p:spPr>
          <a:xfrm>
            <a:off x="734636" y="1122367"/>
            <a:ext cx="4334738" cy="430887"/>
          </a:xfrm>
          <a:prstGeom prst="rect">
            <a:avLst/>
          </a:prstGeom>
          <a:noFill/>
        </p:spPr>
        <p:txBody>
          <a:bodyPr wrap="square" rtlCol="0">
            <a:spAutoFit/>
          </a:bodyPr>
          <a:lstStyle/>
          <a:p>
            <a:r>
              <a:rPr lang="en-US" sz="2200" dirty="0" smtClean="0"/>
              <a:t>2500</a:t>
            </a:r>
            <a:endParaRPr lang="en-US" sz="2200" dirty="0"/>
          </a:p>
        </p:txBody>
      </p:sp>
      <p:sp>
        <p:nvSpPr>
          <p:cNvPr id="7" name="Rectangle 6"/>
          <p:cNvSpPr/>
          <p:nvPr/>
        </p:nvSpPr>
        <p:spPr>
          <a:xfrm>
            <a:off x="1710881" y="906923"/>
            <a:ext cx="356188" cy="430887"/>
          </a:xfrm>
          <a:prstGeom prst="rect">
            <a:avLst/>
          </a:prstGeom>
        </p:spPr>
        <p:txBody>
          <a:bodyPr wrap="none">
            <a:spAutoFit/>
          </a:bodyPr>
          <a:lstStyle/>
          <a:p>
            <a:pPr lvl="0"/>
            <a:r>
              <a:rPr lang="en-US" sz="2200" dirty="0">
                <a:solidFill>
                  <a:prstClr val="white"/>
                </a:solidFill>
              </a:rPr>
              <a:t>=</a:t>
            </a:r>
          </a:p>
        </p:txBody>
      </p:sp>
      <p:sp>
        <p:nvSpPr>
          <p:cNvPr id="8" name="TextBox 7"/>
          <p:cNvSpPr txBox="1"/>
          <p:nvPr/>
        </p:nvSpPr>
        <p:spPr>
          <a:xfrm>
            <a:off x="2067069" y="896054"/>
            <a:ext cx="4334738" cy="430887"/>
          </a:xfrm>
          <a:prstGeom prst="rect">
            <a:avLst/>
          </a:prstGeom>
          <a:noFill/>
        </p:spPr>
        <p:txBody>
          <a:bodyPr wrap="square" rtlCol="0">
            <a:spAutoFit/>
          </a:bodyPr>
          <a:lstStyle/>
          <a:p>
            <a:r>
              <a:rPr lang="en-US" sz="2200" dirty="0" smtClean="0">
                <a:solidFill>
                  <a:srgbClr val="00B0F0"/>
                </a:solidFill>
              </a:rPr>
              <a:t>340</a:t>
            </a:r>
            <a:r>
              <a:rPr lang="fa-IR" sz="2200" dirty="0" smtClean="0">
                <a:solidFill>
                  <a:srgbClr val="00B0F0"/>
                </a:solidFill>
                <a:latin typeface="Arial" panose="020B0604020202020204" pitchFamily="34" charset="0"/>
                <a:cs typeface="Arial" panose="020B0604020202020204" pitchFamily="34" charset="0"/>
              </a:rPr>
              <a:t>نرخ جذب دایره تولیدی1 </a:t>
            </a:r>
            <a:endParaRPr lang="en-US" sz="2200" dirty="0">
              <a:solidFill>
                <a:srgbClr val="00B0F0"/>
              </a:solidFill>
              <a:latin typeface="Arial" panose="020B0604020202020204" pitchFamily="34" charset="0"/>
              <a:cs typeface="Arial" panose="020B0604020202020204" pitchFamily="34" charset="0"/>
            </a:endParaRPr>
          </a:p>
        </p:txBody>
      </p:sp>
      <p:sp>
        <p:nvSpPr>
          <p:cNvPr id="13" name="TextBox 12"/>
          <p:cNvSpPr txBox="1"/>
          <p:nvPr/>
        </p:nvSpPr>
        <p:spPr>
          <a:xfrm>
            <a:off x="607964" y="1688421"/>
            <a:ext cx="4334738" cy="430887"/>
          </a:xfrm>
          <a:prstGeom prst="rect">
            <a:avLst/>
          </a:prstGeom>
          <a:noFill/>
        </p:spPr>
        <p:txBody>
          <a:bodyPr wrap="square" rtlCol="0">
            <a:spAutoFit/>
          </a:bodyPr>
          <a:lstStyle/>
          <a:p>
            <a:r>
              <a:rPr lang="en-US" sz="2200" dirty="0" smtClean="0"/>
              <a:t>920000</a:t>
            </a:r>
            <a:endParaRPr lang="en-US" sz="2200" dirty="0"/>
          </a:p>
        </p:txBody>
      </p:sp>
      <p:sp>
        <p:nvSpPr>
          <p:cNvPr id="14" name="Minus 13"/>
          <p:cNvSpPr/>
          <p:nvPr/>
        </p:nvSpPr>
        <p:spPr>
          <a:xfrm>
            <a:off x="524134" y="2032664"/>
            <a:ext cx="1281011" cy="1732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5" name="TextBox 14"/>
          <p:cNvSpPr txBox="1"/>
          <p:nvPr/>
        </p:nvSpPr>
        <p:spPr>
          <a:xfrm>
            <a:off x="734636" y="2119308"/>
            <a:ext cx="4334738" cy="430887"/>
          </a:xfrm>
          <a:prstGeom prst="rect">
            <a:avLst/>
          </a:prstGeom>
          <a:noFill/>
        </p:spPr>
        <p:txBody>
          <a:bodyPr wrap="square" rtlCol="0">
            <a:spAutoFit/>
          </a:bodyPr>
          <a:lstStyle/>
          <a:p>
            <a:r>
              <a:rPr lang="en-US" sz="2200" dirty="0" smtClean="0"/>
              <a:t>2375</a:t>
            </a:r>
            <a:endParaRPr lang="en-US" sz="2200" dirty="0"/>
          </a:p>
        </p:txBody>
      </p:sp>
      <p:sp>
        <p:nvSpPr>
          <p:cNvPr id="16" name="Rectangle 15"/>
          <p:cNvSpPr/>
          <p:nvPr/>
        </p:nvSpPr>
        <p:spPr>
          <a:xfrm>
            <a:off x="1710881" y="1903864"/>
            <a:ext cx="356188" cy="430887"/>
          </a:xfrm>
          <a:prstGeom prst="rect">
            <a:avLst/>
          </a:prstGeom>
        </p:spPr>
        <p:txBody>
          <a:bodyPr wrap="none">
            <a:spAutoFit/>
          </a:bodyPr>
          <a:lstStyle/>
          <a:p>
            <a:pPr lvl="0"/>
            <a:r>
              <a:rPr lang="en-US" sz="2200" dirty="0">
                <a:solidFill>
                  <a:prstClr val="white"/>
                </a:solidFill>
              </a:rPr>
              <a:t>=</a:t>
            </a:r>
          </a:p>
        </p:txBody>
      </p:sp>
      <p:sp>
        <p:nvSpPr>
          <p:cNvPr id="17" name="TextBox 16"/>
          <p:cNvSpPr txBox="1"/>
          <p:nvPr/>
        </p:nvSpPr>
        <p:spPr>
          <a:xfrm>
            <a:off x="2067069" y="1892995"/>
            <a:ext cx="4334738" cy="430887"/>
          </a:xfrm>
          <a:prstGeom prst="rect">
            <a:avLst/>
          </a:prstGeom>
          <a:noFill/>
        </p:spPr>
        <p:txBody>
          <a:bodyPr wrap="square" rtlCol="0">
            <a:spAutoFit/>
          </a:bodyPr>
          <a:lstStyle/>
          <a:p>
            <a:r>
              <a:rPr lang="en-US" sz="2200" dirty="0" smtClean="0">
                <a:solidFill>
                  <a:srgbClr val="92D050"/>
                </a:solidFill>
              </a:rPr>
              <a:t>378</a:t>
            </a:r>
            <a:r>
              <a:rPr lang="fa-IR" sz="2200" dirty="0" smtClean="0">
                <a:solidFill>
                  <a:srgbClr val="92D050"/>
                </a:solidFill>
                <a:latin typeface="Arial" panose="020B0604020202020204" pitchFamily="34" charset="0"/>
                <a:cs typeface="Arial" panose="020B0604020202020204" pitchFamily="34" charset="0"/>
              </a:rPr>
              <a:t>نرخ جذب دایره تولیدی2 </a:t>
            </a:r>
            <a:endParaRPr lang="en-US" sz="2200" dirty="0">
              <a:solidFill>
                <a:srgbClr val="92D050"/>
              </a:solidFill>
              <a:latin typeface="Arial" panose="020B0604020202020204" pitchFamily="34" charset="0"/>
              <a:cs typeface="Arial" panose="020B0604020202020204" pitchFamily="34" charset="0"/>
            </a:endParaRPr>
          </a:p>
        </p:txBody>
      </p:sp>
      <p:sp>
        <p:nvSpPr>
          <p:cNvPr id="18" name="TextBox 17"/>
          <p:cNvSpPr txBox="1"/>
          <p:nvPr/>
        </p:nvSpPr>
        <p:spPr>
          <a:xfrm>
            <a:off x="6544009" y="2918210"/>
            <a:ext cx="6158368" cy="430887"/>
          </a:xfrm>
          <a:prstGeom prst="rect">
            <a:avLst/>
          </a:prstGeom>
          <a:noFill/>
        </p:spPr>
        <p:txBody>
          <a:bodyPr wrap="square" rtlCol="0">
            <a:spAutoFit/>
          </a:bodyPr>
          <a:lstStyle/>
          <a:p>
            <a:pPr algn="l"/>
            <a:r>
              <a:rPr lang="fa-IR" sz="2200" dirty="0" smtClean="0">
                <a:latin typeface="Arial" panose="020B0604020202020204" pitchFamily="34" charset="0"/>
                <a:cs typeface="Arial" panose="020B0604020202020204" pitchFamily="34" charset="0"/>
              </a:rPr>
              <a:t>ساعت کارکرد واقعی  * نرخ جذب = سربارجذب شده</a:t>
            </a:r>
            <a:endParaRPr lang="en-US" sz="2200" dirty="0">
              <a:latin typeface="Arial" panose="020B0604020202020204" pitchFamily="34" charset="0"/>
              <a:cs typeface="Arial" panose="020B0604020202020204" pitchFamily="34" charset="0"/>
            </a:endParaRPr>
          </a:p>
        </p:txBody>
      </p:sp>
      <p:sp>
        <p:nvSpPr>
          <p:cNvPr id="19" name="TextBox 18"/>
          <p:cNvSpPr txBox="1"/>
          <p:nvPr/>
        </p:nvSpPr>
        <p:spPr>
          <a:xfrm>
            <a:off x="524134" y="2765639"/>
            <a:ext cx="6158368" cy="430887"/>
          </a:xfrm>
          <a:prstGeom prst="rect">
            <a:avLst/>
          </a:prstGeom>
          <a:noFill/>
        </p:spPr>
        <p:txBody>
          <a:bodyPr wrap="square" rtlCol="0">
            <a:spAutoFit/>
          </a:bodyPr>
          <a:lstStyle/>
          <a:p>
            <a:pPr algn="l"/>
            <a:r>
              <a:rPr lang="en-US" sz="2200" dirty="0" smtClean="0">
                <a:latin typeface="Arial" panose="020B0604020202020204" pitchFamily="34" charset="0"/>
                <a:cs typeface="Arial" panose="020B0604020202020204" pitchFamily="34" charset="0"/>
              </a:rPr>
              <a:t>340 * 2400 = </a:t>
            </a:r>
            <a:r>
              <a:rPr lang="en-US" sz="2200" dirty="0" smtClean="0">
                <a:solidFill>
                  <a:srgbClr val="00B0F0"/>
                </a:solidFill>
                <a:latin typeface="Arial" panose="020B0604020202020204" pitchFamily="34" charset="0"/>
                <a:cs typeface="Arial" panose="020B0604020202020204" pitchFamily="34" charset="0"/>
              </a:rPr>
              <a:t>816000</a:t>
            </a:r>
            <a:endParaRPr lang="en-US" sz="2200" dirty="0">
              <a:solidFill>
                <a:srgbClr val="00B0F0"/>
              </a:solidFill>
              <a:latin typeface="Arial" panose="020B0604020202020204" pitchFamily="34" charset="0"/>
              <a:cs typeface="Arial" panose="020B0604020202020204" pitchFamily="34" charset="0"/>
            </a:endParaRPr>
          </a:p>
        </p:txBody>
      </p:sp>
      <p:sp>
        <p:nvSpPr>
          <p:cNvPr id="20" name="Rectangle 19"/>
          <p:cNvSpPr/>
          <p:nvPr/>
        </p:nvSpPr>
        <p:spPr>
          <a:xfrm>
            <a:off x="3372948" y="2680397"/>
            <a:ext cx="3171061" cy="430887"/>
          </a:xfrm>
          <a:prstGeom prst="rect">
            <a:avLst/>
          </a:prstGeom>
        </p:spPr>
        <p:txBody>
          <a:bodyPr wrap="none">
            <a:spAutoFit/>
          </a:bodyPr>
          <a:lstStyle/>
          <a:p>
            <a:r>
              <a:rPr lang="fa-IR" sz="2200" dirty="0" smtClean="0">
                <a:solidFill>
                  <a:srgbClr val="00B0F0"/>
                </a:solidFill>
                <a:latin typeface="Arial" panose="020B0604020202020204" pitchFamily="34" charset="0"/>
                <a:cs typeface="Arial" panose="020B0604020202020204" pitchFamily="34" charset="0"/>
              </a:rPr>
              <a:t>سربار جذب شده دایره تولیدی 1</a:t>
            </a:r>
            <a:r>
              <a:rPr lang="en-US" sz="2200" dirty="0" smtClean="0">
                <a:solidFill>
                  <a:srgbClr val="00B0F0"/>
                </a:solidFill>
                <a:latin typeface="Arial" panose="020B0604020202020204" pitchFamily="34" charset="0"/>
                <a:cs typeface="Arial" panose="020B0604020202020204" pitchFamily="34" charset="0"/>
              </a:rPr>
              <a:t> </a:t>
            </a:r>
            <a:endParaRPr lang="en-US" dirty="0">
              <a:solidFill>
                <a:srgbClr val="00B0F0"/>
              </a:solidFill>
              <a:latin typeface="Arial" panose="020B0604020202020204" pitchFamily="34" charset="0"/>
              <a:cs typeface="Arial" panose="020B0604020202020204" pitchFamily="34" charset="0"/>
            </a:endParaRPr>
          </a:p>
        </p:txBody>
      </p:sp>
      <p:sp>
        <p:nvSpPr>
          <p:cNvPr id="21" name="TextBox 20"/>
          <p:cNvSpPr txBox="1"/>
          <p:nvPr/>
        </p:nvSpPr>
        <p:spPr>
          <a:xfrm>
            <a:off x="524134" y="3257320"/>
            <a:ext cx="6158368" cy="430887"/>
          </a:xfrm>
          <a:prstGeom prst="rect">
            <a:avLst/>
          </a:prstGeom>
          <a:noFill/>
        </p:spPr>
        <p:txBody>
          <a:bodyPr wrap="square" rtlCol="0">
            <a:spAutoFit/>
          </a:bodyPr>
          <a:lstStyle/>
          <a:p>
            <a:pPr algn="l"/>
            <a:r>
              <a:rPr lang="en-US" sz="2200" dirty="0" smtClean="0">
                <a:latin typeface="Arial" panose="020B0604020202020204" pitchFamily="34" charset="0"/>
                <a:cs typeface="Arial" panose="020B0604020202020204" pitchFamily="34" charset="0"/>
              </a:rPr>
              <a:t>378 * 2450 = </a:t>
            </a:r>
            <a:r>
              <a:rPr lang="en-US" sz="2200" dirty="0" smtClean="0">
                <a:solidFill>
                  <a:srgbClr val="92D050"/>
                </a:solidFill>
                <a:latin typeface="Arial" panose="020B0604020202020204" pitchFamily="34" charset="0"/>
                <a:cs typeface="Arial" panose="020B0604020202020204" pitchFamily="34" charset="0"/>
              </a:rPr>
              <a:t>949130</a:t>
            </a:r>
            <a:endParaRPr lang="en-US" sz="2200" dirty="0">
              <a:solidFill>
                <a:srgbClr val="92D050"/>
              </a:solidFill>
              <a:latin typeface="Arial" panose="020B0604020202020204" pitchFamily="34" charset="0"/>
              <a:cs typeface="Arial" panose="020B0604020202020204" pitchFamily="34" charset="0"/>
            </a:endParaRPr>
          </a:p>
        </p:txBody>
      </p:sp>
      <p:sp>
        <p:nvSpPr>
          <p:cNvPr id="22" name="Rectangle 21"/>
          <p:cNvSpPr/>
          <p:nvPr/>
        </p:nvSpPr>
        <p:spPr>
          <a:xfrm>
            <a:off x="3372948" y="3172078"/>
            <a:ext cx="3092513" cy="430887"/>
          </a:xfrm>
          <a:prstGeom prst="rect">
            <a:avLst/>
          </a:prstGeom>
        </p:spPr>
        <p:txBody>
          <a:bodyPr wrap="none">
            <a:spAutoFit/>
          </a:bodyPr>
          <a:lstStyle/>
          <a:p>
            <a:r>
              <a:rPr lang="fa-IR" sz="2200" dirty="0" smtClean="0">
                <a:solidFill>
                  <a:srgbClr val="92D050"/>
                </a:solidFill>
                <a:latin typeface="Arial" panose="020B0604020202020204" pitchFamily="34" charset="0"/>
                <a:cs typeface="Arial" panose="020B0604020202020204" pitchFamily="34" charset="0"/>
              </a:rPr>
              <a:t>سربار جذب شده دایره تولیدی 2</a:t>
            </a:r>
            <a:endParaRPr lang="en-US" dirty="0">
              <a:solidFill>
                <a:srgbClr val="92D050"/>
              </a:solidFill>
              <a:latin typeface="Arial" panose="020B0604020202020204" pitchFamily="34" charset="0"/>
              <a:cs typeface="Arial" panose="020B0604020202020204" pitchFamily="34" charset="0"/>
            </a:endParaRPr>
          </a:p>
        </p:txBody>
      </p:sp>
      <p:sp>
        <p:nvSpPr>
          <p:cNvPr id="23" name="TextBox 22"/>
          <p:cNvSpPr txBox="1"/>
          <p:nvPr/>
        </p:nvSpPr>
        <p:spPr>
          <a:xfrm>
            <a:off x="621766" y="3903651"/>
            <a:ext cx="6158368" cy="769441"/>
          </a:xfrm>
          <a:prstGeom prst="rect">
            <a:avLst/>
          </a:prstGeom>
          <a:noFill/>
        </p:spPr>
        <p:txBody>
          <a:bodyPr wrap="square" rtlCol="0">
            <a:spAutoFit/>
          </a:bodyPr>
          <a:lstStyle/>
          <a:p>
            <a:pPr algn="l"/>
            <a:r>
              <a:rPr lang="en-US" sz="2200" dirty="0" smtClean="0">
                <a:latin typeface="Arial" panose="020B0604020202020204" pitchFamily="34" charset="0"/>
                <a:cs typeface="Arial" panose="020B0604020202020204" pitchFamily="34" charset="0"/>
              </a:rPr>
              <a:t>816000 -  870000= (</a:t>
            </a:r>
            <a:r>
              <a:rPr lang="en-US" sz="2200" dirty="0" smtClean="0">
                <a:solidFill>
                  <a:srgbClr val="00B0F0"/>
                </a:solidFill>
                <a:latin typeface="Arial" panose="020B0604020202020204" pitchFamily="34" charset="0"/>
                <a:cs typeface="Arial" panose="020B0604020202020204" pitchFamily="34" charset="0"/>
              </a:rPr>
              <a:t>54000</a:t>
            </a:r>
            <a:r>
              <a:rPr lang="en-US" sz="2200" dirty="0" smtClean="0">
                <a:latin typeface="Arial" panose="020B0604020202020204" pitchFamily="34" charset="0"/>
                <a:cs typeface="Arial" panose="020B0604020202020204" pitchFamily="34" charset="0"/>
              </a:rPr>
              <a:t>)</a:t>
            </a:r>
          </a:p>
          <a:p>
            <a:pPr algn="l"/>
            <a:r>
              <a:rPr lang="en-US" sz="2200" dirty="0" smtClean="0">
                <a:latin typeface="Arial" panose="020B0604020202020204" pitchFamily="34" charset="0"/>
                <a:cs typeface="Arial" panose="020B0604020202020204" pitchFamily="34" charset="0"/>
              </a:rPr>
              <a:t>949130 - 970000 = (</a:t>
            </a:r>
            <a:r>
              <a:rPr lang="en-US" sz="2200" dirty="0" smtClean="0">
                <a:solidFill>
                  <a:srgbClr val="92D050"/>
                </a:solidFill>
                <a:latin typeface="Arial" panose="020B0604020202020204" pitchFamily="34" charset="0"/>
                <a:cs typeface="Arial" panose="020B0604020202020204" pitchFamily="34" charset="0"/>
              </a:rPr>
              <a:t>20870</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25" name="Rectangle 24"/>
          <p:cNvSpPr/>
          <p:nvPr/>
        </p:nvSpPr>
        <p:spPr>
          <a:xfrm>
            <a:off x="4177142" y="4322265"/>
            <a:ext cx="2986715" cy="430887"/>
          </a:xfrm>
          <a:prstGeom prst="rect">
            <a:avLst/>
          </a:prstGeom>
        </p:spPr>
        <p:txBody>
          <a:bodyPr wrap="none">
            <a:spAutoFit/>
          </a:bodyPr>
          <a:lstStyle/>
          <a:p>
            <a:r>
              <a:rPr lang="fa-IR" sz="2200" dirty="0" smtClean="0">
                <a:solidFill>
                  <a:srgbClr val="92D050"/>
                </a:solidFill>
                <a:latin typeface="Arial" panose="020B0604020202020204" pitchFamily="34" charset="0"/>
                <a:cs typeface="Arial" panose="020B0604020202020204" pitchFamily="34" charset="0"/>
              </a:rPr>
              <a:t>کسر جذب سربار دایره تولید 2</a:t>
            </a:r>
            <a:endParaRPr lang="en-US" sz="2200" dirty="0">
              <a:solidFill>
                <a:srgbClr val="92D050"/>
              </a:solidFill>
              <a:latin typeface="Arial" panose="020B0604020202020204" pitchFamily="34" charset="0"/>
              <a:cs typeface="Arial" panose="020B0604020202020204" pitchFamily="34" charset="0"/>
            </a:endParaRPr>
          </a:p>
        </p:txBody>
      </p:sp>
      <p:sp>
        <p:nvSpPr>
          <p:cNvPr id="28" name="Rectangle 27"/>
          <p:cNvSpPr/>
          <p:nvPr/>
        </p:nvSpPr>
        <p:spPr>
          <a:xfrm>
            <a:off x="4132233" y="3917908"/>
            <a:ext cx="2986715" cy="430887"/>
          </a:xfrm>
          <a:prstGeom prst="rect">
            <a:avLst/>
          </a:prstGeom>
        </p:spPr>
        <p:txBody>
          <a:bodyPr wrap="none">
            <a:spAutoFit/>
          </a:bodyPr>
          <a:lstStyle/>
          <a:p>
            <a:r>
              <a:rPr lang="fa-IR" sz="2200" dirty="0" smtClean="0">
                <a:solidFill>
                  <a:srgbClr val="00B0F0"/>
                </a:solidFill>
                <a:latin typeface="Arial" panose="020B0604020202020204" pitchFamily="34" charset="0"/>
                <a:cs typeface="Arial" panose="020B0604020202020204" pitchFamily="34" charset="0"/>
              </a:rPr>
              <a:t>کسر جذب سربار دایره تولید 1</a:t>
            </a:r>
            <a:endParaRPr lang="en-US" sz="2200" dirty="0">
              <a:solidFill>
                <a:srgbClr val="00B0F0"/>
              </a:solidFill>
              <a:latin typeface="Arial" panose="020B0604020202020204" pitchFamily="34" charset="0"/>
              <a:cs typeface="Arial" panose="020B0604020202020204" pitchFamily="34" charset="0"/>
            </a:endParaRPr>
          </a:p>
        </p:txBody>
      </p:sp>
      <p:sp>
        <p:nvSpPr>
          <p:cNvPr id="24" name="Rectangle 23">
            <a:hlinkClick r:id="" action="ppaction://hlinkshowjump?jump=nextslide">
              <a:snd r:embed="rId3" name="click.wav"/>
            </a:hlinkClick>
            <a:hlinkHover r:id="" action="ppaction://noaction">
              <a:snd r:embed="rId4" name="arrow.wav"/>
            </a:hlinkHover>
          </p:cNvPr>
          <p:cNvSpPr/>
          <p:nvPr/>
        </p:nvSpPr>
        <p:spPr>
          <a:xfrm>
            <a:off x="6287292" y="5726320"/>
            <a:ext cx="790419" cy="790417"/>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6" name="Rectangle 25">
            <a:hlinkClick r:id="" action="ppaction://hlinkshowjump?jump=previousslide">
              <a:snd r:embed="rId3" name="click.wav"/>
            </a:hlinkClick>
            <a:hlinkHover r:id="" action="ppaction://noaction">
              <a:snd r:embed="rId4" name="arrow.wav"/>
            </a:hlinkHover>
          </p:cNvPr>
          <p:cNvSpPr/>
          <p:nvPr/>
        </p:nvSpPr>
        <p:spPr>
          <a:xfrm>
            <a:off x="5366951" y="5726320"/>
            <a:ext cx="790419" cy="790417"/>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80937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fade">
                                      <p:cBhvr>
                                        <p:cTn id="72" dur="500"/>
                                        <p:tgtEl>
                                          <p:spTgt spid="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randombar(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xEl>
                                              <p:pRg st="0" end="0"/>
                                            </p:txEl>
                                          </p:spTgt>
                                        </p:tgtEl>
                                        <p:attrNameLst>
                                          <p:attrName>style.visibility</p:attrName>
                                        </p:attrNameLst>
                                      </p:cBhvr>
                                      <p:to>
                                        <p:strVal val="visible"/>
                                      </p:to>
                                    </p:set>
                                    <p:animEffect transition="in" filter="fade">
                                      <p:cBhvr>
                                        <p:cTn id="82" dur="500"/>
                                        <p:tgtEl>
                                          <p:spTgt spid="2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3">
                                            <p:txEl>
                                              <p:pRg st="1" end="1"/>
                                            </p:txEl>
                                          </p:spTgt>
                                        </p:tgtEl>
                                        <p:attrNameLst>
                                          <p:attrName>style.visibility</p:attrName>
                                        </p:attrNameLst>
                                      </p:cBhvr>
                                      <p:to>
                                        <p:strVal val="visible"/>
                                      </p:to>
                                    </p:set>
                                    <p:animEffect transition="in" filter="wipe(up)">
                                      <p:cBhvr>
                                        <p:cTn id="87" dur="500"/>
                                        <p:tgtEl>
                                          <p:spTgt spid="23">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barn(inVertical)">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13" grpId="0"/>
      <p:bldP spid="14" grpId="0" animBg="1"/>
      <p:bldP spid="15" grpId="0"/>
      <p:bldP spid="16" grpId="0"/>
      <p:bldP spid="17" grpId="0"/>
      <p:bldP spid="18" grpId="0"/>
      <p:bldP spid="19" grpId="0"/>
      <p:bldP spid="20" grpId="0"/>
      <p:bldP spid="21" grpId="0"/>
      <p:bldP spid="22"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28811" y="456210"/>
            <a:ext cx="8349107"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اطلاعات زیر در رابطه با با دوایر تولیدی و خدماتی شرکت تولیدی ژاله ارئه شده است </a:t>
            </a:r>
            <a:endParaRPr lang="fa-IR" sz="2200"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9903159" y="1996111"/>
            <a:ext cx="145809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05733" y="1996110"/>
            <a:ext cx="2479591"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07207" y="1977626"/>
            <a:ext cx="2743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72172" y="1559505"/>
            <a:ext cx="623889"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دایره</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6817778" y="1596779"/>
            <a:ext cx="2425664"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هزینه های سربار مستقیم</a:t>
            </a: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4142589" y="1528254"/>
            <a:ext cx="1489510"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سایر اطلاعات</a:t>
            </a:r>
            <a:endParaRPr lang="en-US" sz="2200" dirty="0">
              <a:latin typeface="Arial" panose="020B0604020202020204" pitchFamily="34" charset="0"/>
              <a:cs typeface="Arial" panose="020B0604020202020204" pitchFamily="34" charset="0"/>
            </a:endParaRPr>
          </a:p>
        </p:txBody>
      </p:sp>
      <p:sp>
        <p:nvSpPr>
          <p:cNvPr id="9" name="TextBox 8"/>
          <p:cNvSpPr txBox="1"/>
          <p:nvPr/>
        </p:nvSpPr>
        <p:spPr>
          <a:xfrm>
            <a:off x="10145402" y="2188445"/>
            <a:ext cx="101181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تولیدی 1</a:t>
            </a:r>
            <a:endParaRPr lang="en-US" sz="2200" dirty="0">
              <a:latin typeface="Arial" panose="020B0604020202020204" pitchFamily="34" charset="0"/>
              <a:cs typeface="Arial" panose="020B0604020202020204" pitchFamily="34" charset="0"/>
            </a:endParaRPr>
          </a:p>
        </p:txBody>
      </p:sp>
      <p:sp>
        <p:nvSpPr>
          <p:cNvPr id="10" name="TextBox 9"/>
          <p:cNvSpPr txBox="1"/>
          <p:nvPr/>
        </p:nvSpPr>
        <p:spPr>
          <a:xfrm>
            <a:off x="7396905" y="2174280"/>
            <a:ext cx="1127232"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p:txBody>
      </p:sp>
      <p:sp>
        <p:nvSpPr>
          <p:cNvPr id="11" name="TextBox 10"/>
          <p:cNvSpPr txBox="1"/>
          <p:nvPr/>
        </p:nvSpPr>
        <p:spPr>
          <a:xfrm>
            <a:off x="10178353" y="2683778"/>
            <a:ext cx="101181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تولیدی 2</a:t>
            </a:r>
            <a:endParaRPr lang="en-US" sz="2200" dirty="0">
              <a:latin typeface="Arial" panose="020B0604020202020204" pitchFamily="34" charset="0"/>
              <a:cs typeface="Arial" panose="020B0604020202020204" pitchFamily="34" charset="0"/>
            </a:endParaRPr>
          </a:p>
        </p:txBody>
      </p:sp>
      <p:sp>
        <p:nvSpPr>
          <p:cNvPr id="12" name="TextBox 11"/>
          <p:cNvSpPr txBox="1"/>
          <p:nvPr/>
        </p:nvSpPr>
        <p:spPr>
          <a:xfrm>
            <a:off x="7516597" y="2655347"/>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80000</a:t>
            </a:r>
            <a:endParaRPr lang="en-US" sz="2200" dirty="0">
              <a:latin typeface="Arial" panose="020B0604020202020204" pitchFamily="34" charset="0"/>
              <a:cs typeface="Arial" panose="020B0604020202020204" pitchFamily="34" charset="0"/>
            </a:endParaRPr>
          </a:p>
        </p:txBody>
      </p:sp>
      <p:sp>
        <p:nvSpPr>
          <p:cNvPr id="14" name="TextBox 13"/>
          <p:cNvSpPr txBox="1"/>
          <p:nvPr/>
        </p:nvSpPr>
        <p:spPr>
          <a:xfrm>
            <a:off x="10145402" y="3223334"/>
            <a:ext cx="1104790"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X</a:t>
            </a:r>
            <a:r>
              <a:rPr lang="fa-IR" sz="2200" dirty="0">
                <a:latin typeface="Arial" panose="020B0604020202020204" pitchFamily="34" charset="0"/>
                <a:cs typeface="Arial" panose="020B0604020202020204" pitchFamily="34" charset="0"/>
              </a:rPr>
              <a:t>خدماتی </a:t>
            </a:r>
            <a:endParaRPr lang="en-US" sz="2200" dirty="0">
              <a:latin typeface="Arial" panose="020B0604020202020204" pitchFamily="34" charset="0"/>
              <a:cs typeface="Arial" panose="020B0604020202020204" pitchFamily="34" charset="0"/>
            </a:endParaRPr>
          </a:p>
        </p:txBody>
      </p:sp>
      <p:sp>
        <p:nvSpPr>
          <p:cNvPr id="15" name="TextBox 14"/>
          <p:cNvSpPr txBox="1"/>
          <p:nvPr/>
        </p:nvSpPr>
        <p:spPr>
          <a:xfrm>
            <a:off x="10145401" y="3710218"/>
            <a:ext cx="1104790"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Y</a:t>
            </a:r>
            <a:r>
              <a:rPr lang="fa-IR" sz="2200" dirty="0" smtClean="0">
                <a:latin typeface="Arial" panose="020B0604020202020204" pitchFamily="34" charset="0"/>
                <a:cs typeface="Arial" panose="020B0604020202020204" pitchFamily="34" charset="0"/>
              </a:rPr>
              <a:t>خدماتی </a:t>
            </a:r>
            <a:endParaRPr lang="en-US" sz="2200" dirty="0">
              <a:latin typeface="Arial" panose="020B0604020202020204" pitchFamily="34" charset="0"/>
              <a:cs typeface="Arial" panose="020B0604020202020204" pitchFamily="34" charset="0"/>
            </a:endParaRPr>
          </a:p>
        </p:txBody>
      </p:sp>
      <p:sp>
        <p:nvSpPr>
          <p:cNvPr id="17" name="TextBox 16"/>
          <p:cNvSpPr txBox="1"/>
          <p:nvPr/>
        </p:nvSpPr>
        <p:spPr>
          <a:xfrm>
            <a:off x="7502374" y="3175314"/>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42000</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7517892" y="3654221"/>
            <a:ext cx="970137"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56000</a:t>
            </a:r>
            <a:endParaRPr lang="en-US" sz="2200" dirty="0">
              <a:latin typeface="Arial" panose="020B0604020202020204" pitchFamily="34" charset="0"/>
              <a:cs typeface="Arial" panose="020B0604020202020204" pitchFamily="34" charset="0"/>
            </a:endParaRPr>
          </a:p>
        </p:txBody>
      </p:sp>
      <p:sp>
        <p:nvSpPr>
          <p:cNvPr id="32" name="TextBox 31"/>
          <p:cNvSpPr txBox="1"/>
          <p:nvPr/>
        </p:nvSpPr>
        <p:spPr>
          <a:xfrm>
            <a:off x="3528811" y="2027666"/>
            <a:ext cx="2884123" cy="430887"/>
          </a:xfrm>
          <a:prstGeom prst="rect">
            <a:avLst/>
          </a:prstGeom>
          <a:noFill/>
        </p:spPr>
        <p:txBody>
          <a:bodyPr wrap="none" rtlCol="0">
            <a:spAutoFit/>
          </a:bodyPr>
          <a:lstStyle/>
          <a:p>
            <a:pPr algn="r" rtl="1"/>
            <a:r>
              <a:rPr lang="fa-IR" sz="2200" dirty="0" smtClean="0">
                <a:latin typeface="Arial" panose="020B0604020202020204" pitchFamily="34" charset="0"/>
                <a:cs typeface="Arial" panose="020B0604020202020204" pitchFamily="34" charset="0"/>
              </a:rPr>
              <a:t>ساعت کار مستقیم </a:t>
            </a:r>
            <a:r>
              <a:rPr lang="en-US" sz="2200" dirty="0" smtClean="0">
                <a:latin typeface="Arial" panose="020B0604020202020204" pitchFamily="34" charset="0"/>
                <a:cs typeface="Arial" panose="020B0604020202020204" pitchFamily="34" charset="0"/>
              </a:rPr>
              <a:t>   15000</a:t>
            </a:r>
            <a:endParaRPr lang="en-US" sz="2200" dirty="0">
              <a:latin typeface="Arial" panose="020B0604020202020204" pitchFamily="34" charset="0"/>
              <a:cs typeface="Arial" panose="020B0604020202020204" pitchFamily="34" charset="0"/>
            </a:endParaRPr>
          </a:p>
        </p:txBody>
      </p:sp>
      <p:sp>
        <p:nvSpPr>
          <p:cNvPr id="33" name="TextBox 32"/>
          <p:cNvSpPr txBox="1"/>
          <p:nvPr/>
        </p:nvSpPr>
        <p:spPr>
          <a:xfrm>
            <a:off x="3838799" y="2534186"/>
            <a:ext cx="2662909" cy="430887"/>
          </a:xfrm>
          <a:prstGeom prst="rect">
            <a:avLst/>
          </a:prstGeom>
          <a:noFill/>
        </p:spPr>
        <p:txBody>
          <a:bodyPr wrap="none" rtlCol="0">
            <a:spAutoFit/>
          </a:bodyPr>
          <a:lstStyle/>
          <a:p>
            <a:pPr algn="r" rtl="1"/>
            <a:r>
              <a:rPr lang="fa-IR" sz="2200" dirty="0" smtClean="0">
                <a:latin typeface="Arial" panose="020B0604020202020204" pitchFamily="34" charset="0"/>
                <a:cs typeface="Arial" panose="020B0604020202020204" pitchFamily="34" charset="0"/>
              </a:rPr>
              <a:t>دستمزد مستقیم </a:t>
            </a:r>
            <a:r>
              <a:rPr lang="en-US" sz="2200" dirty="0" smtClean="0">
                <a:latin typeface="Arial" panose="020B0604020202020204" pitchFamily="34" charset="0"/>
                <a:cs typeface="Arial" panose="020B0604020202020204" pitchFamily="34" charset="0"/>
              </a:rPr>
              <a:t>1730000</a:t>
            </a:r>
            <a:endParaRPr lang="en-US" sz="2200" dirty="0">
              <a:latin typeface="Arial" panose="020B0604020202020204" pitchFamily="34" charset="0"/>
              <a:cs typeface="Arial" panose="020B0604020202020204" pitchFamily="34" charset="0"/>
            </a:endParaRPr>
          </a:p>
        </p:txBody>
      </p:sp>
      <p:sp>
        <p:nvSpPr>
          <p:cNvPr id="20" name="Rectangle 19"/>
          <p:cNvSpPr/>
          <p:nvPr/>
        </p:nvSpPr>
        <p:spPr>
          <a:xfrm>
            <a:off x="643988" y="1990392"/>
            <a:ext cx="2743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37702" y="1309100"/>
            <a:ext cx="1955985" cy="430887"/>
          </a:xfrm>
          <a:prstGeom prst="rect">
            <a:avLst/>
          </a:prstGeom>
          <a:noFill/>
        </p:spPr>
        <p:txBody>
          <a:bodyPr wrap="none" rtlCol="0">
            <a:spAutoFit/>
          </a:bodyPr>
          <a:lstStyle/>
          <a:p>
            <a:r>
              <a:rPr lang="fa-IR" sz="2200" dirty="0" smtClean="0">
                <a:latin typeface="Arial" panose="020B0604020202020204" pitchFamily="34" charset="0"/>
                <a:cs typeface="Arial" panose="020B0604020202020204" pitchFamily="34" charset="0"/>
              </a:rPr>
              <a:t>درصد ارائه خدمات</a:t>
            </a:r>
            <a:endParaRPr lang="en-US" sz="2200" dirty="0">
              <a:latin typeface="Arial" panose="020B0604020202020204" pitchFamily="34" charset="0"/>
              <a:cs typeface="Arial" panose="020B0604020202020204" pitchFamily="34" charset="0"/>
            </a:endParaRPr>
          </a:p>
        </p:txBody>
      </p:sp>
      <p:sp>
        <p:nvSpPr>
          <p:cNvPr id="22" name="Rectangle 21"/>
          <p:cNvSpPr/>
          <p:nvPr/>
        </p:nvSpPr>
        <p:spPr>
          <a:xfrm flipV="1">
            <a:off x="1933219" y="1748225"/>
            <a:ext cx="45719" cy="270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158937" y="1605224"/>
            <a:ext cx="372218"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Y</a:t>
            </a:r>
            <a:endParaRPr lang="en-US" sz="2200" dirty="0">
              <a:solidFill>
                <a:srgbClr val="92D050"/>
              </a:solidFill>
              <a:latin typeface="Arial" panose="020B0604020202020204" pitchFamily="34" charset="0"/>
              <a:cs typeface="Arial" panose="020B0604020202020204" pitchFamily="34" charset="0"/>
            </a:endParaRPr>
          </a:p>
        </p:txBody>
      </p:sp>
      <p:sp>
        <p:nvSpPr>
          <p:cNvPr id="24" name="TextBox 23"/>
          <p:cNvSpPr txBox="1"/>
          <p:nvPr/>
        </p:nvSpPr>
        <p:spPr>
          <a:xfrm>
            <a:off x="2312100" y="1605224"/>
            <a:ext cx="372218" cy="430887"/>
          </a:xfrm>
          <a:prstGeom prst="rect">
            <a:avLst/>
          </a:prstGeom>
          <a:noFill/>
        </p:spPr>
        <p:txBody>
          <a:bodyPr wrap="none" rtlCol="0">
            <a:spAutoFit/>
          </a:bodyPr>
          <a:lstStyle/>
          <a:p>
            <a:r>
              <a:rPr lang="en-US" sz="2200" dirty="0">
                <a:solidFill>
                  <a:srgbClr val="00B0F0"/>
                </a:solidFill>
                <a:latin typeface="Arial" panose="020B0604020202020204" pitchFamily="34" charset="0"/>
                <a:cs typeface="Arial" panose="020B0604020202020204" pitchFamily="34" charset="0"/>
              </a:rPr>
              <a:t>X</a:t>
            </a:r>
          </a:p>
        </p:txBody>
      </p:sp>
      <p:sp>
        <p:nvSpPr>
          <p:cNvPr id="25" name="TextBox 24"/>
          <p:cNvSpPr txBox="1"/>
          <p:nvPr/>
        </p:nvSpPr>
        <p:spPr>
          <a:xfrm>
            <a:off x="2054132" y="2108553"/>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25%</a:t>
            </a:r>
            <a:endParaRPr lang="en-US" sz="2200" dirty="0">
              <a:solidFill>
                <a:srgbClr val="00B0F0"/>
              </a:solidFill>
              <a:latin typeface="Arial" panose="020B0604020202020204" pitchFamily="34" charset="0"/>
              <a:cs typeface="Arial" panose="020B0604020202020204" pitchFamily="34" charset="0"/>
            </a:endParaRPr>
          </a:p>
        </p:txBody>
      </p:sp>
      <p:sp>
        <p:nvSpPr>
          <p:cNvPr id="26" name="TextBox 25"/>
          <p:cNvSpPr txBox="1"/>
          <p:nvPr/>
        </p:nvSpPr>
        <p:spPr>
          <a:xfrm>
            <a:off x="934942" y="2108552"/>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40%</a:t>
            </a:r>
            <a:endParaRPr lang="en-US" sz="2200" dirty="0">
              <a:solidFill>
                <a:srgbClr val="92D050"/>
              </a:solidFill>
              <a:latin typeface="Arial" panose="020B0604020202020204" pitchFamily="34" charset="0"/>
              <a:cs typeface="Arial" panose="020B0604020202020204" pitchFamily="34" charset="0"/>
            </a:endParaRPr>
          </a:p>
        </p:txBody>
      </p:sp>
      <p:sp>
        <p:nvSpPr>
          <p:cNvPr id="27" name="TextBox 26"/>
          <p:cNvSpPr txBox="1"/>
          <p:nvPr/>
        </p:nvSpPr>
        <p:spPr>
          <a:xfrm>
            <a:off x="2054132" y="2565792"/>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45%</a:t>
            </a:r>
            <a:endParaRPr lang="en-US" sz="2200" dirty="0">
              <a:solidFill>
                <a:srgbClr val="00B0F0"/>
              </a:solidFill>
              <a:latin typeface="Arial" panose="020B0604020202020204" pitchFamily="34" charset="0"/>
              <a:cs typeface="Arial" panose="020B0604020202020204" pitchFamily="34" charset="0"/>
            </a:endParaRPr>
          </a:p>
        </p:txBody>
      </p:sp>
      <p:sp>
        <p:nvSpPr>
          <p:cNvPr id="28" name="TextBox 27"/>
          <p:cNvSpPr txBox="1"/>
          <p:nvPr/>
        </p:nvSpPr>
        <p:spPr>
          <a:xfrm>
            <a:off x="934942" y="2565792"/>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40%</a:t>
            </a:r>
            <a:endParaRPr lang="en-US" sz="2200" dirty="0">
              <a:solidFill>
                <a:srgbClr val="92D050"/>
              </a:solidFill>
              <a:latin typeface="Arial" panose="020B0604020202020204" pitchFamily="34" charset="0"/>
              <a:cs typeface="Arial" panose="020B0604020202020204" pitchFamily="34" charset="0"/>
            </a:endParaRPr>
          </a:p>
        </p:txBody>
      </p:sp>
      <p:sp>
        <p:nvSpPr>
          <p:cNvPr id="29" name="TextBox 28"/>
          <p:cNvSpPr txBox="1"/>
          <p:nvPr/>
        </p:nvSpPr>
        <p:spPr>
          <a:xfrm>
            <a:off x="2077922" y="2945821"/>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____</a:t>
            </a:r>
            <a:endParaRPr lang="en-US" sz="2200" dirty="0">
              <a:latin typeface="Arial" panose="020B0604020202020204" pitchFamily="34" charset="0"/>
              <a:cs typeface="Arial" panose="020B0604020202020204" pitchFamily="34" charset="0"/>
            </a:endParaRPr>
          </a:p>
        </p:txBody>
      </p:sp>
      <p:sp>
        <p:nvSpPr>
          <p:cNvPr id="30" name="TextBox 29"/>
          <p:cNvSpPr txBox="1"/>
          <p:nvPr/>
        </p:nvSpPr>
        <p:spPr>
          <a:xfrm>
            <a:off x="909963" y="3094090"/>
            <a:ext cx="748923" cy="430887"/>
          </a:xfrm>
          <a:prstGeom prst="rect">
            <a:avLst/>
          </a:prstGeom>
          <a:noFill/>
        </p:spPr>
        <p:txBody>
          <a:bodyPr wrap="none" rtlCol="0">
            <a:spAutoFit/>
          </a:bodyPr>
          <a:lstStyle/>
          <a:p>
            <a:r>
              <a:rPr lang="en-US" sz="2200" dirty="0" smtClean="0">
                <a:solidFill>
                  <a:srgbClr val="92D050"/>
                </a:solidFill>
                <a:latin typeface="Arial" panose="020B0604020202020204" pitchFamily="34" charset="0"/>
                <a:cs typeface="Arial" panose="020B0604020202020204" pitchFamily="34" charset="0"/>
              </a:rPr>
              <a:t>20%</a:t>
            </a:r>
            <a:endParaRPr lang="en-US" sz="2200" dirty="0">
              <a:solidFill>
                <a:srgbClr val="92D050"/>
              </a:solidFill>
              <a:latin typeface="Arial" panose="020B0604020202020204" pitchFamily="34" charset="0"/>
              <a:cs typeface="Arial" panose="020B0604020202020204" pitchFamily="34" charset="0"/>
            </a:endParaRPr>
          </a:p>
        </p:txBody>
      </p:sp>
      <p:sp>
        <p:nvSpPr>
          <p:cNvPr id="31" name="TextBox 30"/>
          <p:cNvSpPr txBox="1"/>
          <p:nvPr/>
        </p:nvSpPr>
        <p:spPr>
          <a:xfrm>
            <a:off x="2070608" y="3545321"/>
            <a:ext cx="748923" cy="430887"/>
          </a:xfrm>
          <a:prstGeom prst="rect">
            <a:avLst/>
          </a:prstGeom>
          <a:noFill/>
        </p:spPr>
        <p:txBody>
          <a:bodyPr wrap="none" rtlCol="0">
            <a:spAutoFit/>
          </a:bodyPr>
          <a:lstStyle/>
          <a:p>
            <a:r>
              <a:rPr lang="en-US" sz="2200" dirty="0" smtClean="0">
                <a:solidFill>
                  <a:srgbClr val="00B0F0"/>
                </a:solidFill>
                <a:latin typeface="Arial" panose="020B0604020202020204" pitchFamily="34" charset="0"/>
                <a:cs typeface="Arial" panose="020B0604020202020204" pitchFamily="34" charset="0"/>
              </a:rPr>
              <a:t>35%</a:t>
            </a:r>
            <a:endParaRPr lang="en-US" sz="2200" dirty="0">
              <a:solidFill>
                <a:srgbClr val="00B0F0"/>
              </a:solidFill>
              <a:latin typeface="Arial" panose="020B0604020202020204" pitchFamily="34" charset="0"/>
              <a:cs typeface="Arial" panose="020B0604020202020204" pitchFamily="34" charset="0"/>
            </a:endParaRPr>
          </a:p>
        </p:txBody>
      </p:sp>
      <p:sp>
        <p:nvSpPr>
          <p:cNvPr id="34" name="TextBox 33"/>
          <p:cNvSpPr txBox="1"/>
          <p:nvPr/>
        </p:nvSpPr>
        <p:spPr>
          <a:xfrm>
            <a:off x="955401" y="3544132"/>
            <a:ext cx="813043" cy="430887"/>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____</a:t>
            </a:r>
            <a:endParaRPr lang="en-US" sz="2200" dirty="0">
              <a:latin typeface="Arial" panose="020B0604020202020204" pitchFamily="34" charset="0"/>
              <a:cs typeface="Arial" panose="020B0604020202020204" pitchFamily="34" charset="0"/>
            </a:endParaRPr>
          </a:p>
        </p:txBody>
      </p:sp>
      <p:sp>
        <p:nvSpPr>
          <p:cNvPr id="35" name="Rectangle 34"/>
          <p:cNvSpPr/>
          <p:nvPr/>
        </p:nvSpPr>
        <p:spPr>
          <a:xfrm>
            <a:off x="3992029" y="4843702"/>
            <a:ext cx="7936983" cy="769441"/>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مطلوب است تسهیم ثانویه و محاسبه ی نرخ جذب سربار</a:t>
            </a:r>
            <a:r>
              <a:rPr lang="en-US" sz="2200" dirty="0" smtClean="0">
                <a:solidFill>
                  <a:prstClr val="white"/>
                </a:solidFill>
                <a:latin typeface="Arial" panose="020B0604020202020204" pitchFamily="34" charset="0"/>
                <a:cs typeface="Arial" panose="020B0604020202020204" pitchFamily="34" charset="0"/>
              </a:rPr>
              <a:t>  </a:t>
            </a:r>
            <a:r>
              <a:rPr lang="fa-IR" sz="2200" dirty="0" smtClean="0">
                <a:solidFill>
                  <a:prstClr val="white"/>
                </a:solidFill>
                <a:latin typeface="Arial" panose="020B0604020202020204" pitchFamily="34" charset="0"/>
                <a:cs typeface="Arial" panose="020B0604020202020204" pitchFamily="34" charset="0"/>
              </a:rPr>
              <a:t>بر اساس ساعت کار مستقیم</a:t>
            </a:r>
            <a:endParaRPr lang="fa-IR" sz="2200" dirty="0">
              <a:solidFill>
                <a:prstClr val="white"/>
              </a:solidFill>
              <a:latin typeface="Arial" panose="020B0604020202020204" pitchFamily="34" charset="0"/>
              <a:cs typeface="Arial" panose="020B0604020202020204" pitchFamily="34" charset="0"/>
            </a:endParaRPr>
          </a:p>
        </p:txBody>
      </p:sp>
      <p:sp>
        <p:nvSpPr>
          <p:cNvPr id="36" name="Rectangle 35">
            <a:hlinkClick r:id="" action="ppaction://hlinkshowjump?jump=nextslide">
              <a:snd r:embed="rId3" name="click.wav"/>
            </a:hlinkClick>
            <a:hlinkHover r:id="" action="ppaction://noaction">
              <a:snd r:embed="rId4" name="arrow.wav"/>
            </a:hlinkHover>
          </p:cNvPr>
          <p:cNvSpPr/>
          <p:nvPr/>
        </p:nvSpPr>
        <p:spPr>
          <a:xfrm>
            <a:off x="6015314" y="582516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7" name="Rectangle 36">
            <a:hlinkClick r:id="" action="ppaction://hlinkshowjump?jump=previousslide">
              <a:snd r:embed="rId3" name="click.wav"/>
            </a:hlinkClick>
            <a:hlinkHover r:id="" action="ppaction://noaction">
              <a:snd r:embed="rId4" name="arrow.wav"/>
            </a:hlinkHover>
          </p:cNvPr>
          <p:cNvSpPr/>
          <p:nvPr/>
        </p:nvSpPr>
        <p:spPr>
          <a:xfrm>
            <a:off x="5094973" y="5825161"/>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59808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500"/>
                                        <p:tgtEl>
                                          <p:spTgt spid="2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right)">
                                      <p:cBhvr>
                                        <p:cTn id="33" dur="500"/>
                                        <p:tgtEl>
                                          <p:spTgt spid="2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right)">
                                      <p:cBhvr>
                                        <p:cTn id="45" dur="500"/>
                                        <p:tgtEl>
                                          <p:spTgt spid="31"/>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up)">
                                      <p:cBhvr>
                                        <p:cTn id="53" dur="500"/>
                                        <p:tgtEl>
                                          <p:spTgt spid="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up)">
                                      <p:cBhvr>
                                        <p:cTn id="56" dur="500"/>
                                        <p:tgtEl>
                                          <p:spTgt spid="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up)">
                                      <p:cBhvr>
                                        <p:cTn id="59" dur="500"/>
                                        <p:tgtEl>
                                          <p:spTgt spid="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up)">
                                      <p:cBhvr>
                                        <p:cTn id="62" dur="500"/>
                                        <p:tgtEl>
                                          <p:spTgt spid="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up)">
                                      <p:cBhvr>
                                        <p:cTn id="68" dur="500"/>
                                        <p:tgtEl>
                                          <p:spTgt spid="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up)">
                                      <p:cBhvr>
                                        <p:cTn id="71" dur="500"/>
                                        <p:tgtEl>
                                          <p:spTgt spid="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up)">
                                      <p:cBhvr>
                                        <p:cTn id="74" dur="500"/>
                                        <p:tgtEl>
                                          <p:spTgt spid="1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up)">
                                      <p:cBhvr>
                                        <p:cTn id="77" dur="500"/>
                                        <p:tgtEl>
                                          <p:spTgt spid="1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up)">
                                      <p:cBhvr>
                                        <p:cTn id="83" dur="500"/>
                                        <p:tgtEl>
                                          <p:spTgt spid="14"/>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up)">
                                      <p:cBhvr>
                                        <p:cTn id="86" dur="500"/>
                                        <p:tgtEl>
                                          <p:spTgt spid="15"/>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500"/>
                                        <p:tgtEl>
                                          <p:spTgt spid="17"/>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up)">
                                      <p:cBhvr>
                                        <p:cTn id="92" dur="500"/>
                                        <p:tgtEl>
                                          <p:spTgt spid="18"/>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up)">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p:bldP spid="11" grpId="0"/>
      <p:bldP spid="12" grpId="0"/>
      <p:bldP spid="14" grpId="0"/>
      <p:bldP spid="15" grpId="0"/>
      <p:bldP spid="17" grpId="0"/>
      <p:bldP spid="18" grpId="0"/>
      <p:bldP spid="32" grpId="0"/>
      <p:bldP spid="33" grpId="0"/>
      <p:bldP spid="20" grpId="0" animBg="1"/>
      <p:bldP spid="21" grpId="0"/>
      <p:bldP spid="22" grpId="0" animBg="1"/>
      <p:bldP spid="23" grpId="0"/>
      <p:bldP spid="24" grpId="0"/>
      <p:bldP spid="25" grpId="0"/>
      <p:bldP spid="26" grpId="0"/>
      <p:bldP spid="27" grpId="0"/>
      <p:bldP spid="28" grpId="0"/>
      <p:bldP spid="29" grpId="0"/>
      <p:bldP spid="30" grpId="0"/>
      <p:bldP spid="31"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47164" y="491319"/>
            <a:ext cx="9689911" cy="1107996"/>
          </a:xfrm>
          <a:prstGeom prst="rect">
            <a:avLst/>
          </a:prstGeom>
          <a:noFill/>
        </p:spPr>
        <p:txBody>
          <a:bodyPr wrap="square" rtlCol="0">
            <a:spAutoFit/>
          </a:bodyPr>
          <a:lstStyle/>
          <a:p>
            <a:pPr algn="r" rtl="1"/>
            <a:r>
              <a:rPr lang="fa-IR" sz="2200" b="1" dirty="0" smtClean="0"/>
              <a:t>شرکت وحید هزینه سربار ثابت سالانه </a:t>
            </a:r>
            <a:r>
              <a:rPr lang="en-US" sz="2200" b="1" dirty="0" smtClean="0"/>
              <a:t>800000</a:t>
            </a:r>
            <a:r>
              <a:rPr lang="fa-IR" sz="2200" b="1" dirty="0" smtClean="0"/>
              <a:t>ریال و هزینه های ثابت اداری و فروش </a:t>
            </a:r>
            <a:r>
              <a:rPr lang="en-US" sz="2200" b="1" dirty="0" smtClean="0"/>
              <a:t>300000</a:t>
            </a:r>
            <a:r>
              <a:rPr lang="fa-IR" sz="2200" b="1" dirty="0" smtClean="0"/>
              <a:t>ریال است هزینه های متغیر هرواحد محصول به شرح زیر است</a:t>
            </a:r>
          </a:p>
          <a:p>
            <a:pPr algn="r" rtl="1"/>
            <a:r>
              <a:rPr lang="fa-IR" sz="2200" b="1" dirty="0" smtClean="0"/>
              <a:t> </a:t>
            </a:r>
            <a:endParaRPr lang="en-US" sz="2200" b="1" dirty="0"/>
          </a:p>
        </p:txBody>
      </p:sp>
      <p:sp>
        <p:nvSpPr>
          <p:cNvPr id="5" name="TextBox 4"/>
          <p:cNvSpPr txBox="1"/>
          <p:nvPr/>
        </p:nvSpPr>
        <p:spPr>
          <a:xfrm>
            <a:off x="9029700" y="1422047"/>
            <a:ext cx="2707375" cy="1446550"/>
          </a:xfrm>
          <a:prstGeom prst="rect">
            <a:avLst/>
          </a:prstGeom>
          <a:noFill/>
        </p:spPr>
        <p:txBody>
          <a:bodyPr wrap="square" rtlCol="0">
            <a:spAutoFit/>
          </a:bodyPr>
          <a:lstStyle/>
          <a:p>
            <a:pPr algn="r" rtl="1"/>
            <a:r>
              <a:rPr lang="fa-IR" sz="2200" b="1" dirty="0" smtClean="0"/>
              <a:t>مواد مستقیم </a:t>
            </a:r>
          </a:p>
          <a:p>
            <a:pPr algn="r" rtl="1"/>
            <a:r>
              <a:rPr lang="fa-IR" sz="2200" b="1" dirty="0" smtClean="0"/>
              <a:t>دستمزد مستقیم</a:t>
            </a:r>
          </a:p>
          <a:p>
            <a:pPr algn="r" rtl="1"/>
            <a:r>
              <a:rPr lang="fa-IR" sz="2200" b="1" dirty="0" smtClean="0"/>
              <a:t>سربار متغیر</a:t>
            </a:r>
          </a:p>
          <a:p>
            <a:pPr algn="r" rtl="1"/>
            <a:r>
              <a:rPr lang="fa-IR" sz="2200" b="1" dirty="0" smtClean="0"/>
              <a:t>هزینه اداری و فروش</a:t>
            </a:r>
            <a:endParaRPr lang="en-US" sz="2200" b="1" dirty="0"/>
          </a:p>
        </p:txBody>
      </p:sp>
      <p:sp>
        <p:nvSpPr>
          <p:cNvPr id="6" name="TextBox 5"/>
          <p:cNvSpPr txBox="1"/>
          <p:nvPr/>
        </p:nvSpPr>
        <p:spPr>
          <a:xfrm>
            <a:off x="6596743" y="1422047"/>
            <a:ext cx="1711332" cy="1446550"/>
          </a:xfrm>
          <a:prstGeom prst="rect">
            <a:avLst/>
          </a:prstGeom>
          <a:noFill/>
        </p:spPr>
        <p:txBody>
          <a:bodyPr wrap="square" rtlCol="0">
            <a:spAutoFit/>
          </a:bodyPr>
          <a:lstStyle/>
          <a:p>
            <a:pPr algn="r" rtl="1"/>
            <a:r>
              <a:rPr lang="en-US" sz="2200" b="1" dirty="0" smtClean="0"/>
              <a:t>1000</a:t>
            </a:r>
            <a:endParaRPr lang="fa-IR" sz="2200" b="1" dirty="0" smtClean="0"/>
          </a:p>
          <a:p>
            <a:pPr algn="r" rtl="1"/>
            <a:r>
              <a:rPr lang="en-US" sz="2200" b="1" dirty="0" smtClean="0"/>
              <a:t>500</a:t>
            </a:r>
            <a:endParaRPr lang="fa-IR" sz="2200" b="1" dirty="0" smtClean="0"/>
          </a:p>
          <a:p>
            <a:pPr algn="r" rtl="1"/>
            <a:r>
              <a:rPr lang="en-US" sz="2200" b="1" dirty="0" smtClean="0"/>
              <a:t>300</a:t>
            </a:r>
            <a:endParaRPr lang="fa-IR" sz="2200" b="1" dirty="0" smtClean="0"/>
          </a:p>
          <a:p>
            <a:pPr algn="r" rtl="1"/>
            <a:r>
              <a:rPr lang="en-US" sz="2200" b="1" dirty="0" smtClean="0"/>
              <a:t>200</a:t>
            </a:r>
            <a:endParaRPr lang="en-US" sz="2200" b="1" dirty="0"/>
          </a:p>
        </p:txBody>
      </p:sp>
      <p:sp>
        <p:nvSpPr>
          <p:cNvPr id="7" name="TextBox 6"/>
          <p:cNvSpPr txBox="1"/>
          <p:nvPr/>
        </p:nvSpPr>
        <p:spPr>
          <a:xfrm>
            <a:off x="6041571" y="3101483"/>
            <a:ext cx="5777064" cy="2123658"/>
          </a:xfrm>
          <a:prstGeom prst="rect">
            <a:avLst/>
          </a:prstGeom>
          <a:noFill/>
        </p:spPr>
        <p:txBody>
          <a:bodyPr wrap="square" rtlCol="0">
            <a:spAutoFit/>
          </a:bodyPr>
          <a:lstStyle/>
          <a:p>
            <a:pPr algn="r" rtl="1"/>
            <a:r>
              <a:rPr lang="fa-IR" sz="2200" b="1" dirty="0" smtClean="0"/>
              <a:t>با فرض اینکه در سال </a:t>
            </a:r>
            <a:r>
              <a:rPr lang="en-US" sz="2200" b="1" dirty="0" smtClean="0"/>
              <a:t>x1</a:t>
            </a:r>
            <a:r>
              <a:rPr lang="fa-IR" sz="2200" b="1" dirty="0" smtClean="0"/>
              <a:t> </a:t>
            </a:r>
            <a:r>
              <a:rPr lang="en-US" sz="2200" b="1" dirty="0" smtClean="0"/>
              <a:t>2000</a:t>
            </a:r>
            <a:r>
              <a:rPr lang="fa-IR" sz="2200" b="1" dirty="0" smtClean="0"/>
              <a:t>واحد محصول تولید و به فروش رسیده باشد </a:t>
            </a:r>
          </a:p>
          <a:p>
            <a:pPr algn="r" rtl="1"/>
            <a:r>
              <a:rPr lang="fa-IR" sz="2200" b="1" dirty="0" smtClean="0"/>
              <a:t>مطلوب است : 1) محاسبه هزینه اولیه وهزینه تبدیل هر و</a:t>
            </a:r>
            <a:r>
              <a:rPr lang="fa-IR" sz="2200" b="1" dirty="0"/>
              <a:t>ا</a:t>
            </a:r>
            <a:r>
              <a:rPr lang="fa-IR" sz="2200" b="1" dirty="0" smtClean="0"/>
              <a:t>حد محصول 2) محاسبه جمه هزینه های محصول در سال </a:t>
            </a:r>
            <a:r>
              <a:rPr lang="en-US" sz="2200" b="1" dirty="0" smtClean="0"/>
              <a:t>x1 </a:t>
            </a:r>
            <a:r>
              <a:rPr lang="fa-IR" sz="2200" b="1" dirty="0" smtClean="0"/>
              <a:t> </a:t>
            </a:r>
          </a:p>
          <a:p>
            <a:pPr algn="r" rtl="1"/>
            <a:r>
              <a:rPr lang="fa-IR" sz="2200" b="1" dirty="0" smtClean="0"/>
              <a:t>3) محاسبه حمه هزینه های دوره در سال </a:t>
            </a:r>
            <a:r>
              <a:rPr lang="en-US" sz="2200" b="1" dirty="0" smtClean="0"/>
              <a:t>x1</a:t>
            </a:r>
            <a:endParaRPr lang="fa-IR" sz="2200" b="1" dirty="0" smtClean="0"/>
          </a:p>
        </p:txBody>
      </p:sp>
      <p:sp>
        <p:nvSpPr>
          <p:cNvPr id="8" name="TextBox 7"/>
          <p:cNvSpPr txBox="1"/>
          <p:nvPr/>
        </p:nvSpPr>
        <p:spPr>
          <a:xfrm>
            <a:off x="240727" y="1391862"/>
            <a:ext cx="2596244" cy="430887"/>
          </a:xfrm>
          <a:prstGeom prst="rect">
            <a:avLst/>
          </a:prstGeom>
          <a:noFill/>
        </p:spPr>
        <p:txBody>
          <a:bodyPr wrap="square" rtlCol="0">
            <a:spAutoFit/>
          </a:bodyPr>
          <a:lstStyle/>
          <a:p>
            <a:r>
              <a:rPr lang="en-US" sz="2200" b="1" dirty="0" smtClean="0"/>
              <a:t>1000 +500 =1500</a:t>
            </a:r>
            <a:r>
              <a:rPr lang="fa-IR" sz="2200" b="1" dirty="0" smtClean="0"/>
              <a:t> </a:t>
            </a:r>
          </a:p>
        </p:txBody>
      </p:sp>
      <p:sp>
        <p:nvSpPr>
          <p:cNvPr id="9" name="TextBox 8"/>
          <p:cNvSpPr txBox="1"/>
          <p:nvPr/>
        </p:nvSpPr>
        <p:spPr>
          <a:xfrm>
            <a:off x="2631279" y="1383871"/>
            <a:ext cx="2596244" cy="430887"/>
          </a:xfrm>
          <a:prstGeom prst="rect">
            <a:avLst/>
          </a:prstGeom>
          <a:noFill/>
        </p:spPr>
        <p:txBody>
          <a:bodyPr wrap="square" rtlCol="0">
            <a:spAutoFit/>
          </a:bodyPr>
          <a:lstStyle/>
          <a:p>
            <a:r>
              <a:rPr lang="fa-IR" sz="2200" b="1" dirty="0" smtClean="0"/>
              <a:t>بهای اولیه</a:t>
            </a:r>
          </a:p>
        </p:txBody>
      </p:sp>
      <p:sp>
        <p:nvSpPr>
          <p:cNvPr id="10" name="TextBox 9"/>
          <p:cNvSpPr txBox="1"/>
          <p:nvPr/>
        </p:nvSpPr>
        <p:spPr>
          <a:xfrm>
            <a:off x="122345" y="1607305"/>
            <a:ext cx="3356433" cy="707886"/>
          </a:xfrm>
          <a:prstGeom prst="rect">
            <a:avLst/>
          </a:prstGeom>
          <a:noFill/>
        </p:spPr>
        <p:txBody>
          <a:bodyPr wrap="square" rtlCol="0">
            <a:spAutoFit/>
          </a:bodyPr>
          <a:lstStyle/>
          <a:p>
            <a:r>
              <a:rPr lang="en-US" sz="2200" b="1" dirty="0" smtClean="0"/>
              <a:t>500</a:t>
            </a:r>
            <a:r>
              <a:rPr lang="fa-IR" sz="2200" b="1" dirty="0" smtClean="0"/>
              <a:t>+</a:t>
            </a:r>
            <a:r>
              <a:rPr lang="en-US" sz="4000" b="1" dirty="0" smtClean="0"/>
              <a:t>(</a:t>
            </a:r>
            <a:r>
              <a:rPr lang="en-US" sz="2200" b="1" dirty="0" smtClean="0"/>
              <a:t>300 + 100000   </a:t>
            </a:r>
            <a:r>
              <a:rPr lang="en-US" sz="4000" b="1" dirty="0" smtClean="0"/>
              <a:t>)</a:t>
            </a:r>
            <a:endParaRPr lang="fa-IR" sz="4000" b="1" dirty="0" smtClean="0"/>
          </a:p>
        </p:txBody>
      </p:sp>
      <p:sp>
        <p:nvSpPr>
          <p:cNvPr id="11" name="Rectangle 10"/>
          <p:cNvSpPr/>
          <p:nvPr/>
        </p:nvSpPr>
        <p:spPr>
          <a:xfrm>
            <a:off x="1666744" y="2193035"/>
            <a:ext cx="117022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TextBox 11"/>
          <p:cNvSpPr txBox="1"/>
          <p:nvPr/>
        </p:nvSpPr>
        <p:spPr>
          <a:xfrm>
            <a:off x="1800561" y="2221576"/>
            <a:ext cx="841596" cy="430887"/>
          </a:xfrm>
          <a:prstGeom prst="rect">
            <a:avLst/>
          </a:prstGeom>
          <a:noFill/>
        </p:spPr>
        <p:txBody>
          <a:bodyPr wrap="square" rtlCol="0">
            <a:spAutoFit/>
          </a:bodyPr>
          <a:lstStyle/>
          <a:p>
            <a:r>
              <a:rPr lang="en-US" sz="2200" b="1" dirty="0" smtClean="0"/>
              <a:t>2000</a:t>
            </a:r>
            <a:endParaRPr lang="fa-IR" sz="2200" b="1" dirty="0" smtClean="0"/>
          </a:p>
        </p:txBody>
      </p:sp>
      <p:sp>
        <p:nvSpPr>
          <p:cNvPr id="13" name="Rectangle 12"/>
          <p:cNvSpPr/>
          <p:nvPr/>
        </p:nvSpPr>
        <p:spPr>
          <a:xfrm>
            <a:off x="3159460" y="1961248"/>
            <a:ext cx="319318" cy="369332"/>
          </a:xfrm>
          <a:prstGeom prst="rect">
            <a:avLst/>
          </a:prstGeom>
        </p:spPr>
        <p:txBody>
          <a:bodyPr wrap="none">
            <a:spAutoFit/>
          </a:bodyPr>
          <a:lstStyle/>
          <a:p>
            <a:r>
              <a:rPr lang="en-US" b="1" dirty="0"/>
              <a:t>=</a:t>
            </a:r>
            <a:endParaRPr lang="en-US" dirty="0"/>
          </a:p>
        </p:txBody>
      </p:sp>
      <p:sp>
        <p:nvSpPr>
          <p:cNvPr id="14" name="TextBox 13"/>
          <p:cNvSpPr txBox="1"/>
          <p:nvPr/>
        </p:nvSpPr>
        <p:spPr>
          <a:xfrm>
            <a:off x="3535079" y="1932971"/>
            <a:ext cx="3037115" cy="430887"/>
          </a:xfrm>
          <a:prstGeom prst="rect">
            <a:avLst/>
          </a:prstGeom>
          <a:noFill/>
        </p:spPr>
        <p:txBody>
          <a:bodyPr wrap="square" rtlCol="0">
            <a:spAutoFit/>
          </a:bodyPr>
          <a:lstStyle/>
          <a:p>
            <a:r>
              <a:rPr lang="en-US" sz="2200" b="1" dirty="0" smtClean="0"/>
              <a:t>1200</a:t>
            </a:r>
            <a:endParaRPr lang="fa-IR" sz="2200" b="1" dirty="0" smtClean="0"/>
          </a:p>
        </p:txBody>
      </p:sp>
      <p:sp>
        <p:nvSpPr>
          <p:cNvPr id="15" name="Rectangle 14"/>
          <p:cNvSpPr/>
          <p:nvPr/>
        </p:nvSpPr>
        <p:spPr>
          <a:xfrm>
            <a:off x="4599667" y="3868617"/>
            <a:ext cx="453970" cy="369332"/>
          </a:xfrm>
          <a:prstGeom prst="rect">
            <a:avLst/>
          </a:prstGeom>
        </p:spPr>
        <p:txBody>
          <a:bodyPr wrap="none">
            <a:spAutoFit/>
          </a:bodyPr>
          <a:lstStyle/>
          <a:p>
            <a:r>
              <a:rPr lang="fa-IR" b="1" dirty="0" smtClean="0"/>
              <a:t>2) </a:t>
            </a:r>
            <a:endParaRPr lang="en-US" dirty="0"/>
          </a:p>
        </p:txBody>
      </p:sp>
      <p:sp>
        <p:nvSpPr>
          <p:cNvPr id="18" name="TextBox 17"/>
          <p:cNvSpPr txBox="1"/>
          <p:nvPr/>
        </p:nvSpPr>
        <p:spPr>
          <a:xfrm>
            <a:off x="69836" y="3101483"/>
            <a:ext cx="4108252" cy="430887"/>
          </a:xfrm>
          <a:prstGeom prst="rect">
            <a:avLst/>
          </a:prstGeom>
          <a:noFill/>
        </p:spPr>
        <p:txBody>
          <a:bodyPr wrap="square" rtlCol="0">
            <a:spAutoFit/>
          </a:bodyPr>
          <a:lstStyle/>
          <a:p>
            <a:pPr algn="r"/>
            <a:r>
              <a:rPr lang="fa-IR" sz="2200" b="1" dirty="0" smtClean="0"/>
              <a:t>سربار + دستمزد مستقیم + مواد اولیه</a:t>
            </a:r>
          </a:p>
        </p:txBody>
      </p:sp>
      <p:sp>
        <p:nvSpPr>
          <p:cNvPr id="19" name="TextBox 18"/>
          <p:cNvSpPr txBox="1"/>
          <p:nvPr/>
        </p:nvSpPr>
        <p:spPr>
          <a:xfrm>
            <a:off x="-956739" y="3501593"/>
            <a:ext cx="5533495" cy="430887"/>
          </a:xfrm>
          <a:prstGeom prst="rect">
            <a:avLst/>
          </a:prstGeom>
          <a:noFill/>
        </p:spPr>
        <p:txBody>
          <a:bodyPr wrap="square" rtlCol="0">
            <a:spAutoFit/>
          </a:bodyPr>
          <a:lstStyle/>
          <a:p>
            <a:pPr algn="r"/>
            <a:r>
              <a:rPr lang="en-US" sz="2200" b="1" dirty="0" smtClean="0"/>
              <a:t>1000+500+700=2200 </a:t>
            </a:r>
            <a:r>
              <a:rPr lang="fa-IR" sz="2200" b="1" dirty="0" smtClean="0"/>
              <a:t>برای یک واحد</a:t>
            </a:r>
          </a:p>
        </p:txBody>
      </p:sp>
      <p:sp>
        <p:nvSpPr>
          <p:cNvPr id="20" name="TextBox 19"/>
          <p:cNvSpPr txBox="1"/>
          <p:nvPr/>
        </p:nvSpPr>
        <p:spPr>
          <a:xfrm>
            <a:off x="-899657" y="3872386"/>
            <a:ext cx="5533495" cy="430887"/>
          </a:xfrm>
          <a:prstGeom prst="rect">
            <a:avLst/>
          </a:prstGeom>
          <a:noFill/>
        </p:spPr>
        <p:txBody>
          <a:bodyPr wrap="square" rtlCol="0">
            <a:spAutoFit/>
          </a:bodyPr>
          <a:lstStyle/>
          <a:p>
            <a:pPr algn="r"/>
            <a:r>
              <a:rPr lang="en-US" sz="2200" b="1" dirty="0" smtClean="0"/>
              <a:t>2200*2000=4600000 </a:t>
            </a:r>
            <a:r>
              <a:rPr lang="fa-IR" sz="2200" b="1" dirty="0" smtClean="0"/>
              <a:t>جمع کل هزینه ها</a:t>
            </a:r>
          </a:p>
        </p:txBody>
      </p:sp>
      <p:sp>
        <p:nvSpPr>
          <p:cNvPr id="22" name="TextBox 21"/>
          <p:cNvSpPr txBox="1"/>
          <p:nvPr/>
        </p:nvSpPr>
        <p:spPr>
          <a:xfrm>
            <a:off x="122345" y="4888049"/>
            <a:ext cx="4108252" cy="430887"/>
          </a:xfrm>
          <a:prstGeom prst="rect">
            <a:avLst/>
          </a:prstGeom>
          <a:noFill/>
        </p:spPr>
        <p:txBody>
          <a:bodyPr wrap="square" rtlCol="0">
            <a:spAutoFit/>
          </a:bodyPr>
          <a:lstStyle/>
          <a:p>
            <a:pPr algn="r"/>
            <a:r>
              <a:rPr lang="en-US" sz="2200" b="1" dirty="0" smtClean="0"/>
              <a:t>300000+(200*2000) = 700000</a:t>
            </a:r>
            <a:endParaRPr lang="fa-IR" sz="2200" b="1" dirty="0" smtClean="0"/>
          </a:p>
        </p:txBody>
      </p:sp>
      <p:sp>
        <p:nvSpPr>
          <p:cNvPr id="25" name="Rectangle 24"/>
          <p:cNvSpPr/>
          <p:nvPr/>
        </p:nvSpPr>
        <p:spPr>
          <a:xfrm>
            <a:off x="4230597" y="4888049"/>
            <a:ext cx="436338" cy="430887"/>
          </a:xfrm>
          <a:prstGeom prst="rect">
            <a:avLst/>
          </a:prstGeom>
        </p:spPr>
        <p:txBody>
          <a:bodyPr wrap="none">
            <a:spAutoFit/>
          </a:bodyPr>
          <a:lstStyle/>
          <a:p>
            <a:r>
              <a:rPr lang="fa-IR" sz="2200" b="1" dirty="0"/>
              <a:t>3)</a:t>
            </a:r>
            <a:endParaRPr lang="en-US" sz="2200" dirty="0"/>
          </a:p>
        </p:txBody>
      </p:sp>
      <p:sp>
        <p:nvSpPr>
          <p:cNvPr id="26" name="Rectangle 25">
            <a:hlinkClick r:id="" action="ppaction://hlinkshowjump?jump=nextslide">
              <a:snd r:embed="rId3" name="click.wav"/>
            </a:hlinkClick>
            <a:hlinkHover r:id="" action="ppaction://noaction">
              <a:snd r:embed="rId4" name="arrow.wav"/>
            </a:hlinkHover>
          </p:cNvPr>
          <p:cNvSpPr/>
          <p:nvPr/>
        </p:nvSpPr>
        <p:spPr>
          <a:xfrm>
            <a:off x="6333830" y="588564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7" name="Rectangle 26">
            <a:hlinkClick r:id="" action="ppaction://hlinkshowjump?jump=previousslide">
              <a:snd r:embed="rId3" name="click.wav"/>
            </a:hlinkClick>
            <a:hlinkHover r:id="" action="ppaction://noaction">
              <a:snd r:embed="rId4" name="arrow.wav"/>
            </a:hlinkHover>
          </p:cNvPr>
          <p:cNvSpPr/>
          <p:nvPr/>
        </p:nvSpPr>
        <p:spPr>
          <a:xfrm>
            <a:off x="5413489" y="588564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
        <p:nvSpPr>
          <p:cNvPr id="28" name="Rectangle 27"/>
          <p:cNvSpPr/>
          <p:nvPr/>
        </p:nvSpPr>
        <p:spPr>
          <a:xfrm>
            <a:off x="4212965" y="1927322"/>
            <a:ext cx="453970" cy="369332"/>
          </a:xfrm>
          <a:prstGeom prst="rect">
            <a:avLst/>
          </a:prstGeom>
        </p:spPr>
        <p:txBody>
          <a:bodyPr wrap="none">
            <a:spAutoFit/>
          </a:bodyPr>
          <a:lstStyle/>
          <a:p>
            <a:r>
              <a:rPr lang="fa-IR" b="1" dirty="0"/>
              <a:t>1</a:t>
            </a:r>
            <a:r>
              <a:rPr lang="fa-IR" b="1" dirty="0" smtClean="0"/>
              <a:t>) </a:t>
            </a:r>
            <a:endParaRPr lang="en-US" dirty="0"/>
          </a:p>
        </p:txBody>
      </p:sp>
    </p:spTree>
    <p:extLst>
      <p:ext uri="{BB962C8B-B14F-4D97-AF65-F5344CB8AC3E}">
        <p14:creationId xmlns:p14="http://schemas.microsoft.com/office/powerpoint/2010/main" val="177188943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2" grpId="0"/>
      <p:bldP spid="13" grpId="0"/>
      <p:bldP spid="14"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856736" y="912262"/>
            <a:ext cx="3344562" cy="430887"/>
          </a:xfrm>
          <a:prstGeom prst="rect">
            <a:avLst/>
          </a:prstGeom>
          <a:noFill/>
        </p:spPr>
        <p:txBody>
          <a:bodyPr wrap="square" rtlCol="0">
            <a:spAutoFit/>
          </a:bodyPr>
          <a:lstStyle/>
          <a:p>
            <a:r>
              <a:rPr lang="en-US" sz="2200" dirty="0" smtClean="0">
                <a:solidFill>
                  <a:srgbClr val="00B0F0"/>
                </a:solidFill>
              </a:rPr>
              <a:t>X</a:t>
            </a:r>
            <a:r>
              <a:rPr lang="en-US" sz="2200" dirty="0" smtClean="0"/>
              <a:t> = 190000+15% y</a:t>
            </a:r>
            <a:endParaRPr lang="en-US" sz="2200" dirty="0"/>
          </a:p>
        </p:txBody>
      </p:sp>
      <p:sp>
        <p:nvSpPr>
          <p:cNvPr id="9" name="TextBox 8"/>
          <p:cNvSpPr txBox="1"/>
          <p:nvPr/>
        </p:nvSpPr>
        <p:spPr>
          <a:xfrm>
            <a:off x="856736" y="1424076"/>
            <a:ext cx="3344562" cy="430887"/>
          </a:xfrm>
          <a:prstGeom prst="rect">
            <a:avLst/>
          </a:prstGeom>
          <a:noFill/>
        </p:spPr>
        <p:txBody>
          <a:bodyPr wrap="square" rtlCol="0">
            <a:spAutoFit/>
          </a:bodyPr>
          <a:lstStyle/>
          <a:p>
            <a:r>
              <a:rPr lang="en-US" sz="2200" dirty="0">
                <a:solidFill>
                  <a:srgbClr val="92D050"/>
                </a:solidFill>
              </a:rPr>
              <a:t>Y</a:t>
            </a:r>
            <a:r>
              <a:rPr lang="en-US" sz="2200" dirty="0" smtClean="0">
                <a:solidFill>
                  <a:srgbClr val="92D050"/>
                </a:solidFill>
              </a:rPr>
              <a:t> </a:t>
            </a:r>
            <a:r>
              <a:rPr lang="en-US" sz="2200" dirty="0" smtClean="0"/>
              <a:t>= 134000+ 30% X</a:t>
            </a:r>
            <a:endParaRPr lang="en-US" sz="2200" dirty="0"/>
          </a:p>
        </p:txBody>
      </p:sp>
      <p:sp>
        <p:nvSpPr>
          <p:cNvPr id="10" name="Left Brace 9"/>
          <p:cNvSpPr/>
          <p:nvPr/>
        </p:nvSpPr>
        <p:spPr>
          <a:xfrm>
            <a:off x="597157" y="872713"/>
            <a:ext cx="384080" cy="966156"/>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911335" y="448284"/>
            <a:ext cx="4743623" cy="1785104"/>
          </a:xfrm>
          <a:prstGeom prst="rect">
            <a:avLst/>
          </a:prstGeom>
          <a:noFill/>
        </p:spPr>
        <p:txBody>
          <a:bodyPr wrap="square" rtlCol="0">
            <a:spAutoFit/>
          </a:bodyPr>
          <a:lstStyle/>
          <a:p>
            <a:r>
              <a:rPr lang="en-US" sz="2200" dirty="0" smtClean="0">
                <a:solidFill>
                  <a:srgbClr val="00B0F0"/>
                </a:solidFill>
              </a:rPr>
              <a:t>X</a:t>
            </a:r>
            <a:r>
              <a:rPr lang="en-US" sz="2200" dirty="0" smtClean="0"/>
              <a:t> = 190000+</a:t>
            </a:r>
            <a:r>
              <a:rPr lang="fa-IR" sz="2200" dirty="0" smtClean="0"/>
              <a:t> </a:t>
            </a:r>
            <a:r>
              <a:rPr lang="en-US" sz="2200" dirty="0" smtClean="0"/>
              <a:t>15% (134000+15%)</a:t>
            </a:r>
          </a:p>
          <a:p>
            <a:r>
              <a:rPr lang="en-US" sz="2200" dirty="0" smtClean="0">
                <a:solidFill>
                  <a:srgbClr val="00B0F0"/>
                </a:solidFill>
              </a:rPr>
              <a:t>X</a:t>
            </a:r>
            <a:r>
              <a:rPr lang="en-US" sz="2200" dirty="0" smtClean="0"/>
              <a:t> = 190000 + 20100+ 0/045 x</a:t>
            </a:r>
          </a:p>
          <a:p>
            <a:r>
              <a:rPr lang="en-US" sz="2200" dirty="0" smtClean="0">
                <a:solidFill>
                  <a:srgbClr val="00B0F0"/>
                </a:solidFill>
              </a:rPr>
              <a:t>X</a:t>
            </a:r>
            <a:r>
              <a:rPr lang="en-US" sz="2200" dirty="0" smtClean="0"/>
              <a:t> – 0/005 X = 210000</a:t>
            </a:r>
          </a:p>
          <a:p>
            <a:endParaRPr lang="en-US" sz="2200" dirty="0" smtClean="0">
              <a:solidFill>
                <a:srgbClr val="00B0F0"/>
              </a:solidFill>
            </a:endParaRPr>
          </a:p>
          <a:p>
            <a:r>
              <a:rPr lang="en-US" sz="2200" dirty="0" smtClean="0">
                <a:solidFill>
                  <a:srgbClr val="00B0F0"/>
                </a:solidFill>
              </a:rPr>
              <a:t>X</a:t>
            </a:r>
            <a:r>
              <a:rPr lang="en-US" sz="2200" dirty="0" smtClean="0"/>
              <a:t> =   </a:t>
            </a:r>
            <a:r>
              <a:rPr lang="fa-IR" sz="2200" dirty="0" smtClean="0"/>
              <a:t>   </a:t>
            </a:r>
            <a:r>
              <a:rPr lang="en-US" sz="2200" dirty="0" smtClean="0"/>
              <a:t>210000</a:t>
            </a:r>
            <a:endParaRPr lang="en-US" sz="2200" dirty="0"/>
          </a:p>
        </p:txBody>
      </p:sp>
      <p:sp>
        <p:nvSpPr>
          <p:cNvPr id="12" name="Rectangle 11"/>
          <p:cNvSpPr/>
          <p:nvPr/>
        </p:nvSpPr>
        <p:spPr>
          <a:xfrm>
            <a:off x="4540142" y="2255661"/>
            <a:ext cx="132652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01576" y="2352220"/>
            <a:ext cx="1265090" cy="430887"/>
          </a:xfrm>
          <a:prstGeom prst="rect">
            <a:avLst/>
          </a:prstGeom>
        </p:spPr>
        <p:txBody>
          <a:bodyPr wrap="none">
            <a:spAutoFit/>
          </a:bodyPr>
          <a:lstStyle/>
          <a:p>
            <a:r>
              <a:rPr lang="en-US" sz="2200" dirty="0" smtClean="0"/>
              <a:t>0/955 X </a:t>
            </a:r>
            <a:endParaRPr lang="en-US" sz="2200" dirty="0"/>
          </a:p>
        </p:txBody>
      </p:sp>
      <p:sp>
        <p:nvSpPr>
          <p:cNvPr id="14" name="Rectangle 13"/>
          <p:cNvSpPr/>
          <p:nvPr/>
        </p:nvSpPr>
        <p:spPr>
          <a:xfrm>
            <a:off x="6139441" y="2301380"/>
            <a:ext cx="1127232" cy="430887"/>
          </a:xfrm>
          <a:prstGeom prst="rect">
            <a:avLst/>
          </a:prstGeom>
        </p:spPr>
        <p:txBody>
          <a:bodyPr wrap="none">
            <a:spAutoFit/>
          </a:bodyPr>
          <a:lstStyle/>
          <a:p>
            <a:r>
              <a:rPr lang="en-US" sz="2200" dirty="0" smtClean="0"/>
              <a:t>220000</a:t>
            </a:r>
            <a:endParaRPr lang="en-US" sz="2200" dirty="0"/>
          </a:p>
        </p:txBody>
      </p:sp>
      <p:sp>
        <p:nvSpPr>
          <p:cNvPr id="15" name="Rectangle 14"/>
          <p:cNvSpPr/>
          <p:nvPr/>
        </p:nvSpPr>
        <p:spPr>
          <a:xfrm>
            <a:off x="5881863" y="2352220"/>
            <a:ext cx="356188" cy="430887"/>
          </a:xfrm>
          <a:prstGeom prst="rect">
            <a:avLst/>
          </a:prstGeom>
        </p:spPr>
        <p:txBody>
          <a:bodyPr wrap="none">
            <a:spAutoFit/>
          </a:bodyPr>
          <a:lstStyle/>
          <a:p>
            <a:r>
              <a:rPr lang="en-US" sz="2200" dirty="0">
                <a:solidFill>
                  <a:prstClr val="white"/>
                </a:solidFill>
              </a:rPr>
              <a:t>=</a:t>
            </a:r>
            <a:endParaRPr lang="en-US" dirty="0"/>
          </a:p>
        </p:txBody>
      </p:sp>
      <p:sp>
        <p:nvSpPr>
          <p:cNvPr id="17" name="TextBox 16"/>
          <p:cNvSpPr txBox="1"/>
          <p:nvPr/>
        </p:nvSpPr>
        <p:spPr>
          <a:xfrm>
            <a:off x="8246074" y="782560"/>
            <a:ext cx="5031776" cy="769441"/>
          </a:xfrm>
          <a:prstGeom prst="rect">
            <a:avLst/>
          </a:prstGeom>
          <a:noFill/>
        </p:spPr>
        <p:txBody>
          <a:bodyPr wrap="square" rtlCol="0">
            <a:spAutoFit/>
          </a:bodyPr>
          <a:lstStyle/>
          <a:p>
            <a:r>
              <a:rPr lang="en-US" sz="2200" dirty="0">
                <a:solidFill>
                  <a:srgbClr val="92D050"/>
                </a:solidFill>
              </a:rPr>
              <a:t>Y</a:t>
            </a:r>
            <a:r>
              <a:rPr lang="en-US" sz="2200" dirty="0" smtClean="0">
                <a:solidFill>
                  <a:srgbClr val="92D050"/>
                </a:solidFill>
              </a:rPr>
              <a:t> </a:t>
            </a:r>
            <a:r>
              <a:rPr lang="en-US" sz="2200" dirty="0" smtClean="0"/>
              <a:t>= 134000+ 30% (22000)</a:t>
            </a:r>
          </a:p>
          <a:p>
            <a:r>
              <a:rPr lang="en-US" sz="2200" dirty="0" smtClean="0"/>
              <a:t>= 220000</a:t>
            </a:r>
            <a:endParaRPr lang="en-US" sz="2200" dirty="0"/>
          </a:p>
        </p:txBody>
      </p:sp>
      <p:sp>
        <p:nvSpPr>
          <p:cNvPr id="18" name="Rectangle 17"/>
          <p:cNvSpPr/>
          <p:nvPr/>
        </p:nvSpPr>
        <p:spPr>
          <a:xfrm>
            <a:off x="391627" y="4079105"/>
            <a:ext cx="1136850" cy="430887"/>
          </a:xfrm>
          <a:prstGeom prst="rect">
            <a:avLst/>
          </a:prstGeom>
        </p:spPr>
        <p:txBody>
          <a:bodyPr wrap="none">
            <a:spAutoFit/>
          </a:bodyPr>
          <a:lstStyle/>
          <a:p>
            <a:r>
              <a:rPr lang="en-US" sz="2200" b="1" dirty="0" smtClean="0">
                <a:solidFill>
                  <a:srgbClr val="00B0F0"/>
                </a:solidFill>
              </a:rPr>
              <a:t>220000</a:t>
            </a:r>
            <a:endParaRPr lang="en-US" sz="2200" b="1" dirty="0">
              <a:solidFill>
                <a:srgbClr val="00B0F0"/>
              </a:solidFill>
            </a:endParaRPr>
          </a:p>
        </p:txBody>
      </p:sp>
      <p:sp>
        <p:nvSpPr>
          <p:cNvPr id="19" name="Left Brace 18"/>
          <p:cNvSpPr/>
          <p:nvPr/>
        </p:nvSpPr>
        <p:spPr>
          <a:xfrm>
            <a:off x="1518859" y="3879760"/>
            <a:ext cx="384080" cy="966156"/>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0" b="1"/>
          </a:p>
        </p:txBody>
      </p:sp>
      <p:sp>
        <p:nvSpPr>
          <p:cNvPr id="20" name="Rectangle 19"/>
          <p:cNvSpPr/>
          <p:nvPr/>
        </p:nvSpPr>
        <p:spPr>
          <a:xfrm>
            <a:off x="1873283" y="3808840"/>
            <a:ext cx="744114" cy="1107996"/>
          </a:xfrm>
          <a:prstGeom prst="rect">
            <a:avLst/>
          </a:prstGeom>
        </p:spPr>
        <p:txBody>
          <a:bodyPr wrap="none">
            <a:spAutoFit/>
          </a:bodyPr>
          <a:lstStyle/>
          <a:p>
            <a:r>
              <a:rPr lang="en-US" sz="2200" b="1" dirty="0" smtClean="0">
                <a:solidFill>
                  <a:srgbClr val="00B0F0"/>
                </a:solidFill>
              </a:rPr>
              <a:t>25%</a:t>
            </a:r>
          </a:p>
          <a:p>
            <a:r>
              <a:rPr lang="en-US" sz="2200" b="1" dirty="0" smtClean="0">
                <a:solidFill>
                  <a:srgbClr val="00B0F0"/>
                </a:solidFill>
              </a:rPr>
              <a:t>45%</a:t>
            </a:r>
          </a:p>
          <a:p>
            <a:r>
              <a:rPr lang="en-US" sz="2200" b="1" dirty="0" smtClean="0">
                <a:solidFill>
                  <a:srgbClr val="00B0F0"/>
                </a:solidFill>
              </a:rPr>
              <a:t>30%</a:t>
            </a:r>
            <a:endParaRPr lang="en-US" sz="2200" b="1" dirty="0">
              <a:solidFill>
                <a:srgbClr val="00B0F0"/>
              </a:solidFill>
            </a:endParaRPr>
          </a:p>
        </p:txBody>
      </p:sp>
      <p:sp>
        <p:nvSpPr>
          <p:cNvPr id="21" name="Rectangle 20"/>
          <p:cNvSpPr/>
          <p:nvPr/>
        </p:nvSpPr>
        <p:spPr>
          <a:xfrm>
            <a:off x="2717878" y="4147394"/>
            <a:ext cx="356188" cy="430887"/>
          </a:xfrm>
          <a:prstGeom prst="rect">
            <a:avLst/>
          </a:prstGeom>
        </p:spPr>
        <p:txBody>
          <a:bodyPr wrap="none">
            <a:spAutoFit/>
          </a:bodyPr>
          <a:lstStyle/>
          <a:p>
            <a:pPr lvl="0"/>
            <a:r>
              <a:rPr lang="en-US" sz="2200" b="1" dirty="0">
                <a:solidFill>
                  <a:prstClr val="white"/>
                </a:solidFill>
              </a:rPr>
              <a:t>=</a:t>
            </a:r>
          </a:p>
        </p:txBody>
      </p:sp>
      <p:sp>
        <p:nvSpPr>
          <p:cNvPr id="22" name="Rectangle 21"/>
          <p:cNvSpPr/>
          <p:nvPr/>
        </p:nvSpPr>
        <p:spPr>
          <a:xfrm>
            <a:off x="3074066" y="3808840"/>
            <a:ext cx="1056700" cy="1107996"/>
          </a:xfrm>
          <a:prstGeom prst="rect">
            <a:avLst/>
          </a:prstGeom>
        </p:spPr>
        <p:txBody>
          <a:bodyPr wrap="none">
            <a:spAutoFit/>
          </a:bodyPr>
          <a:lstStyle/>
          <a:p>
            <a:pPr algn="ctr"/>
            <a:r>
              <a:rPr lang="en-US" sz="2200" b="1" dirty="0" smtClean="0"/>
              <a:t>55000</a:t>
            </a:r>
          </a:p>
          <a:p>
            <a:pPr algn="ctr"/>
            <a:r>
              <a:rPr lang="en-US" sz="2200" b="1" dirty="0" smtClean="0"/>
              <a:t>99000</a:t>
            </a:r>
          </a:p>
          <a:p>
            <a:pPr algn="ctr"/>
            <a:r>
              <a:rPr lang="en-US" sz="2200" b="1" dirty="0" smtClean="0"/>
              <a:t> 66000</a:t>
            </a:r>
            <a:endParaRPr lang="en-US" sz="2200" b="1" dirty="0"/>
          </a:p>
        </p:txBody>
      </p:sp>
      <p:sp>
        <p:nvSpPr>
          <p:cNvPr id="23" name="Rectangle 22"/>
          <p:cNvSpPr/>
          <p:nvPr/>
        </p:nvSpPr>
        <p:spPr>
          <a:xfrm>
            <a:off x="4875609" y="4098269"/>
            <a:ext cx="1127232" cy="430887"/>
          </a:xfrm>
          <a:prstGeom prst="rect">
            <a:avLst/>
          </a:prstGeom>
        </p:spPr>
        <p:txBody>
          <a:bodyPr wrap="none">
            <a:spAutoFit/>
          </a:bodyPr>
          <a:lstStyle/>
          <a:p>
            <a:r>
              <a:rPr lang="en-US" sz="2200" b="1" dirty="0" smtClean="0">
                <a:solidFill>
                  <a:srgbClr val="92D050"/>
                </a:solidFill>
              </a:rPr>
              <a:t>200000</a:t>
            </a:r>
            <a:endParaRPr lang="en-US" sz="2200" b="1" dirty="0"/>
          </a:p>
        </p:txBody>
      </p:sp>
      <p:sp>
        <p:nvSpPr>
          <p:cNvPr id="24" name="Left Brace 23"/>
          <p:cNvSpPr/>
          <p:nvPr/>
        </p:nvSpPr>
        <p:spPr>
          <a:xfrm>
            <a:off x="6068998" y="3827541"/>
            <a:ext cx="384080" cy="966156"/>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0" b="1"/>
          </a:p>
        </p:txBody>
      </p:sp>
      <p:sp>
        <p:nvSpPr>
          <p:cNvPr id="25" name="Rectangle 24"/>
          <p:cNvSpPr/>
          <p:nvPr/>
        </p:nvSpPr>
        <p:spPr>
          <a:xfrm>
            <a:off x="6471027" y="3756621"/>
            <a:ext cx="744114" cy="1107996"/>
          </a:xfrm>
          <a:prstGeom prst="rect">
            <a:avLst/>
          </a:prstGeom>
        </p:spPr>
        <p:txBody>
          <a:bodyPr wrap="none">
            <a:spAutoFit/>
          </a:bodyPr>
          <a:lstStyle/>
          <a:p>
            <a:r>
              <a:rPr lang="en-US" sz="2200" b="1" dirty="0" smtClean="0">
                <a:solidFill>
                  <a:srgbClr val="92D050"/>
                </a:solidFill>
              </a:rPr>
              <a:t>35%</a:t>
            </a:r>
          </a:p>
          <a:p>
            <a:r>
              <a:rPr lang="en-US" sz="2200" b="1" dirty="0" smtClean="0">
                <a:solidFill>
                  <a:srgbClr val="92D050"/>
                </a:solidFill>
              </a:rPr>
              <a:t>50%</a:t>
            </a:r>
          </a:p>
          <a:p>
            <a:r>
              <a:rPr lang="en-US" sz="2200" b="1" dirty="0" smtClean="0">
                <a:solidFill>
                  <a:srgbClr val="92D050"/>
                </a:solidFill>
              </a:rPr>
              <a:t>15%</a:t>
            </a:r>
            <a:endParaRPr lang="en-US" sz="2200" b="1" dirty="0">
              <a:solidFill>
                <a:srgbClr val="92D050"/>
              </a:solidFill>
            </a:endParaRPr>
          </a:p>
        </p:txBody>
      </p:sp>
      <p:sp>
        <p:nvSpPr>
          <p:cNvPr id="26" name="Rectangle 25"/>
          <p:cNvSpPr/>
          <p:nvPr/>
        </p:nvSpPr>
        <p:spPr>
          <a:xfrm>
            <a:off x="7527727" y="3756621"/>
            <a:ext cx="1127232" cy="1107996"/>
          </a:xfrm>
          <a:prstGeom prst="rect">
            <a:avLst/>
          </a:prstGeom>
        </p:spPr>
        <p:txBody>
          <a:bodyPr wrap="none">
            <a:spAutoFit/>
          </a:bodyPr>
          <a:lstStyle/>
          <a:p>
            <a:r>
              <a:rPr lang="en-US" sz="2200" b="1" dirty="0" smtClean="0"/>
              <a:t>100000</a:t>
            </a:r>
          </a:p>
          <a:p>
            <a:r>
              <a:rPr lang="en-US" sz="2200" b="1" dirty="0" smtClean="0"/>
              <a:t>100000</a:t>
            </a:r>
          </a:p>
          <a:p>
            <a:r>
              <a:rPr lang="en-US" sz="2200" b="1" dirty="0" smtClean="0"/>
              <a:t>50000</a:t>
            </a:r>
            <a:endParaRPr lang="en-US" sz="2200" b="1" dirty="0"/>
          </a:p>
        </p:txBody>
      </p:sp>
      <p:sp>
        <p:nvSpPr>
          <p:cNvPr id="27" name="Rectangle 26"/>
          <p:cNvSpPr/>
          <p:nvPr/>
        </p:nvSpPr>
        <p:spPr>
          <a:xfrm>
            <a:off x="7171539" y="4095176"/>
            <a:ext cx="356188" cy="430887"/>
          </a:xfrm>
          <a:prstGeom prst="rect">
            <a:avLst/>
          </a:prstGeom>
        </p:spPr>
        <p:txBody>
          <a:bodyPr wrap="none">
            <a:spAutoFit/>
          </a:bodyPr>
          <a:lstStyle/>
          <a:p>
            <a:pPr lvl="0"/>
            <a:r>
              <a:rPr lang="en-US" sz="2200" b="1" dirty="0">
                <a:solidFill>
                  <a:prstClr val="white"/>
                </a:solidFill>
              </a:rPr>
              <a:t>=</a:t>
            </a:r>
          </a:p>
        </p:txBody>
      </p:sp>
      <p:sp>
        <p:nvSpPr>
          <p:cNvPr id="28" name="Rectangle 27">
            <a:hlinkClick r:id="" action="ppaction://hlinkshowjump?jump=nextslide">
              <a:snd r:embed="rId3" name="click.wav"/>
            </a:hlinkClick>
            <a:hlinkHover r:id="" action="ppaction://noaction">
              <a:snd r:embed="rId4" name="arrow.wav"/>
            </a:hlinkHover>
          </p:cNvPr>
          <p:cNvSpPr/>
          <p:nvPr/>
        </p:nvSpPr>
        <p:spPr>
          <a:xfrm>
            <a:off x="6015314" y="582516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9" name="Rectangle 28">
            <a:hlinkClick r:id="" action="ppaction://hlinkshowjump?jump=previousslide">
              <a:snd r:embed="rId3" name="click.wav"/>
            </a:hlinkClick>
            <a:hlinkHover r:id="" action="ppaction://noaction">
              <a:snd r:embed="rId4" name="arrow.wav"/>
            </a:hlinkHover>
          </p:cNvPr>
          <p:cNvSpPr/>
          <p:nvPr/>
        </p:nvSpPr>
        <p:spPr>
          <a:xfrm>
            <a:off x="5094973" y="5825161"/>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34737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1000"/>
                                        <p:tgtEl>
                                          <p:spTgt spid="11">
                                            <p:txEl>
                                              <p:pRg st="0" end="0"/>
                                            </p:txEl>
                                          </p:spTgt>
                                        </p:tgtEl>
                                      </p:cBhvr>
                                    </p:animEffect>
                                    <p:anim calcmode="lin" valueType="num">
                                      <p:cBhvr>
                                        <p:cTn id="2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1000"/>
                                        <p:tgtEl>
                                          <p:spTgt spid="11">
                                            <p:txEl>
                                              <p:pRg st="1" end="1"/>
                                            </p:txEl>
                                          </p:spTgt>
                                        </p:tgtEl>
                                      </p:cBhvr>
                                    </p:animEffect>
                                    <p:anim calcmode="lin" valueType="num">
                                      <p:cBhvr>
                                        <p:cTn id="3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1000"/>
                                        <p:tgtEl>
                                          <p:spTgt spid="11">
                                            <p:txEl>
                                              <p:pRg st="2" end="2"/>
                                            </p:txEl>
                                          </p:spTgt>
                                        </p:tgtEl>
                                      </p:cBhvr>
                                    </p:animEffect>
                                    <p:anim calcmode="lin" valueType="num">
                                      <p:cBhvr>
                                        <p:cTn id="3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Effect transition="in" filter="fade">
                                      <p:cBhvr>
                                        <p:cTn id="45" dur="1000"/>
                                        <p:tgtEl>
                                          <p:spTgt spid="11">
                                            <p:txEl>
                                              <p:pRg st="4" end="4"/>
                                            </p:txEl>
                                          </p:spTgt>
                                        </p:tgtEl>
                                      </p:cBhvr>
                                    </p:animEffect>
                                    <p:anim calcmode="lin" valueType="num">
                                      <p:cBhvr>
                                        <p:cTn id="4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outVertical)">
                                      <p:cBhvr>
                                        <p:cTn id="52" dur="500"/>
                                        <p:tgtEl>
                                          <p:spTgt spid="12"/>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outVertical)">
                                      <p:cBhvr>
                                        <p:cTn id="58" dur="500"/>
                                        <p:tgtEl>
                                          <p:spTgt spid="15"/>
                                        </p:tgtEl>
                                      </p:cBhvr>
                                    </p:animEffect>
                                  </p:childTnLst>
                                </p:cTn>
                              </p:par>
                              <p:par>
                                <p:cTn id="59" presetID="16" presetClass="entr" presetSubtype="37"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out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2">
                                            <p:txEl>
                                              <p:pRg st="0" end="0"/>
                                            </p:txEl>
                                          </p:spTgt>
                                        </p:tgtEl>
                                        <p:attrNameLst>
                                          <p:attrName>style.visibility</p:attrName>
                                        </p:attrNameLst>
                                      </p:cBhvr>
                                      <p:to>
                                        <p:strVal val="visible"/>
                                      </p:to>
                                    </p:set>
                                    <p:animEffect transition="in" filter="wipe(left)">
                                      <p:cBhvr>
                                        <p:cTn id="87" dur="500"/>
                                        <p:tgtEl>
                                          <p:spTgt spid="22">
                                            <p:txEl>
                                              <p:pRg st="0" end="0"/>
                                            </p:txEl>
                                          </p:spTgt>
                                        </p:tgtEl>
                                      </p:cBhvr>
                                    </p:animEffect>
                                  </p:childTnLst>
                                </p:cTn>
                              </p:par>
                              <p:par>
                                <p:cTn id="88" presetID="22" presetClass="entr" presetSubtype="8" fill="hold" nodeType="withEffect">
                                  <p:stCondLst>
                                    <p:cond delay="0"/>
                                  </p:stCondLst>
                                  <p:childTnLst>
                                    <p:set>
                                      <p:cBhvr>
                                        <p:cTn id="89" dur="1" fill="hold">
                                          <p:stCondLst>
                                            <p:cond delay="0"/>
                                          </p:stCondLst>
                                        </p:cTn>
                                        <p:tgtEl>
                                          <p:spTgt spid="22">
                                            <p:txEl>
                                              <p:pRg st="1" end="1"/>
                                            </p:txEl>
                                          </p:spTgt>
                                        </p:tgtEl>
                                        <p:attrNameLst>
                                          <p:attrName>style.visibility</p:attrName>
                                        </p:attrNameLst>
                                      </p:cBhvr>
                                      <p:to>
                                        <p:strVal val="visible"/>
                                      </p:to>
                                    </p:set>
                                    <p:animEffect transition="in" filter="wipe(left)">
                                      <p:cBhvr>
                                        <p:cTn id="90" dur="500"/>
                                        <p:tgtEl>
                                          <p:spTgt spid="22">
                                            <p:txEl>
                                              <p:pRg st="1" end="1"/>
                                            </p:txEl>
                                          </p:spTgt>
                                        </p:tgtEl>
                                      </p:cBhvr>
                                    </p:animEffect>
                                  </p:childTnLst>
                                </p:cTn>
                              </p:par>
                              <p:par>
                                <p:cTn id="91" presetID="22" presetClass="entr" presetSubtype="8" fill="hold" nodeType="withEffect">
                                  <p:stCondLst>
                                    <p:cond delay="0"/>
                                  </p:stCondLst>
                                  <p:childTnLst>
                                    <p:set>
                                      <p:cBhvr>
                                        <p:cTn id="92" dur="1" fill="hold">
                                          <p:stCondLst>
                                            <p:cond delay="0"/>
                                          </p:stCondLst>
                                        </p:cTn>
                                        <p:tgtEl>
                                          <p:spTgt spid="22">
                                            <p:txEl>
                                              <p:pRg st="2" end="2"/>
                                            </p:txEl>
                                          </p:spTgt>
                                        </p:tgtEl>
                                        <p:attrNameLst>
                                          <p:attrName>style.visibility</p:attrName>
                                        </p:attrNameLst>
                                      </p:cBhvr>
                                      <p:to>
                                        <p:strVal val="visible"/>
                                      </p:to>
                                    </p:set>
                                    <p:animEffect transition="in" filter="wipe(left)">
                                      <p:cBhvr>
                                        <p:cTn id="93" dur="500"/>
                                        <p:tgtEl>
                                          <p:spTgt spid="22">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98" dur="500"/>
                                        <p:tgtEl>
                                          <p:spTgt spid="2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randombar(horizontal)">
                                      <p:cBhvr>
                                        <p:cTn id="103" dur="500"/>
                                        <p:tgtEl>
                                          <p:spTgt spid="24"/>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randombar(horizontal)">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barn(inVertical)">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5"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randombar(vertical)">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3" grpId="0"/>
      <p:bldP spid="14" grpId="0"/>
      <p:bldP spid="15" grpId="0"/>
      <p:bldP spid="17" grpId="0"/>
      <p:bldP spid="18" grpId="0"/>
      <p:bldP spid="19" grpId="0" animBg="1"/>
      <p:bldP spid="20" grpId="0"/>
      <p:bldP spid="21" grpId="0"/>
      <p:bldP spid="24" grpId="0" animBg="1"/>
      <p:bldP spid="25" grpId="0"/>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3630517"/>
              </p:ext>
            </p:extLst>
          </p:nvPr>
        </p:nvGraphicFramePr>
        <p:xfrm>
          <a:off x="824249" y="215073"/>
          <a:ext cx="10288789" cy="4918017"/>
        </p:xfrm>
        <a:graphic>
          <a:graphicData uri="http://schemas.openxmlformats.org/drawingml/2006/table">
            <a:tbl>
              <a:tblPr firstRow="1" bandRow="1">
                <a:tableStyleId>{616DA210-FB5B-4158-B5E0-FEB733F419BA}</a:tableStyleId>
              </a:tblPr>
              <a:tblGrid>
                <a:gridCol w="1329109"/>
                <a:gridCol w="1507072"/>
                <a:gridCol w="1573300"/>
                <a:gridCol w="1469827"/>
                <a:gridCol w="1469827"/>
                <a:gridCol w="1469827"/>
                <a:gridCol w="1469827"/>
              </a:tblGrid>
              <a:tr h="1164251">
                <a:tc>
                  <a:txBody>
                    <a:bodyPr/>
                    <a:lstStyle/>
                    <a:p>
                      <a:pPr algn="ctr"/>
                      <a:r>
                        <a:rPr lang="fa-IR" sz="2200" dirty="0" smtClean="0">
                          <a:latin typeface="Arial" panose="020B0604020202090204" pitchFamily="34" charset="0"/>
                          <a:cs typeface="Arial" panose="020B0604020202090204" pitchFamily="34" charset="0"/>
                        </a:rPr>
                        <a:t>جمع</a:t>
                      </a:r>
                      <a:endParaRPr lang="en-US" sz="2200" dirty="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دایره</a:t>
                      </a:r>
                      <a:r>
                        <a:rPr lang="fa-IR" sz="2200" baseline="0" dirty="0" smtClean="0">
                          <a:latin typeface="Arial" panose="020B0604020202090204" pitchFamily="34" charset="0"/>
                          <a:cs typeface="Arial" panose="020B0604020202090204" pitchFamily="34" charset="0"/>
                        </a:rPr>
                        <a:t> خدماتی </a:t>
                      </a:r>
                    </a:p>
                    <a:p>
                      <a:pPr algn="ctr"/>
                      <a:r>
                        <a:rPr lang="en-US" sz="2200" baseline="0" dirty="0" smtClean="0">
                          <a:latin typeface="Arial" panose="020B0604020202090204" pitchFamily="34" charset="0"/>
                          <a:cs typeface="Arial" panose="020B0604020202090204" pitchFamily="34" charset="0"/>
                        </a:rPr>
                        <a:t>y</a:t>
                      </a:r>
                      <a:endParaRPr lang="en-US" sz="2200" dirty="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دایره خدماتی </a:t>
                      </a:r>
                      <a:endParaRPr lang="en-US" sz="2200" dirty="0" smtClean="0">
                        <a:latin typeface="Arial" panose="020B0604020202090204" pitchFamily="34" charset="0"/>
                        <a:cs typeface="Arial" panose="020B0604020202090204" pitchFamily="34" charset="0"/>
                      </a:endParaRPr>
                    </a:p>
                    <a:p>
                      <a:pPr algn="ctr"/>
                      <a:r>
                        <a:rPr lang="en-US" sz="2200" dirty="0" smtClean="0">
                          <a:latin typeface="Arial" panose="020B0604020202090204" pitchFamily="34" charset="0"/>
                          <a:cs typeface="Arial" panose="020B0604020202090204" pitchFamily="34" charset="0"/>
                        </a:rPr>
                        <a:t>x</a:t>
                      </a:r>
                      <a:endParaRPr lang="en-US" sz="2200" dirty="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دایره تولیدی </a:t>
                      </a:r>
                      <a:endParaRPr lang="en-US" sz="2200" dirty="0" smtClean="0">
                        <a:latin typeface="Arial" panose="020B0604020202090204" pitchFamily="34" charset="0"/>
                        <a:cs typeface="Arial" panose="020B0604020202090204" pitchFamily="34" charset="0"/>
                      </a:endParaRPr>
                    </a:p>
                    <a:p>
                      <a:pPr algn="ctr"/>
                      <a:r>
                        <a:rPr lang="en-US" sz="2200" dirty="0" smtClean="0">
                          <a:latin typeface="Arial" panose="020B0604020202090204" pitchFamily="34" charset="0"/>
                          <a:cs typeface="Arial" panose="020B0604020202090204" pitchFamily="34" charset="0"/>
                        </a:rPr>
                        <a:t>b</a:t>
                      </a:r>
                    </a:p>
                    <a:p>
                      <a:pPr algn="ctr"/>
                      <a:endParaRPr lang="en-US" sz="2200" dirty="0">
                        <a:latin typeface="Arial" panose="020B0604020202090204" pitchFamily="34" charset="0"/>
                        <a:cs typeface="Arial" panose="020B060402020209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2200" dirty="0" smtClean="0">
                          <a:latin typeface="Arial" panose="020B0604020202090204" pitchFamily="34" charset="0"/>
                          <a:cs typeface="Arial" panose="020B0604020202090204" pitchFamily="34" charset="0"/>
                        </a:rPr>
                        <a:t>دایره</a:t>
                      </a:r>
                      <a:r>
                        <a:rPr lang="fa-IR" sz="2200" baseline="0" dirty="0" smtClean="0">
                          <a:latin typeface="Arial" panose="020B0604020202090204" pitchFamily="34" charset="0"/>
                          <a:cs typeface="Arial" panose="020B0604020202090204" pitchFamily="34" charset="0"/>
                        </a:rPr>
                        <a:t> تولیدی</a:t>
                      </a:r>
                      <a:endParaRPr lang="en-US" sz="2200" baseline="0" dirty="0" smtClean="0">
                        <a:latin typeface="Arial" panose="020B0604020202090204" pitchFamily="34" charset="0"/>
                        <a:cs typeface="Arial" panose="020B0604020202090204" pitchFamily="34" charset="0"/>
                      </a:endParaRPr>
                    </a:p>
                    <a:p>
                      <a:pPr algn="ctr"/>
                      <a:r>
                        <a:rPr lang="en-US" sz="2200" baseline="0" dirty="0" smtClean="0">
                          <a:latin typeface="Arial" panose="020B0604020202090204" pitchFamily="34" charset="0"/>
                          <a:cs typeface="Arial" panose="020B0604020202090204" pitchFamily="34" charset="0"/>
                        </a:rPr>
                        <a:t>a</a:t>
                      </a:r>
                      <a:endParaRPr lang="en-US" sz="2200" dirty="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مبنا</a:t>
                      </a:r>
                      <a:endParaRPr lang="en-US" sz="2200" dirty="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شرح</a:t>
                      </a:r>
                      <a:endParaRPr lang="en-US" sz="2200" dirty="0">
                        <a:latin typeface="Arial" panose="020B0604020202090204" pitchFamily="34" charset="0"/>
                        <a:cs typeface="Arial" panose="020B0604020202090204" pitchFamily="34" charset="0"/>
                      </a:endParaRPr>
                    </a:p>
                  </a:txBody>
                  <a:tcPr/>
                </a:tc>
              </a:tr>
              <a:tr h="797206">
                <a:tc>
                  <a:txBody>
                    <a:bodyPr/>
                    <a:lstStyle/>
                    <a:p>
                      <a:pPr algn="ctr"/>
                      <a:r>
                        <a:rPr lang="en-US" sz="2200" dirty="0" smtClean="0">
                          <a:latin typeface="Arial" panose="020B0604020202090204" pitchFamily="34" charset="0"/>
                          <a:cs typeface="Arial" panose="020B0604020202090204" pitchFamily="34" charset="0"/>
                        </a:rPr>
                        <a:t>1044000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134000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190000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320000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400000</a:t>
                      </a:r>
                      <a:endParaRPr lang="en-US" sz="2200" dirty="0">
                        <a:latin typeface="Arial" panose="020B0604020202090204" pitchFamily="34" charset="0"/>
                        <a:cs typeface="Arial" panose="020B0604020202090204" pitchFamily="34" charset="0"/>
                      </a:endParaRPr>
                    </a:p>
                  </a:txBody>
                  <a:tcPr/>
                </a:tc>
                <a:tc>
                  <a:txBody>
                    <a:bodyPr/>
                    <a:lstStyle/>
                    <a:p>
                      <a:pPr algn="ctr"/>
                      <a:endParaRPr lang="en-US" sz="220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هزینه های</a:t>
                      </a:r>
                      <a:r>
                        <a:rPr lang="fa-IR" sz="2200" baseline="0" dirty="0" smtClean="0">
                          <a:latin typeface="Arial" panose="020B0604020202090204" pitchFamily="34" charset="0"/>
                          <a:cs typeface="Arial" panose="020B0604020202090204" pitchFamily="34" charset="0"/>
                        </a:rPr>
                        <a:t> قبل از تسهیم</a:t>
                      </a:r>
                      <a:endParaRPr lang="en-US" sz="2200" dirty="0">
                        <a:latin typeface="Arial" panose="020B0604020202090204" pitchFamily="34" charset="0"/>
                        <a:cs typeface="Arial" panose="020B0604020202090204" pitchFamily="34" charset="0"/>
                      </a:endParaRPr>
                    </a:p>
                  </a:txBody>
                  <a:tcPr/>
                </a:tc>
              </a:tr>
              <a:tr h="1448876">
                <a:tc>
                  <a:txBody>
                    <a:bodyPr/>
                    <a:lstStyle/>
                    <a:p>
                      <a:pPr algn="ctr"/>
                      <a:r>
                        <a:rPr lang="en-US" sz="2200" dirty="0" smtClean="0">
                          <a:latin typeface="Arial" panose="020B0604020202090204" pitchFamily="34" charset="0"/>
                          <a:cs typeface="Arial" panose="020B0604020202090204" pitchFamily="34" charset="0"/>
                        </a:rPr>
                        <a:t>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66000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(220000)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99000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55000</a:t>
                      </a:r>
                      <a:endParaRPr lang="en-US" sz="2200" dirty="0">
                        <a:latin typeface="Arial" panose="020B0604020202090204" pitchFamily="34" charset="0"/>
                        <a:cs typeface="Arial" panose="020B0604020202090204" pitchFamily="34" charset="0"/>
                      </a:endParaRPr>
                    </a:p>
                  </a:txBody>
                  <a:tcPr/>
                </a:tc>
                <a:tc>
                  <a:txBody>
                    <a:bodyPr/>
                    <a:lstStyle/>
                    <a:p>
                      <a:pPr algn="ctr"/>
                      <a:endParaRPr lang="en-US" sz="2200" dirty="0">
                        <a:latin typeface="Arial" panose="020B0604020202090204" pitchFamily="34" charset="0"/>
                        <a:cs typeface="Arial" panose="020B060402020209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2200" dirty="0" smtClean="0">
                          <a:latin typeface="Arial" panose="020B0604020202090204" pitchFamily="34" charset="0"/>
                          <a:cs typeface="Arial" panose="020B0604020202090204" pitchFamily="34" charset="0"/>
                        </a:rPr>
                        <a:t>هزینه های بعد از تسهیم</a:t>
                      </a:r>
                      <a:r>
                        <a:rPr lang="fa-IR" sz="2200" baseline="0" dirty="0" smtClean="0">
                          <a:latin typeface="Arial" panose="020B0604020202090204" pitchFamily="34" charset="0"/>
                          <a:cs typeface="Arial" panose="020B0604020202090204" pitchFamily="34" charset="0"/>
                        </a:rPr>
                        <a:t> دایره </a:t>
                      </a:r>
                      <a:r>
                        <a:rPr lang="en-US" sz="2200" baseline="0" dirty="0" smtClean="0">
                          <a:latin typeface="Arial" panose="020B0604020202090204" pitchFamily="34" charset="0"/>
                          <a:cs typeface="Arial" panose="020B0604020202090204" pitchFamily="34" charset="0"/>
                        </a:rPr>
                        <a:t>x</a:t>
                      </a:r>
                      <a:r>
                        <a:rPr lang="fa-IR" sz="2200" baseline="0" dirty="0" smtClean="0">
                          <a:latin typeface="Arial" panose="020B0604020202090204" pitchFamily="34" charset="0"/>
                          <a:cs typeface="Arial" panose="020B0604020202090204" pitchFamily="34" charset="0"/>
                        </a:rPr>
                        <a:t>خدماتی</a:t>
                      </a:r>
                      <a:endParaRPr lang="en-US" sz="2200" dirty="0" smtClean="0">
                        <a:latin typeface="Arial" panose="020B0604020202090204" pitchFamily="34" charset="0"/>
                        <a:cs typeface="Arial" panose="020B0604020202090204" pitchFamily="34" charset="0"/>
                      </a:endParaRPr>
                    </a:p>
                    <a:p>
                      <a:pPr algn="ctr"/>
                      <a:endParaRPr lang="en-US" sz="2200" dirty="0">
                        <a:latin typeface="Arial" panose="020B0604020202090204" pitchFamily="34" charset="0"/>
                        <a:cs typeface="Arial" panose="020B0604020202090204" pitchFamily="34" charset="0"/>
                      </a:endParaRPr>
                    </a:p>
                  </a:txBody>
                  <a:tcPr/>
                </a:tc>
              </a:tr>
              <a:tr h="685588">
                <a:tc>
                  <a:txBody>
                    <a:bodyPr/>
                    <a:lstStyle/>
                    <a:p>
                      <a:pPr algn="ctr"/>
                      <a:r>
                        <a:rPr lang="en-US" sz="2200" dirty="0" smtClean="0">
                          <a:latin typeface="Arial" panose="020B0604020202090204" pitchFamily="34" charset="0"/>
                          <a:cs typeface="Arial" panose="020B0604020202090204" pitchFamily="34" charset="0"/>
                        </a:rPr>
                        <a:t>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(200000)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30000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100000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70000</a:t>
                      </a:r>
                      <a:endParaRPr lang="en-US" sz="2200" dirty="0">
                        <a:latin typeface="Arial" panose="020B0604020202090204" pitchFamily="34" charset="0"/>
                        <a:cs typeface="Arial" panose="020B0604020202090204" pitchFamily="34" charset="0"/>
                      </a:endParaRPr>
                    </a:p>
                  </a:txBody>
                  <a:tcPr/>
                </a:tc>
                <a:tc>
                  <a:txBody>
                    <a:bodyPr/>
                    <a:lstStyle/>
                    <a:p>
                      <a:pPr algn="ctr"/>
                      <a:endParaRPr lang="en-US" sz="220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دایره</a:t>
                      </a:r>
                      <a:r>
                        <a:rPr lang="fa-IR" sz="2200" baseline="0" dirty="0" smtClean="0">
                          <a:latin typeface="Arial" panose="020B0604020202090204" pitchFamily="34" charset="0"/>
                          <a:cs typeface="Arial" panose="020B0604020202090204" pitchFamily="34" charset="0"/>
                        </a:rPr>
                        <a:t> </a:t>
                      </a:r>
                      <a:r>
                        <a:rPr lang="en-US" sz="2200" baseline="0" dirty="0" smtClean="0">
                          <a:latin typeface="Arial" panose="020B0604020202090204" pitchFamily="34" charset="0"/>
                          <a:cs typeface="Arial" panose="020B0604020202090204" pitchFamily="34" charset="0"/>
                        </a:rPr>
                        <a:t>y</a:t>
                      </a:r>
                      <a:r>
                        <a:rPr lang="fa-IR" sz="2200" baseline="0" dirty="0" smtClean="0">
                          <a:latin typeface="Arial" panose="020B0604020202090204" pitchFamily="34" charset="0"/>
                          <a:cs typeface="Arial" panose="020B0604020202090204" pitchFamily="34" charset="0"/>
                        </a:rPr>
                        <a:t>خدماتی </a:t>
                      </a:r>
                      <a:endParaRPr lang="en-US" sz="2200" dirty="0">
                        <a:latin typeface="Arial" panose="020B0604020202090204" pitchFamily="34" charset="0"/>
                        <a:cs typeface="Arial" panose="020B0604020202090204" pitchFamily="34" charset="0"/>
                      </a:endParaRPr>
                    </a:p>
                  </a:txBody>
                  <a:tcPr/>
                </a:tc>
              </a:tr>
              <a:tr h="332702">
                <a:tc>
                  <a:txBody>
                    <a:bodyPr/>
                    <a:lstStyle/>
                    <a:p>
                      <a:pPr algn="ctr"/>
                      <a:r>
                        <a:rPr lang="en-US" sz="2200" dirty="0" smtClean="0">
                          <a:latin typeface="Arial" panose="020B0604020202090204" pitchFamily="34" charset="0"/>
                          <a:cs typeface="Arial" panose="020B0604020202090204" pitchFamily="34" charset="0"/>
                        </a:rPr>
                        <a:t>1044000</a:t>
                      </a:r>
                      <a:endParaRPr lang="en-US" sz="2200" dirty="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0</a:t>
                      </a:r>
                      <a:endParaRPr lang="en-US" sz="2200" dirty="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519000</a:t>
                      </a:r>
                      <a:endParaRPr lang="en-US" sz="2200" dirty="0">
                        <a:latin typeface="Arial" panose="020B0604020202090204" pitchFamily="34" charset="0"/>
                        <a:cs typeface="Arial" panose="020B0604020202090204" pitchFamily="34" charset="0"/>
                      </a:endParaRPr>
                    </a:p>
                  </a:txBody>
                  <a:tcPr/>
                </a:tc>
                <a:tc>
                  <a:txBody>
                    <a:bodyPr/>
                    <a:lstStyle/>
                    <a:p>
                      <a:pPr algn="ctr"/>
                      <a:r>
                        <a:rPr lang="en-US" sz="2200" dirty="0" smtClean="0">
                          <a:latin typeface="Arial" panose="020B0604020202090204" pitchFamily="34" charset="0"/>
                          <a:cs typeface="Arial" panose="020B0604020202090204" pitchFamily="34" charset="0"/>
                        </a:rPr>
                        <a:t>525000</a:t>
                      </a:r>
                      <a:endParaRPr lang="en-US" sz="2200" dirty="0">
                        <a:latin typeface="Arial" panose="020B0604020202090204" pitchFamily="34" charset="0"/>
                        <a:cs typeface="Arial" panose="020B0604020202090204" pitchFamily="34" charset="0"/>
                      </a:endParaRPr>
                    </a:p>
                  </a:txBody>
                  <a:tcPr/>
                </a:tc>
                <a:tc>
                  <a:txBody>
                    <a:bodyPr/>
                    <a:lstStyle/>
                    <a:p>
                      <a:pPr algn="ctr"/>
                      <a:endParaRPr lang="en-US" sz="2200">
                        <a:latin typeface="Arial" panose="020B0604020202090204" pitchFamily="34" charset="0"/>
                        <a:cs typeface="Arial" panose="020B0604020202090204" pitchFamily="34" charset="0"/>
                      </a:endParaRPr>
                    </a:p>
                  </a:txBody>
                  <a:tcPr/>
                </a:tc>
                <a:tc>
                  <a:txBody>
                    <a:bodyPr/>
                    <a:lstStyle/>
                    <a:p>
                      <a:pPr algn="ctr"/>
                      <a:r>
                        <a:rPr lang="fa-IR" sz="2200" dirty="0" smtClean="0">
                          <a:latin typeface="Arial" panose="020B0604020202090204" pitchFamily="34" charset="0"/>
                          <a:cs typeface="Arial" panose="020B0604020202090204" pitchFamily="34" charset="0"/>
                        </a:rPr>
                        <a:t>جمع</a:t>
                      </a:r>
                      <a:endParaRPr lang="en-US" sz="2200" dirty="0">
                        <a:latin typeface="Arial" panose="020B0604020202090204" pitchFamily="34" charset="0"/>
                        <a:cs typeface="Arial" panose="020B0604020202090204" pitchFamily="34" charset="0"/>
                      </a:endParaRPr>
                    </a:p>
                  </a:txBody>
                  <a:tcPr/>
                </a:tc>
              </a:tr>
            </a:tbl>
          </a:graphicData>
        </a:graphic>
      </p:graphicFrame>
      <p:sp>
        <p:nvSpPr>
          <p:cNvPr id="3" name="Rectangle 2"/>
          <p:cNvSpPr/>
          <p:nvPr/>
        </p:nvSpPr>
        <p:spPr>
          <a:xfrm>
            <a:off x="823130" y="5250644"/>
            <a:ext cx="1127232" cy="430887"/>
          </a:xfrm>
          <a:prstGeom prst="rect">
            <a:avLst/>
          </a:prstGeom>
        </p:spPr>
        <p:txBody>
          <a:bodyPr wrap="none">
            <a:spAutoFit/>
          </a:bodyPr>
          <a:lstStyle/>
          <a:p>
            <a:r>
              <a:rPr lang="en-US" sz="2200" dirty="0">
                <a:solidFill>
                  <a:prstClr val="white"/>
                </a:solidFill>
                <a:latin typeface="Arial" panose="020B0604020202090204" pitchFamily="34" charset="0"/>
                <a:cs typeface="Arial" panose="020B0604020202090204" pitchFamily="34" charset="0"/>
              </a:rPr>
              <a:t>525000</a:t>
            </a:r>
            <a:endParaRPr lang="en-US" dirty="0"/>
          </a:p>
        </p:txBody>
      </p:sp>
      <p:sp>
        <p:nvSpPr>
          <p:cNvPr id="5" name="Rectangle 4"/>
          <p:cNvSpPr/>
          <p:nvPr/>
        </p:nvSpPr>
        <p:spPr>
          <a:xfrm>
            <a:off x="697726" y="5681531"/>
            <a:ext cx="1378039" cy="515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1676" y="5733046"/>
            <a:ext cx="970137"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15000</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2154312" y="5491844"/>
            <a:ext cx="34977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2504088" y="5491844"/>
            <a:ext cx="498855"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35</a:t>
            </a: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3103291" y="5513826"/>
            <a:ext cx="2340705"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نرخ جذب دایره تولیدی </a:t>
            </a:r>
            <a:endParaRPr lang="en-US" sz="2200" dirty="0">
              <a:latin typeface="Arial" panose="020B0604020202020204" pitchFamily="34" charset="0"/>
              <a:cs typeface="Arial" panose="020B0604020202020204" pitchFamily="34" charset="0"/>
            </a:endParaRPr>
          </a:p>
        </p:txBody>
      </p:sp>
      <p:sp>
        <p:nvSpPr>
          <p:cNvPr id="10" name="Rectangle 9"/>
          <p:cNvSpPr/>
          <p:nvPr/>
        </p:nvSpPr>
        <p:spPr>
          <a:xfrm>
            <a:off x="2954953" y="5513826"/>
            <a:ext cx="372218" cy="430887"/>
          </a:xfrm>
          <a:prstGeom prst="rect">
            <a:avLst/>
          </a:prstGeom>
        </p:spPr>
        <p:txBody>
          <a:bodyPr wrap="none">
            <a:spAutoFit/>
          </a:bodyPr>
          <a:lstStyle/>
          <a:p>
            <a:r>
              <a:rPr lang="en-US" sz="2200" dirty="0">
                <a:latin typeface="Arial" panose="020B0604020202020204" pitchFamily="34" charset="0"/>
                <a:cs typeface="Arial" panose="020B0604020202020204" pitchFamily="34" charset="0"/>
              </a:rPr>
              <a:t>A</a:t>
            </a:r>
          </a:p>
        </p:txBody>
      </p:sp>
      <p:sp>
        <p:nvSpPr>
          <p:cNvPr id="11" name="Rectangle 10"/>
          <p:cNvSpPr/>
          <p:nvPr/>
        </p:nvSpPr>
        <p:spPr>
          <a:xfrm>
            <a:off x="6536936" y="5250644"/>
            <a:ext cx="1127232" cy="430887"/>
          </a:xfrm>
          <a:prstGeom prst="rect">
            <a:avLst/>
          </a:prstGeom>
        </p:spPr>
        <p:txBody>
          <a:bodyPr wrap="none">
            <a:spAutoFit/>
          </a:bodyPr>
          <a:lstStyle/>
          <a:p>
            <a:r>
              <a:rPr lang="en-US" sz="2200" dirty="0" smtClean="0">
                <a:solidFill>
                  <a:prstClr val="white"/>
                </a:solidFill>
                <a:latin typeface="Arial" panose="020B0604020202090204" pitchFamily="34" charset="0"/>
                <a:cs typeface="Arial" panose="020B0604020202090204" pitchFamily="34" charset="0"/>
              </a:rPr>
              <a:t>519000</a:t>
            </a:r>
            <a:endParaRPr lang="en-US" dirty="0"/>
          </a:p>
        </p:txBody>
      </p:sp>
      <p:sp>
        <p:nvSpPr>
          <p:cNvPr id="12" name="Rectangle 11"/>
          <p:cNvSpPr/>
          <p:nvPr/>
        </p:nvSpPr>
        <p:spPr>
          <a:xfrm>
            <a:off x="6411532" y="5681531"/>
            <a:ext cx="1378039" cy="515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81817" y="5733046"/>
            <a:ext cx="128432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1730000</a:t>
            </a:r>
            <a:endParaRPr lang="en-US" sz="2200" dirty="0">
              <a:latin typeface="Arial" panose="020B0604020202020204" pitchFamily="34" charset="0"/>
              <a:cs typeface="Arial" panose="020B0604020202020204" pitchFamily="34" charset="0"/>
            </a:endParaRPr>
          </a:p>
        </p:txBody>
      </p:sp>
      <p:sp>
        <p:nvSpPr>
          <p:cNvPr id="14" name="Rectangle 13"/>
          <p:cNvSpPr/>
          <p:nvPr/>
        </p:nvSpPr>
        <p:spPr>
          <a:xfrm>
            <a:off x="7868118" y="5491844"/>
            <a:ext cx="34977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15" name="Rectangle 14"/>
          <p:cNvSpPr/>
          <p:nvPr/>
        </p:nvSpPr>
        <p:spPr>
          <a:xfrm>
            <a:off x="8217894" y="5491844"/>
            <a:ext cx="57740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0/3</a:t>
            </a:r>
            <a:endParaRPr lang="en-US" sz="2200" dirty="0">
              <a:latin typeface="Arial" panose="020B0604020202020204" pitchFamily="34" charset="0"/>
              <a:cs typeface="Arial" panose="020B0604020202020204" pitchFamily="34" charset="0"/>
            </a:endParaRPr>
          </a:p>
        </p:txBody>
      </p:sp>
      <p:sp>
        <p:nvSpPr>
          <p:cNvPr id="16" name="Rectangle 15"/>
          <p:cNvSpPr/>
          <p:nvPr/>
        </p:nvSpPr>
        <p:spPr>
          <a:xfrm>
            <a:off x="8854868" y="5491842"/>
            <a:ext cx="2340705"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نرخ جذب دایره تولیدی </a:t>
            </a:r>
            <a:endParaRPr lang="en-US" sz="2200" dirty="0">
              <a:latin typeface="Arial" panose="020B0604020202020204" pitchFamily="34" charset="0"/>
              <a:cs typeface="Arial" panose="020B0604020202020204" pitchFamily="34" charset="0"/>
            </a:endParaRPr>
          </a:p>
        </p:txBody>
      </p:sp>
      <p:sp>
        <p:nvSpPr>
          <p:cNvPr id="17" name="Rectangle 16"/>
          <p:cNvSpPr/>
          <p:nvPr/>
        </p:nvSpPr>
        <p:spPr>
          <a:xfrm>
            <a:off x="8654416" y="5491843"/>
            <a:ext cx="372218"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p:txBody>
      </p:sp>
      <p:sp>
        <p:nvSpPr>
          <p:cNvPr id="18" name="Rectangle 17">
            <a:hlinkClick r:id="" action="ppaction://hlinkshowjump?jump=nextslide">
              <a:snd r:embed="rId3" name="click.wav"/>
            </a:hlinkClick>
            <a:hlinkHover r:id="" action="ppaction://noaction">
              <a:snd r:embed="rId4" name="arrow.wav"/>
            </a:hlinkHover>
          </p:cNvPr>
          <p:cNvSpPr/>
          <p:nvPr/>
        </p:nvSpPr>
        <p:spPr>
          <a:xfrm>
            <a:off x="6004058" y="592272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9" name="Rectangle 18">
            <a:hlinkClick r:id="" action="ppaction://hlinkshowjump?jump=previousslide">
              <a:snd r:embed="rId3" name="click.wav"/>
            </a:hlinkClick>
            <a:hlinkHover r:id="" action="ppaction://noaction">
              <a:snd r:embed="rId4" name="arrow.wav"/>
            </a:hlinkHover>
          </p:cNvPr>
          <p:cNvSpPr/>
          <p:nvPr/>
        </p:nvSpPr>
        <p:spPr>
          <a:xfrm>
            <a:off x="5083717" y="592272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12291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right)">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0" grpId="0"/>
      <p:bldP spid="11" grpId="0"/>
      <p:bldP spid="12" grpId="0" animBg="1"/>
      <p:bldP spid="13" grpId="0"/>
      <p:bldP spid="14" grpId="0"/>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3348507" y="313959"/>
            <a:ext cx="8448541"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هزینه های براورده شده سربار تولیدی سهیل برای سال جاری به شرح زیر است </a:t>
            </a:r>
            <a:endParaRPr lang="fa-IR" sz="2200" dirty="0">
              <a:solidFill>
                <a:prstClr val="white"/>
              </a:solidFill>
              <a:latin typeface="Arial" panose="020B0604020202020204" pitchFamily="34"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362971033"/>
              </p:ext>
            </p:extLst>
          </p:nvPr>
        </p:nvGraphicFramePr>
        <p:xfrm>
          <a:off x="2051705" y="744846"/>
          <a:ext cx="8069699" cy="5628072"/>
        </p:xfrm>
        <a:graphic>
          <a:graphicData uri="http://schemas.openxmlformats.org/drawingml/2006/table">
            <a:tbl>
              <a:tblPr firstRow="1" bandRow="1">
                <a:tableStyleId>{616DA210-FB5B-4158-B5E0-FEB733F419BA}</a:tableStyleId>
              </a:tblPr>
              <a:tblGrid>
                <a:gridCol w="2264898"/>
                <a:gridCol w="604911"/>
                <a:gridCol w="1491175"/>
                <a:gridCol w="695061"/>
                <a:gridCol w="1506827"/>
                <a:gridCol w="1506827"/>
              </a:tblGrid>
              <a:tr h="938012">
                <a:tc>
                  <a:txBody>
                    <a:bodyPr/>
                    <a:lstStyle/>
                    <a:p>
                      <a:pPr algn="r"/>
                      <a:r>
                        <a:rPr lang="fa-IR" sz="2200" dirty="0" smtClean="0">
                          <a:latin typeface="Arial" panose="020B0604020202020204" pitchFamily="34" charset="0"/>
                          <a:cs typeface="Arial" panose="020B0604020202020204" pitchFamily="34" charset="0"/>
                        </a:rPr>
                        <a:t>مبنای</a:t>
                      </a:r>
                      <a:r>
                        <a:rPr lang="fa-IR" sz="2200" baseline="0" dirty="0" smtClean="0">
                          <a:latin typeface="Arial" panose="020B0604020202020204" pitchFamily="34" charset="0"/>
                          <a:cs typeface="Arial" panose="020B0604020202020204" pitchFamily="34" charset="0"/>
                        </a:rPr>
                        <a:t> نرخ جذب ساعت کار ماشین</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X</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سربار براورد شده</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دوایر</a:t>
                      </a:r>
                      <a:endParaRPr lang="en-US" sz="2200" dirty="0">
                        <a:latin typeface="Arial" panose="020B0604020202020204" pitchFamily="34" charset="0"/>
                        <a:cs typeface="Arial" panose="020B0604020202020204" pitchFamily="34" charset="0"/>
                      </a:endParaRPr>
                    </a:p>
                  </a:txBody>
                  <a:tcPr/>
                </a:tc>
              </a:tr>
              <a:tr h="938012">
                <a:tc>
                  <a:txBody>
                    <a:bodyPr/>
                    <a:lstStyle/>
                    <a:p>
                      <a:pPr algn="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tc>
                <a:tc>
                  <a:txBody>
                    <a:bodyPr/>
                    <a:lstStyle/>
                    <a:p>
                      <a:r>
                        <a:rPr lang="en-US" dirty="0" smtClean="0"/>
                        <a:t>-</a:t>
                      </a:r>
                      <a:endParaRPr lang="en-US" dirty="0"/>
                    </a:p>
                  </a:txBody>
                  <a:tcPr/>
                </a:tc>
                <a:tc>
                  <a:txBody>
                    <a:bodyPr/>
                    <a:lstStyle/>
                    <a:p>
                      <a:pPr algn="r"/>
                      <a:r>
                        <a:rPr lang="en-US" sz="2200" dirty="0" smtClean="0">
                          <a:latin typeface="Arial" panose="020B0604020202020204" pitchFamily="34" charset="0"/>
                          <a:cs typeface="Arial" panose="020B0604020202020204" pitchFamily="34" charset="0"/>
                        </a:rPr>
                        <a:t>410000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X</a:t>
                      </a:r>
                      <a:endParaRPr lang="en-US" sz="2200" dirty="0">
                        <a:latin typeface="Arial" panose="020B0604020202020204" pitchFamily="34" charset="0"/>
                        <a:cs typeface="Arial" panose="020B0604020202020204" pitchFamily="34" charset="0"/>
                      </a:endParaRPr>
                    </a:p>
                  </a:txBody>
                  <a:tcPr/>
                </a:tc>
              </a:tr>
              <a:tr h="938012">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r>
                        <a:rPr lang="en-US" dirty="0" smtClean="0"/>
                        <a:t>30</a:t>
                      </a:r>
                      <a:endParaRPr lang="en-US" dirty="0"/>
                    </a:p>
                  </a:txBody>
                  <a:tcPr/>
                </a:tc>
                <a:tc>
                  <a:txBody>
                    <a:bodyPr/>
                    <a:lstStyle/>
                    <a:p>
                      <a:pPr algn="r"/>
                      <a:r>
                        <a:rPr lang="en-US" sz="2200" dirty="0" smtClean="0">
                          <a:latin typeface="Arial" panose="020B0604020202020204" pitchFamily="34" charset="0"/>
                          <a:cs typeface="Arial" panose="020B0604020202020204" pitchFamily="34" charset="0"/>
                        </a:rPr>
                        <a:t>300000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r>
              <a:tr h="938012">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tc>
                <a:tc>
                  <a:txBody>
                    <a:bodyPr/>
                    <a:lstStyle/>
                    <a:p>
                      <a:r>
                        <a:rPr lang="en-US" dirty="0" smtClean="0"/>
                        <a:t>20</a:t>
                      </a:r>
                      <a:endParaRPr lang="en-US" dirty="0"/>
                    </a:p>
                  </a:txBody>
                  <a:tcPr/>
                </a:tc>
                <a:tc>
                  <a:txBody>
                    <a:bodyPr/>
                    <a:lstStyle/>
                    <a:p>
                      <a:pPr algn="r"/>
                      <a:r>
                        <a:rPr lang="en-US" sz="2200" dirty="0" smtClean="0">
                          <a:latin typeface="Arial" panose="020B0604020202020204" pitchFamily="34" charset="0"/>
                          <a:cs typeface="Arial" panose="020B0604020202020204" pitchFamily="34" charset="0"/>
                        </a:rPr>
                        <a:t>260000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r>
              <a:tr h="938012">
                <a:tc>
                  <a:txBody>
                    <a:bodyPr/>
                    <a:lstStyle/>
                    <a:p>
                      <a:pPr algn="r"/>
                      <a:r>
                        <a:rPr lang="en-US" sz="2200" dirty="0" smtClean="0">
                          <a:latin typeface="Arial" panose="020B0604020202020204" pitchFamily="34" charset="0"/>
                          <a:cs typeface="Arial" panose="020B0604020202020204" pitchFamily="34" charset="0"/>
                        </a:rPr>
                        <a:t>3000</a:t>
                      </a:r>
                      <a:r>
                        <a:rPr lang="en-US" sz="2200" baseline="0" dirty="0" smtClean="0">
                          <a:latin typeface="Arial" panose="020B0604020202020204" pitchFamily="34" charset="0"/>
                          <a:cs typeface="Arial" panose="020B0604020202020204" pitchFamily="34" charset="0"/>
                        </a:rPr>
                        <a:t> </a:t>
                      </a:r>
                      <a:r>
                        <a:rPr lang="fa-IR" sz="2200" baseline="0" dirty="0" smtClean="0">
                          <a:latin typeface="Arial" panose="020B0604020202020204" pitchFamily="34" charset="0"/>
                          <a:cs typeface="Arial" panose="020B0604020202020204" pitchFamily="34" charset="0"/>
                        </a:rPr>
                        <a:t>ساعت کار</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70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50</a:t>
                      </a:r>
                      <a:endParaRPr lang="en-US" sz="2200" dirty="0">
                        <a:latin typeface="Arial" panose="020B0604020202020204" pitchFamily="34" charset="0"/>
                        <a:cs typeface="Arial" panose="020B0604020202020204" pitchFamily="34" charset="0"/>
                      </a:endParaRPr>
                    </a:p>
                  </a:txBody>
                  <a:tcPr/>
                </a:tc>
                <a:tc>
                  <a:txBody>
                    <a:bodyPr/>
                    <a:lstStyle/>
                    <a:p>
                      <a:pPr algn="l"/>
                      <a:r>
                        <a:rPr lang="en-US" sz="2200" dirty="0" smtClean="0">
                          <a:latin typeface="Arial" panose="020B0604020202020204" pitchFamily="34" charset="0"/>
                          <a:cs typeface="Arial" panose="020B0604020202020204" pitchFamily="34" charset="0"/>
                        </a:rPr>
                        <a:t>10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470000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tc>
              </a:tr>
              <a:tr h="938012">
                <a:tc>
                  <a:txBody>
                    <a:bodyPr/>
                    <a:lstStyle/>
                    <a:p>
                      <a:pPr algn="r" rtl="0"/>
                      <a:r>
                        <a:rPr lang="en-US" sz="2200" dirty="0" smtClean="0">
                          <a:latin typeface="Arial" panose="020B0604020202020204" pitchFamily="34" charset="0"/>
                          <a:cs typeface="Arial" panose="020B0604020202020204" pitchFamily="34" charset="0"/>
                        </a:rPr>
                        <a:t>2000</a:t>
                      </a:r>
                      <a:r>
                        <a:rPr lang="fa-IR" sz="2200" dirty="0" smtClean="0">
                          <a:latin typeface="Arial" panose="020B0604020202020204" pitchFamily="34" charset="0"/>
                          <a:cs typeface="Arial" panose="020B0604020202020204" pitchFamily="34" charset="0"/>
                        </a:rPr>
                        <a:t>ساعت کار</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30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a:t>
                      </a:r>
                      <a:endParaRPr lang="en-US" sz="2200" dirty="0">
                        <a:latin typeface="Arial" panose="020B0604020202020204" pitchFamily="34" charset="0"/>
                        <a:cs typeface="Arial" panose="020B0604020202020204" pitchFamily="34" charset="0"/>
                      </a:endParaRPr>
                    </a:p>
                  </a:txBody>
                  <a:tcPr/>
                </a:tc>
                <a:tc>
                  <a:txBody>
                    <a:bodyPr/>
                    <a:lstStyle/>
                    <a:p>
                      <a:pPr algn="l"/>
                      <a:r>
                        <a:rPr lang="en-US" sz="2200" dirty="0" smtClean="0">
                          <a:latin typeface="Arial" panose="020B0604020202020204" pitchFamily="34" charset="0"/>
                          <a:cs typeface="Arial" panose="020B0604020202020204" pitchFamily="34" charset="0"/>
                        </a:rPr>
                        <a:t>40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560000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r>
            </a:tbl>
          </a:graphicData>
        </a:graphic>
      </p:graphicFrame>
      <p:sp>
        <p:nvSpPr>
          <p:cNvPr id="4" name="Rectangle 3">
            <a:hlinkClick r:id="" action="ppaction://hlinkshowjump?jump=nextslide">
              <a:snd r:embed="rId3" name="click.wav"/>
            </a:hlinkClick>
            <a:hlinkHover r:id="" action="ppaction://noaction">
              <a:snd r:embed="rId4" name="arrow.wav"/>
            </a:hlinkHover>
          </p:cNvPr>
          <p:cNvSpPr/>
          <p:nvPr/>
        </p:nvSpPr>
        <p:spPr>
          <a:xfrm>
            <a:off x="11267968" y="5096060"/>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5" name="Rectangle 4">
            <a:hlinkClick r:id="" action="ppaction://hlinkshowjump?jump=previousslide">
              <a:snd r:embed="rId3" name="click.wav"/>
            </a:hlinkClick>
            <a:hlinkHover r:id="" action="ppaction://noaction">
              <a:snd r:embed="rId4" name="arrow.wav"/>
            </a:hlinkHover>
          </p:cNvPr>
          <p:cNvSpPr/>
          <p:nvPr/>
        </p:nvSpPr>
        <p:spPr>
          <a:xfrm>
            <a:off x="11267969" y="581437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02630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8146" y="378353"/>
            <a:ext cx="990385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مطلوب است تسهیم هزینه های سربار دوایر خدماتی به دوایر تولیدی و محاسبه نرخ جذب سربار </a:t>
            </a:r>
            <a:endParaRPr lang="fa-IR" sz="2200"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856736" y="912262"/>
            <a:ext cx="3344562" cy="430887"/>
          </a:xfrm>
          <a:prstGeom prst="rect">
            <a:avLst/>
          </a:prstGeom>
          <a:noFill/>
        </p:spPr>
        <p:txBody>
          <a:bodyPr wrap="square" rtlCol="0">
            <a:spAutoFit/>
          </a:bodyPr>
          <a:lstStyle/>
          <a:p>
            <a:r>
              <a:rPr lang="en-US" sz="2200" dirty="0" smtClean="0">
                <a:solidFill>
                  <a:srgbClr val="00B0F0"/>
                </a:solidFill>
              </a:rPr>
              <a:t>X</a:t>
            </a:r>
            <a:r>
              <a:rPr lang="en-US" sz="2200" dirty="0" smtClean="0"/>
              <a:t> = 410000+20% y</a:t>
            </a:r>
            <a:endParaRPr lang="en-US" sz="2200" dirty="0"/>
          </a:p>
        </p:txBody>
      </p:sp>
      <p:sp>
        <p:nvSpPr>
          <p:cNvPr id="7" name="TextBox 6"/>
          <p:cNvSpPr txBox="1"/>
          <p:nvPr/>
        </p:nvSpPr>
        <p:spPr>
          <a:xfrm>
            <a:off x="856736" y="1424076"/>
            <a:ext cx="3344562" cy="430887"/>
          </a:xfrm>
          <a:prstGeom prst="rect">
            <a:avLst/>
          </a:prstGeom>
          <a:noFill/>
        </p:spPr>
        <p:txBody>
          <a:bodyPr wrap="square" rtlCol="0">
            <a:spAutoFit/>
          </a:bodyPr>
          <a:lstStyle/>
          <a:p>
            <a:r>
              <a:rPr lang="en-US" sz="2200" dirty="0">
                <a:solidFill>
                  <a:srgbClr val="92D050"/>
                </a:solidFill>
              </a:rPr>
              <a:t>Y</a:t>
            </a:r>
            <a:r>
              <a:rPr lang="en-US" sz="2200" dirty="0" smtClean="0">
                <a:solidFill>
                  <a:srgbClr val="92D050"/>
                </a:solidFill>
              </a:rPr>
              <a:t> </a:t>
            </a:r>
            <a:r>
              <a:rPr lang="en-US" sz="2200" dirty="0" smtClean="0"/>
              <a:t>= 300000+ 30% X</a:t>
            </a:r>
            <a:endParaRPr lang="en-US" sz="2200" dirty="0"/>
          </a:p>
        </p:txBody>
      </p:sp>
      <p:sp>
        <p:nvSpPr>
          <p:cNvPr id="8" name="Left Brace 7"/>
          <p:cNvSpPr/>
          <p:nvPr/>
        </p:nvSpPr>
        <p:spPr>
          <a:xfrm>
            <a:off x="597157" y="872713"/>
            <a:ext cx="384080" cy="1494064"/>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56735" y="1935890"/>
            <a:ext cx="4050115" cy="430887"/>
          </a:xfrm>
          <a:prstGeom prst="rect">
            <a:avLst/>
          </a:prstGeom>
          <a:noFill/>
        </p:spPr>
        <p:txBody>
          <a:bodyPr wrap="square" rtlCol="0">
            <a:spAutoFit/>
          </a:bodyPr>
          <a:lstStyle/>
          <a:p>
            <a:r>
              <a:rPr lang="en-US" sz="2200" dirty="0">
                <a:solidFill>
                  <a:srgbClr val="FFC000"/>
                </a:solidFill>
              </a:rPr>
              <a:t>Z</a:t>
            </a:r>
            <a:r>
              <a:rPr lang="en-US" sz="2200" dirty="0" smtClean="0">
                <a:solidFill>
                  <a:srgbClr val="FFC000"/>
                </a:solidFill>
              </a:rPr>
              <a:t> </a:t>
            </a:r>
            <a:r>
              <a:rPr lang="en-US" sz="2200" dirty="0" smtClean="0"/>
              <a:t>= 260000+ 20% Y + 10% X</a:t>
            </a:r>
            <a:endParaRPr lang="en-US" sz="2200" dirty="0"/>
          </a:p>
        </p:txBody>
      </p:sp>
      <p:sp>
        <p:nvSpPr>
          <p:cNvPr id="10" name="TextBox 9"/>
          <p:cNvSpPr txBox="1"/>
          <p:nvPr/>
        </p:nvSpPr>
        <p:spPr>
          <a:xfrm>
            <a:off x="4694640" y="912262"/>
            <a:ext cx="4887241" cy="430887"/>
          </a:xfrm>
          <a:prstGeom prst="rect">
            <a:avLst/>
          </a:prstGeom>
          <a:noFill/>
        </p:spPr>
        <p:txBody>
          <a:bodyPr wrap="square" rtlCol="0">
            <a:spAutoFit/>
          </a:bodyPr>
          <a:lstStyle/>
          <a:p>
            <a:r>
              <a:rPr lang="en-US" sz="2200" dirty="0" smtClean="0">
                <a:solidFill>
                  <a:srgbClr val="00B0F0"/>
                </a:solidFill>
              </a:rPr>
              <a:t>X</a:t>
            </a:r>
            <a:r>
              <a:rPr lang="en-US" sz="2200" dirty="0" smtClean="0"/>
              <a:t> = 410000+20% (300000 + 30% X )</a:t>
            </a:r>
            <a:endParaRPr lang="en-US" sz="2200" dirty="0"/>
          </a:p>
        </p:txBody>
      </p:sp>
      <p:sp>
        <p:nvSpPr>
          <p:cNvPr id="11" name="TextBox 10"/>
          <p:cNvSpPr txBox="1"/>
          <p:nvPr/>
        </p:nvSpPr>
        <p:spPr>
          <a:xfrm>
            <a:off x="4694640" y="1343149"/>
            <a:ext cx="6123614" cy="430887"/>
          </a:xfrm>
          <a:prstGeom prst="rect">
            <a:avLst/>
          </a:prstGeom>
          <a:noFill/>
        </p:spPr>
        <p:txBody>
          <a:bodyPr wrap="square" rtlCol="0">
            <a:spAutoFit/>
          </a:bodyPr>
          <a:lstStyle/>
          <a:p>
            <a:r>
              <a:rPr lang="en-US" sz="2200" dirty="0" smtClean="0">
                <a:solidFill>
                  <a:srgbClr val="00B0F0"/>
                </a:solidFill>
              </a:rPr>
              <a:t>X</a:t>
            </a:r>
            <a:r>
              <a:rPr lang="en-US" sz="2200" dirty="0" smtClean="0"/>
              <a:t> = 410000+60000+ 0/06 </a:t>
            </a:r>
            <a:r>
              <a:rPr lang="en-US" sz="2200" dirty="0"/>
              <a:t>X</a:t>
            </a:r>
          </a:p>
        </p:txBody>
      </p:sp>
      <p:sp>
        <p:nvSpPr>
          <p:cNvPr id="12" name="TextBox 11"/>
          <p:cNvSpPr txBox="1"/>
          <p:nvPr/>
        </p:nvSpPr>
        <p:spPr>
          <a:xfrm>
            <a:off x="4684152" y="1837682"/>
            <a:ext cx="6123614" cy="430887"/>
          </a:xfrm>
          <a:prstGeom prst="rect">
            <a:avLst/>
          </a:prstGeom>
          <a:noFill/>
        </p:spPr>
        <p:txBody>
          <a:bodyPr wrap="square" rtlCol="0">
            <a:spAutoFit/>
          </a:bodyPr>
          <a:lstStyle/>
          <a:p>
            <a:r>
              <a:rPr lang="en-US" sz="2200" dirty="0" smtClean="0">
                <a:solidFill>
                  <a:srgbClr val="00B0F0"/>
                </a:solidFill>
              </a:rPr>
              <a:t>X</a:t>
            </a:r>
            <a:r>
              <a:rPr lang="en-US" sz="2200" dirty="0" smtClean="0"/>
              <a:t> – 0/06 X = 470000</a:t>
            </a:r>
            <a:endParaRPr lang="en-US" sz="2200" dirty="0"/>
          </a:p>
        </p:txBody>
      </p:sp>
      <p:sp>
        <p:nvSpPr>
          <p:cNvPr id="13" name="Rectangle 12"/>
          <p:cNvSpPr/>
          <p:nvPr/>
        </p:nvSpPr>
        <p:spPr>
          <a:xfrm>
            <a:off x="7914701" y="1737852"/>
            <a:ext cx="1127232" cy="430887"/>
          </a:xfrm>
          <a:prstGeom prst="rect">
            <a:avLst/>
          </a:prstGeom>
        </p:spPr>
        <p:txBody>
          <a:bodyPr wrap="none">
            <a:spAutoFit/>
          </a:bodyPr>
          <a:lstStyle/>
          <a:p>
            <a:pPr lvl="0"/>
            <a:r>
              <a:rPr lang="en-US" sz="2200" dirty="0">
                <a:solidFill>
                  <a:prstClr val="white"/>
                </a:solidFill>
              </a:rPr>
              <a:t>470000</a:t>
            </a:r>
          </a:p>
        </p:txBody>
      </p:sp>
      <p:sp>
        <p:nvSpPr>
          <p:cNvPr id="14" name="Rectangle 13"/>
          <p:cNvSpPr/>
          <p:nvPr/>
        </p:nvSpPr>
        <p:spPr>
          <a:xfrm>
            <a:off x="7914701" y="2132555"/>
            <a:ext cx="1188221" cy="7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19885" y="2303255"/>
            <a:ext cx="716863" cy="430887"/>
          </a:xfrm>
          <a:prstGeom prst="rect">
            <a:avLst/>
          </a:prstGeom>
        </p:spPr>
        <p:txBody>
          <a:bodyPr wrap="none">
            <a:spAutoFit/>
          </a:bodyPr>
          <a:lstStyle/>
          <a:p>
            <a:pPr lvl="0"/>
            <a:r>
              <a:rPr lang="en-US" sz="2200" dirty="0" smtClean="0">
                <a:solidFill>
                  <a:prstClr val="white"/>
                </a:solidFill>
              </a:rPr>
              <a:t>%94</a:t>
            </a:r>
            <a:endParaRPr lang="en-US" sz="2200" dirty="0">
              <a:solidFill>
                <a:prstClr val="white"/>
              </a:solidFill>
            </a:endParaRPr>
          </a:p>
        </p:txBody>
      </p:sp>
      <p:sp>
        <p:nvSpPr>
          <p:cNvPr id="16" name="Rectangle 15"/>
          <p:cNvSpPr/>
          <p:nvPr/>
        </p:nvSpPr>
        <p:spPr>
          <a:xfrm>
            <a:off x="7400259" y="1891147"/>
            <a:ext cx="356188" cy="430887"/>
          </a:xfrm>
          <a:prstGeom prst="rect">
            <a:avLst/>
          </a:prstGeom>
        </p:spPr>
        <p:txBody>
          <a:bodyPr wrap="none">
            <a:spAutoFit/>
          </a:bodyPr>
          <a:lstStyle/>
          <a:p>
            <a:r>
              <a:rPr lang="en-US" sz="2200" dirty="0">
                <a:solidFill>
                  <a:prstClr val="white"/>
                </a:solidFill>
              </a:rPr>
              <a:t>=</a:t>
            </a:r>
            <a:endParaRPr lang="en-US" dirty="0"/>
          </a:p>
        </p:txBody>
      </p:sp>
      <p:sp>
        <p:nvSpPr>
          <p:cNvPr id="17" name="Rectangle 16"/>
          <p:cNvSpPr/>
          <p:nvPr/>
        </p:nvSpPr>
        <p:spPr>
          <a:xfrm>
            <a:off x="9200186" y="1917111"/>
            <a:ext cx="356188" cy="430887"/>
          </a:xfrm>
          <a:prstGeom prst="rect">
            <a:avLst/>
          </a:prstGeom>
        </p:spPr>
        <p:txBody>
          <a:bodyPr wrap="none">
            <a:spAutoFit/>
          </a:bodyPr>
          <a:lstStyle/>
          <a:p>
            <a:r>
              <a:rPr lang="en-US" sz="2200" dirty="0">
                <a:solidFill>
                  <a:prstClr val="white"/>
                </a:solidFill>
              </a:rPr>
              <a:t>=</a:t>
            </a:r>
            <a:endParaRPr lang="en-US" dirty="0"/>
          </a:p>
        </p:txBody>
      </p:sp>
      <p:sp>
        <p:nvSpPr>
          <p:cNvPr id="22" name="Rectangle 21"/>
          <p:cNvSpPr/>
          <p:nvPr/>
        </p:nvSpPr>
        <p:spPr>
          <a:xfrm>
            <a:off x="9535275" y="1891147"/>
            <a:ext cx="1377300" cy="430887"/>
          </a:xfrm>
          <a:prstGeom prst="rect">
            <a:avLst/>
          </a:prstGeom>
        </p:spPr>
        <p:txBody>
          <a:bodyPr wrap="none">
            <a:spAutoFit/>
          </a:bodyPr>
          <a:lstStyle/>
          <a:p>
            <a:pPr lvl="0"/>
            <a:r>
              <a:rPr lang="en-US" sz="2200" dirty="0" smtClean="0">
                <a:solidFill>
                  <a:srgbClr val="00B0F0"/>
                </a:solidFill>
              </a:rPr>
              <a:t>500000 X</a:t>
            </a:r>
            <a:endParaRPr lang="en-US" sz="2200" dirty="0">
              <a:solidFill>
                <a:srgbClr val="00B0F0"/>
              </a:solidFill>
            </a:endParaRPr>
          </a:p>
        </p:txBody>
      </p:sp>
      <p:sp>
        <p:nvSpPr>
          <p:cNvPr id="23" name="TextBox 22"/>
          <p:cNvSpPr txBox="1"/>
          <p:nvPr/>
        </p:nvSpPr>
        <p:spPr>
          <a:xfrm>
            <a:off x="792128" y="2495439"/>
            <a:ext cx="6123614" cy="430887"/>
          </a:xfrm>
          <a:prstGeom prst="rect">
            <a:avLst/>
          </a:prstGeom>
          <a:noFill/>
        </p:spPr>
        <p:txBody>
          <a:bodyPr wrap="square" rtlCol="0">
            <a:spAutoFit/>
          </a:bodyPr>
          <a:lstStyle/>
          <a:p>
            <a:r>
              <a:rPr lang="en-US" sz="2200" dirty="0" smtClean="0">
                <a:solidFill>
                  <a:srgbClr val="92D050"/>
                </a:solidFill>
              </a:rPr>
              <a:t>Y</a:t>
            </a:r>
            <a:r>
              <a:rPr lang="en-US" sz="2200" dirty="0" smtClean="0"/>
              <a:t> = 300000 + 150000 = </a:t>
            </a:r>
            <a:r>
              <a:rPr lang="en-US" sz="2200" dirty="0" smtClean="0">
                <a:solidFill>
                  <a:srgbClr val="92D050"/>
                </a:solidFill>
              </a:rPr>
              <a:t>450000</a:t>
            </a:r>
            <a:r>
              <a:rPr lang="en-US" sz="2200" dirty="0" smtClean="0"/>
              <a:t> </a:t>
            </a:r>
            <a:r>
              <a:rPr lang="en-US" sz="2200" dirty="0" smtClean="0">
                <a:solidFill>
                  <a:srgbClr val="92D050"/>
                </a:solidFill>
              </a:rPr>
              <a:t>Y</a:t>
            </a:r>
            <a:endParaRPr lang="en-US" sz="2200" dirty="0">
              <a:solidFill>
                <a:srgbClr val="92D050"/>
              </a:solidFill>
            </a:endParaRPr>
          </a:p>
        </p:txBody>
      </p:sp>
      <p:sp>
        <p:nvSpPr>
          <p:cNvPr id="24" name="TextBox 23"/>
          <p:cNvSpPr txBox="1"/>
          <p:nvPr/>
        </p:nvSpPr>
        <p:spPr>
          <a:xfrm>
            <a:off x="792128" y="2926326"/>
            <a:ext cx="6123614" cy="430887"/>
          </a:xfrm>
          <a:prstGeom prst="rect">
            <a:avLst/>
          </a:prstGeom>
          <a:noFill/>
        </p:spPr>
        <p:txBody>
          <a:bodyPr wrap="square" rtlCol="0">
            <a:spAutoFit/>
          </a:bodyPr>
          <a:lstStyle/>
          <a:p>
            <a:r>
              <a:rPr lang="en-US" sz="2200" dirty="0" smtClean="0">
                <a:solidFill>
                  <a:srgbClr val="FFC000"/>
                </a:solidFill>
              </a:rPr>
              <a:t>Z </a:t>
            </a:r>
            <a:r>
              <a:rPr lang="en-US" sz="2200" dirty="0" smtClean="0"/>
              <a:t>= 260000+ 50000 + 90000 = </a:t>
            </a:r>
            <a:r>
              <a:rPr lang="en-US" sz="2200" dirty="0" smtClean="0">
                <a:solidFill>
                  <a:srgbClr val="FFC000"/>
                </a:solidFill>
              </a:rPr>
              <a:t>40000 Z</a:t>
            </a:r>
            <a:endParaRPr lang="en-US" sz="2200" dirty="0">
              <a:solidFill>
                <a:srgbClr val="FFC000"/>
              </a:solidFill>
            </a:endParaRPr>
          </a:p>
        </p:txBody>
      </p:sp>
      <p:sp>
        <p:nvSpPr>
          <p:cNvPr id="25" name="Rectangle 24"/>
          <p:cNvSpPr/>
          <p:nvPr/>
        </p:nvSpPr>
        <p:spPr>
          <a:xfrm>
            <a:off x="597157" y="3926600"/>
            <a:ext cx="1205779" cy="430887"/>
          </a:xfrm>
          <a:prstGeom prst="rect">
            <a:avLst/>
          </a:prstGeom>
        </p:spPr>
        <p:txBody>
          <a:bodyPr wrap="none">
            <a:spAutoFit/>
          </a:bodyPr>
          <a:lstStyle/>
          <a:p>
            <a:r>
              <a:rPr lang="en-US" sz="2200" dirty="0">
                <a:solidFill>
                  <a:srgbClr val="00B0F0"/>
                </a:solidFill>
              </a:rPr>
              <a:t>500000 </a:t>
            </a:r>
            <a:endParaRPr lang="en-US" dirty="0"/>
          </a:p>
        </p:txBody>
      </p:sp>
      <p:sp>
        <p:nvSpPr>
          <p:cNvPr id="26" name="Left Brace 25"/>
          <p:cNvSpPr/>
          <p:nvPr/>
        </p:nvSpPr>
        <p:spPr>
          <a:xfrm>
            <a:off x="1802936" y="3519034"/>
            <a:ext cx="384080" cy="1246020"/>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0" b="1"/>
          </a:p>
        </p:txBody>
      </p:sp>
      <p:sp>
        <p:nvSpPr>
          <p:cNvPr id="27" name="Rectangle 26"/>
          <p:cNvSpPr/>
          <p:nvPr/>
        </p:nvSpPr>
        <p:spPr>
          <a:xfrm>
            <a:off x="2137678" y="3418769"/>
            <a:ext cx="744114" cy="1446550"/>
          </a:xfrm>
          <a:prstGeom prst="rect">
            <a:avLst/>
          </a:prstGeom>
        </p:spPr>
        <p:txBody>
          <a:bodyPr wrap="none">
            <a:spAutoFit/>
          </a:bodyPr>
          <a:lstStyle/>
          <a:p>
            <a:r>
              <a:rPr lang="en-US" sz="2200" b="1" dirty="0" smtClean="0">
                <a:solidFill>
                  <a:srgbClr val="00B0F0"/>
                </a:solidFill>
              </a:rPr>
              <a:t>30%</a:t>
            </a:r>
          </a:p>
          <a:p>
            <a:r>
              <a:rPr lang="en-US" sz="2200" b="1" dirty="0" smtClean="0">
                <a:solidFill>
                  <a:srgbClr val="00B0F0"/>
                </a:solidFill>
              </a:rPr>
              <a:t>10%</a:t>
            </a:r>
          </a:p>
          <a:p>
            <a:r>
              <a:rPr lang="en-US" sz="2200" b="1" dirty="0" smtClean="0">
                <a:solidFill>
                  <a:srgbClr val="00B0F0"/>
                </a:solidFill>
              </a:rPr>
              <a:t>40%</a:t>
            </a:r>
          </a:p>
          <a:p>
            <a:r>
              <a:rPr lang="en-US" sz="2200" b="1" dirty="0" smtClean="0">
                <a:solidFill>
                  <a:srgbClr val="00B0F0"/>
                </a:solidFill>
              </a:rPr>
              <a:t>20%</a:t>
            </a:r>
            <a:endParaRPr lang="en-US" sz="2200" b="1" dirty="0">
              <a:solidFill>
                <a:srgbClr val="00B0F0"/>
              </a:solidFill>
            </a:endParaRPr>
          </a:p>
        </p:txBody>
      </p:sp>
      <p:sp>
        <p:nvSpPr>
          <p:cNvPr id="28" name="Rectangle 27"/>
          <p:cNvSpPr/>
          <p:nvPr/>
        </p:nvSpPr>
        <p:spPr>
          <a:xfrm>
            <a:off x="2946261" y="3926599"/>
            <a:ext cx="324128" cy="369332"/>
          </a:xfrm>
          <a:prstGeom prst="rect">
            <a:avLst/>
          </a:prstGeom>
        </p:spPr>
        <p:txBody>
          <a:bodyPr wrap="none">
            <a:spAutoFit/>
          </a:bodyPr>
          <a:lstStyle/>
          <a:p>
            <a:r>
              <a:rPr lang="en-US" dirty="0" smtClean="0"/>
              <a:t>=</a:t>
            </a:r>
            <a:endParaRPr lang="en-US" dirty="0"/>
          </a:p>
        </p:txBody>
      </p:sp>
      <p:sp>
        <p:nvSpPr>
          <p:cNvPr id="32" name="Rectangle 31"/>
          <p:cNvSpPr/>
          <p:nvPr/>
        </p:nvSpPr>
        <p:spPr>
          <a:xfrm>
            <a:off x="3286907" y="3457043"/>
            <a:ext cx="1136850" cy="1446550"/>
          </a:xfrm>
          <a:prstGeom prst="rect">
            <a:avLst/>
          </a:prstGeom>
        </p:spPr>
        <p:txBody>
          <a:bodyPr wrap="none">
            <a:spAutoFit/>
          </a:bodyPr>
          <a:lstStyle/>
          <a:p>
            <a:r>
              <a:rPr lang="en-US" sz="2200" b="1" dirty="0" smtClean="0"/>
              <a:t>150000</a:t>
            </a:r>
          </a:p>
          <a:p>
            <a:r>
              <a:rPr lang="en-US" sz="2200" b="1" dirty="0" smtClean="0"/>
              <a:t>50000</a:t>
            </a:r>
          </a:p>
          <a:p>
            <a:r>
              <a:rPr lang="en-US" sz="2200" b="1" dirty="0" smtClean="0"/>
              <a:t>200000</a:t>
            </a:r>
          </a:p>
          <a:p>
            <a:r>
              <a:rPr lang="en-US" sz="2200" b="1" dirty="0" smtClean="0"/>
              <a:t>100000</a:t>
            </a:r>
            <a:endParaRPr lang="en-US" sz="2200" b="1" dirty="0"/>
          </a:p>
        </p:txBody>
      </p:sp>
      <p:sp>
        <p:nvSpPr>
          <p:cNvPr id="33" name="Rectangle 32"/>
          <p:cNvSpPr/>
          <p:nvPr/>
        </p:nvSpPr>
        <p:spPr>
          <a:xfrm>
            <a:off x="4443060" y="3457043"/>
            <a:ext cx="393056" cy="1446550"/>
          </a:xfrm>
          <a:prstGeom prst="rect">
            <a:avLst/>
          </a:prstGeom>
        </p:spPr>
        <p:txBody>
          <a:bodyPr wrap="none">
            <a:spAutoFit/>
          </a:bodyPr>
          <a:lstStyle/>
          <a:p>
            <a:r>
              <a:rPr lang="en-US" sz="2200" b="1" dirty="0" smtClean="0"/>
              <a:t>Y</a:t>
            </a:r>
          </a:p>
          <a:p>
            <a:r>
              <a:rPr lang="en-US" sz="2200" b="1" dirty="0" smtClean="0"/>
              <a:t>Z</a:t>
            </a:r>
          </a:p>
          <a:p>
            <a:r>
              <a:rPr lang="en-US" sz="2200" b="1" dirty="0" smtClean="0"/>
              <a:t>A</a:t>
            </a:r>
          </a:p>
          <a:p>
            <a:r>
              <a:rPr lang="en-US" sz="2200" b="1" dirty="0"/>
              <a:t>B</a:t>
            </a:r>
          </a:p>
        </p:txBody>
      </p:sp>
      <p:sp>
        <p:nvSpPr>
          <p:cNvPr id="34" name="Rectangle 33"/>
          <p:cNvSpPr/>
          <p:nvPr/>
        </p:nvSpPr>
        <p:spPr>
          <a:xfrm>
            <a:off x="4961227" y="3926600"/>
            <a:ext cx="1205779" cy="430887"/>
          </a:xfrm>
          <a:prstGeom prst="rect">
            <a:avLst/>
          </a:prstGeom>
        </p:spPr>
        <p:txBody>
          <a:bodyPr wrap="none">
            <a:spAutoFit/>
          </a:bodyPr>
          <a:lstStyle/>
          <a:p>
            <a:r>
              <a:rPr lang="en-US" sz="2200" dirty="0" smtClean="0">
                <a:solidFill>
                  <a:srgbClr val="92D050"/>
                </a:solidFill>
              </a:rPr>
              <a:t>450000 </a:t>
            </a:r>
            <a:endParaRPr lang="en-US" dirty="0">
              <a:solidFill>
                <a:srgbClr val="92D050"/>
              </a:solidFill>
            </a:endParaRPr>
          </a:p>
        </p:txBody>
      </p:sp>
      <p:sp>
        <p:nvSpPr>
          <p:cNvPr id="35" name="Left Brace 34"/>
          <p:cNvSpPr/>
          <p:nvPr/>
        </p:nvSpPr>
        <p:spPr>
          <a:xfrm>
            <a:off x="6167006" y="3519034"/>
            <a:ext cx="384080" cy="1246020"/>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0" b="1"/>
          </a:p>
        </p:txBody>
      </p:sp>
      <p:sp>
        <p:nvSpPr>
          <p:cNvPr id="36" name="Rectangle 35"/>
          <p:cNvSpPr/>
          <p:nvPr/>
        </p:nvSpPr>
        <p:spPr>
          <a:xfrm>
            <a:off x="6501748" y="3418769"/>
            <a:ext cx="744114" cy="1446550"/>
          </a:xfrm>
          <a:prstGeom prst="rect">
            <a:avLst/>
          </a:prstGeom>
        </p:spPr>
        <p:txBody>
          <a:bodyPr wrap="none">
            <a:spAutoFit/>
          </a:bodyPr>
          <a:lstStyle/>
          <a:p>
            <a:r>
              <a:rPr lang="en-US" sz="2200" b="1" dirty="0" smtClean="0">
                <a:solidFill>
                  <a:srgbClr val="92D050"/>
                </a:solidFill>
              </a:rPr>
              <a:t>20%</a:t>
            </a:r>
          </a:p>
          <a:p>
            <a:r>
              <a:rPr lang="en-US" sz="2200" b="1" dirty="0" smtClean="0">
                <a:solidFill>
                  <a:srgbClr val="92D050"/>
                </a:solidFill>
              </a:rPr>
              <a:t>20%</a:t>
            </a:r>
          </a:p>
          <a:p>
            <a:r>
              <a:rPr lang="en-US" sz="2200" b="1" dirty="0" smtClean="0">
                <a:solidFill>
                  <a:srgbClr val="92D050"/>
                </a:solidFill>
              </a:rPr>
              <a:t>50%</a:t>
            </a:r>
          </a:p>
          <a:p>
            <a:r>
              <a:rPr lang="en-US" sz="2200" b="1" dirty="0" smtClean="0">
                <a:solidFill>
                  <a:srgbClr val="92D050"/>
                </a:solidFill>
              </a:rPr>
              <a:t>10%</a:t>
            </a:r>
            <a:endParaRPr lang="en-US" sz="2200" b="1" dirty="0">
              <a:solidFill>
                <a:srgbClr val="92D050"/>
              </a:solidFill>
            </a:endParaRPr>
          </a:p>
        </p:txBody>
      </p:sp>
      <p:sp>
        <p:nvSpPr>
          <p:cNvPr id="37" name="Rectangle 36"/>
          <p:cNvSpPr/>
          <p:nvPr/>
        </p:nvSpPr>
        <p:spPr>
          <a:xfrm>
            <a:off x="7310331" y="3926599"/>
            <a:ext cx="324128" cy="369332"/>
          </a:xfrm>
          <a:prstGeom prst="rect">
            <a:avLst/>
          </a:prstGeom>
        </p:spPr>
        <p:txBody>
          <a:bodyPr wrap="none">
            <a:spAutoFit/>
          </a:bodyPr>
          <a:lstStyle/>
          <a:p>
            <a:r>
              <a:rPr lang="en-US" dirty="0" smtClean="0"/>
              <a:t>=</a:t>
            </a:r>
            <a:endParaRPr lang="en-US" dirty="0"/>
          </a:p>
        </p:txBody>
      </p:sp>
      <p:sp>
        <p:nvSpPr>
          <p:cNvPr id="38" name="Rectangle 37"/>
          <p:cNvSpPr/>
          <p:nvPr/>
        </p:nvSpPr>
        <p:spPr>
          <a:xfrm>
            <a:off x="7650977" y="3457043"/>
            <a:ext cx="1136850" cy="1446550"/>
          </a:xfrm>
          <a:prstGeom prst="rect">
            <a:avLst/>
          </a:prstGeom>
        </p:spPr>
        <p:txBody>
          <a:bodyPr wrap="none">
            <a:spAutoFit/>
          </a:bodyPr>
          <a:lstStyle/>
          <a:p>
            <a:r>
              <a:rPr lang="en-US" sz="2200" b="1" dirty="0" smtClean="0"/>
              <a:t>90000</a:t>
            </a:r>
          </a:p>
          <a:p>
            <a:r>
              <a:rPr lang="en-US" sz="2200" b="1" dirty="0" smtClean="0"/>
              <a:t>90000</a:t>
            </a:r>
          </a:p>
          <a:p>
            <a:r>
              <a:rPr lang="en-US" sz="2200" b="1" dirty="0" smtClean="0"/>
              <a:t>225000</a:t>
            </a:r>
          </a:p>
          <a:p>
            <a:r>
              <a:rPr lang="en-US" sz="2200" b="1" dirty="0" smtClean="0"/>
              <a:t>450000</a:t>
            </a:r>
            <a:endParaRPr lang="en-US" sz="2200" b="1" dirty="0"/>
          </a:p>
        </p:txBody>
      </p:sp>
      <p:sp>
        <p:nvSpPr>
          <p:cNvPr id="39" name="Rectangle 38"/>
          <p:cNvSpPr/>
          <p:nvPr/>
        </p:nvSpPr>
        <p:spPr>
          <a:xfrm>
            <a:off x="8807130" y="3457043"/>
            <a:ext cx="393056" cy="1446550"/>
          </a:xfrm>
          <a:prstGeom prst="rect">
            <a:avLst/>
          </a:prstGeom>
        </p:spPr>
        <p:txBody>
          <a:bodyPr wrap="none">
            <a:spAutoFit/>
          </a:bodyPr>
          <a:lstStyle/>
          <a:p>
            <a:r>
              <a:rPr lang="en-US" sz="2200" b="1" dirty="0" smtClean="0"/>
              <a:t>X</a:t>
            </a:r>
          </a:p>
          <a:p>
            <a:r>
              <a:rPr lang="en-US" sz="2200" b="1" dirty="0" smtClean="0"/>
              <a:t>Z</a:t>
            </a:r>
          </a:p>
          <a:p>
            <a:r>
              <a:rPr lang="en-US" sz="2200" b="1" dirty="0" smtClean="0"/>
              <a:t>A</a:t>
            </a:r>
          </a:p>
          <a:p>
            <a:r>
              <a:rPr lang="en-US" sz="2200" b="1" dirty="0"/>
              <a:t>B</a:t>
            </a:r>
          </a:p>
        </p:txBody>
      </p:sp>
      <p:sp>
        <p:nvSpPr>
          <p:cNvPr id="40" name="Rectangle 39"/>
          <p:cNvSpPr/>
          <p:nvPr/>
        </p:nvSpPr>
        <p:spPr>
          <a:xfrm>
            <a:off x="3132612" y="5375076"/>
            <a:ext cx="1127232" cy="430887"/>
          </a:xfrm>
          <a:prstGeom prst="rect">
            <a:avLst/>
          </a:prstGeom>
        </p:spPr>
        <p:txBody>
          <a:bodyPr wrap="none">
            <a:spAutoFit/>
          </a:bodyPr>
          <a:lstStyle/>
          <a:p>
            <a:r>
              <a:rPr lang="en-US" sz="2200" dirty="0" smtClean="0">
                <a:solidFill>
                  <a:srgbClr val="FFC000"/>
                </a:solidFill>
              </a:rPr>
              <a:t>400000</a:t>
            </a:r>
            <a:endParaRPr lang="en-US" dirty="0">
              <a:solidFill>
                <a:srgbClr val="FFC000"/>
              </a:solidFill>
            </a:endParaRPr>
          </a:p>
        </p:txBody>
      </p:sp>
      <p:sp>
        <p:nvSpPr>
          <p:cNvPr id="41" name="Left Brace 40"/>
          <p:cNvSpPr/>
          <p:nvPr/>
        </p:nvSpPr>
        <p:spPr>
          <a:xfrm>
            <a:off x="4300072" y="5213732"/>
            <a:ext cx="384080" cy="761905"/>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0" b="1"/>
          </a:p>
        </p:txBody>
      </p:sp>
      <p:sp>
        <p:nvSpPr>
          <p:cNvPr id="42" name="Rectangle 41"/>
          <p:cNvSpPr/>
          <p:nvPr/>
        </p:nvSpPr>
        <p:spPr>
          <a:xfrm>
            <a:off x="4543882" y="5217553"/>
            <a:ext cx="744114" cy="769441"/>
          </a:xfrm>
          <a:prstGeom prst="rect">
            <a:avLst/>
          </a:prstGeom>
        </p:spPr>
        <p:txBody>
          <a:bodyPr wrap="none">
            <a:spAutoFit/>
          </a:bodyPr>
          <a:lstStyle/>
          <a:p>
            <a:r>
              <a:rPr lang="en-US" sz="2200" b="1" dirty="0" smtClean="0">
                <a:solidFill>
                  <a:srgbClr val="FFC000"/>
                </a:solidFill>
              </a:rPr>
              <a:t>70%</a:t>
            </a:r>
          </a:p>
          <a:p>
            <a:r>
              <a:rPr lang="en-US" sz="2200" b="1" dirty="0" smtClean="0">
                <a:solidFill>
                  <a:srgbClr val="FFC000"/>
                </a:solidFill>
              </a:rPr>
              <a:t>30%</a:t>
            </a:r>
            <a:endParaRPr lang="en-US" sz="2200" b="1" dirty="0">
              <a:solidFill>
                <a:srgbClr val="FFC000"/>
              </a:solidFill>
            </a:endParaRPr>
          </a:p>
        </p:txBody>
      </p:sp>
      <p:sp>
        <p:nvSpPr>
          <p:cNvPr id="43" name="Rectangle 42"/>
          <p:cNvSpPr/>
          <p:nvPr/>
        </p:nvSpPr>
        <p:spPr>
          <a:xfrm>
            <a:off x="5357728" y="5436631"/>
            <a:ext cx="324128" cy="369332"/>
          </a:xfrm>
          <a:prstGeom prst="rect">
            <a:avLst/>
          </a:prstGeom>
        </p:spPr>
        <p:txBody>
          <a:bodyPr wrap="none">
            <a:spAutoFit/>
          </a:bodyPr>
          <a:lstStyle/>
          <a:p>
            <a:r>
              <a:rPr lang="en-US" dirty="0" smtClean="0"/>
              <a:t>=</a:t>
            </a:r>
            <a:endParaRPr lang="en-US" dirty="0"/>
          </a:p>
        </p:txBody>
      </p:sp>
      <p:sp>
        <p:nvSpPr>
          <p:cNvPr id="44" name="Rectangle 43"/>
          <p:cNvSpPr/>
          <p:nvPr/>
        </p:nvSpPr>
        <p:spPr>
          <a:xfrm>
            <a:off x="5736314" y="5282744"/>
            <a:ext cx="1136850" cy="769441"/>
          </a:xfrm>
          <a:prstGeom prst="rect">
            <a:avLst/>
          </a:prstGeom>
        </p:spPr>
        <p:txBody>
          <a:bodyPr wrap="none">
            <a:spAutoFit/>
          </a:bodyPr>
          <a:lstStyle/>
          <a:p>
            <a:r>
              <a:rPr lang="en-US" sz="2200" b="1" dirty="0" smtClean="0"/>
              <a:t>200000</a:t>
            </a:r>
          </a:p>
          <a:p>
            <a:r>
              <a:rPr lang="en-US" sz="2200" b="1" dirty="0" smtClean="0"/>
              <a:t>100000</a:t>
            </a:r>
            <a:endParaRPr lang="en-US" sz="2200" b="1" dirty="0"/>
          </a:p>
        </p:txBody>
      </p:sp>
      <p:sp>
        <p:nvSpPr>
          <p:cNvPr id="45" name="Rectangle 44"/>
          <p:cNvSpPr/>
          <p:nvPr/>
        </p:nvSpPr>
        <p:spPr>
          <a:xfrm>
            <a:off x="6954544" y="4944189"/>
            <a:ext cx="393056" cy="1107996"/>
          </a:xfrm>
          <a:prstGeom prst="rect">
            <a:avLst/>
          </a:prstGeom>
        </p:spPr>
        <p:txBody>
          <a:bodyPr wrap="none">
            <a:spAutoFit/>
          </a:bodyPr>
          <a:lstStyle/>
          <a:p>
            <a:endParaRPr lang="en-US" sz="2200" b="1" dirty="0" smtClean="0"/>
          </a:p>
          <a:p>
            <a:r>
              <a:rPr lang="en-US" sz="2200" b="1" dirty="0" smtClean="0"/>
              <a:t>A</a:t>
            </a:r>
          </a:p>
          <a:p>
            <a:r>
              <a:rPr lang="en-US" sz="2200" b="1" dirty="0" smtClean="0"/>
              <a:t>B</a:t>
            </a:r>
            <a:endParaRPr lang="en-US" sz="2200" b="1" dirty="0"/>
          </a:p>
        </p:txBody>
      </p:sp>
      <p:sp>
        <p:nvSpPr>
          <p:cNvPr id="48" name="Rectangle 47">
            <a:hlinkClick r:id="" action="ppaction://hlinkshowjump?jump=nextslide">
              <a:snd r:embed="rId3" name="click.wav"/>
            </a:hlinkClick>
            <a:hlinkHover r:id="" action="ppaction://noaction">
              <a:snd r:embed="rId4" name="arrow.wav"/>
            </a:hlinkHover>
          </p:cNvPr>
          <p:cNvSpPr/>
          <p:nvPr/>
        </p:nvSpPr>
        <p:spPr>
          <a:xfrm>
            <a:off x="10912575" y="5805963"/>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9" name="Rectangle 48">
            <a:hlinkClick r:id="" action="ppaction://hlinkshowjump?jump=previousslide">
              <a:snd r:embed="rId3" name="click.wav"/>
            </a:hlinkClick>
            <a:hlinkHover r:id="" action="ppaction://noaction">
              <a:snd r:embed="rId4" name="arrow.wav"/>
            </a:hlinkHover>
          </p:cNvPr>
          <p:cNvSpPr/>
          <p:nvPr/>
        </p:nvSpPr>
        <p:spPr>
          <a:xfrm>
            <a:off x="9992234" y="5805963"/>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0720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barn(inVertical)">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circle(in)">
                                      <p:cBhvr>
                                        <p:cTn id="98" dur="20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barn(inVertical)">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down)">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additive="base">
                                        <p:cTn id="120" dur="500" fill="hold"/>
                                        <p:tgtEl>
                                          <p:spTgt spid="36"/>
                                        </p:tgtEl>
                                        <p:attrNameLst>
                                          <p:attrName>ppt_x</p:attrName>
                                        </p:attrNameLst>
                                      </p:cBhvr>
                                      <p:tavLst>
                                        <p:tav tm="0">
                                          <p:val>
                                            <p:strVal val="#ppt_x"/>
                                          </p:val>
                                        </p:tav>
                                        <p:tav tm="100000">
                                          <p:val>
                                            <p:strVal val="#ppt_x"/>
                                          </p:val>
                                        </p:tav>
                                      </p:tavLst>
                                    </p:anim>
                                    <p:anim calcmode="lin" valueType="num">
                                      <p:cBhvr additive="base">
                                        <p:cTn id="12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barn(inVertical)">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wipe(down)">
                                      <p:cBhvr>
                                        <p:cTn id="131" dur="500"/>
                                        <p:tgtEl>
                                          <p:spTgt spid="38"/>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39"/>
                                        </p:tgtEl>
                                        <p:attrNameLst>
                                          <p:attrName>style.visibility</p:attrName>
                                        </p:attrNameLst>
                                      </p:cBhvr>
                                      <p:to>
                                        <p:strVal val="visible"/>
                                      </p:to>
                                    </p:set>
                                    <p:anim calcmode="lin" valueType="num">
                                      <p:cBhvr additive="base">
                                        <p:cTn id="136" dur="500" fill="hold"/>
                                        <p:tgtEl>
                                          <p:spTgt spid="39"/>
                                        </p:tgtEl>
                                        <p:attrNameLst>
                                          <p:attrName>ppt_x</p:attrName>
                                        </p:attrNameLst>
                                      </p:cBhvr>
                                      <p:tavLst>
                                        <p:tav tm="0">
                                          <p:val>
                                            <p:strVal val="#ppt_x"/>
                                          </p:val>
                                        </p:tav>
                                        <p:tav tm="100000">
                                          <p:val>
                                            <p:strVal val="#ppt_x"/>
                                          </p:val>
                                        </p:tav>
                                      </p:tavLst>
                                    </p:anim>
                                    <p:anim calcmode="lin" valueType="num">
                                      <p:cBhvr additive="base">
                                        <p:cTn id="13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down)">
                                      <p:cBhvr>
                                        <p:cTn id="142" dur="500"/>
                                        <p:tgtEl>
                                          <p:spTgt spid="4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wipe(down)">
                                      <p:cBhvr>
                                        <p:cTn id="145" dur="500"/>
                                        <p:tgtEl>
                                          <p:spTgt spid="4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wipe(down)">
                                      <p:cBhvr>
                                        <p:cTn id="148" dur="500"/>
                                        <p:tgtEl>
                                          <p:spTgt spid="4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wipe(down)">
                                      <p:cBhvr>
                                        <p:cTn id="151" dur="500"/>
                                        <p:tgtEl>
                                          <p:spTgt spid="4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wipe(down)">
                                      <p:cBhvr>
                                        <p:cTn id="154" dur="500"/>
                                        <p:tgtEl>
                                          <p:spTgt spid="44"/>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down)">
                                      <p:cBhvr>
                                        <p:cTn id="1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p:bldP spid="12" grpId="0"/>
      <p:bldP spid="13" grpId="0"/>
      <p:bldP spid="14" grpId="0" animBg="1"/>
      <p:bldP spid="15" grpId="0"/>
      <p:bldP spid="16" grpId="0"/>
      <p:bldP spid="17" grpId="0"/>
      <p:bldP spid="22" grpId="0"/>
      <p:bldP spid="23" grpId="0"/>
      <p:bldP spid="24" grpId="0"/>
      <p:bldP spid="25" grpId="0"/>
      <p:bldP spid="26" grpId="0" animBg="1"/>
      <p:bldP spid="27" grpId="0"/>
      <p:bldP spid="28" grpId="0"/>
      <p:bldP spid="32" grpId="0"/>
      <p:bldP spid="33" grpId="0"/>
      <p:bldP spid="34" grpId="0"/>
      <p:bldP spid="35" grpId="0" animBg="1"/>
      <p:bldP spid="36" grpId="0"/>
      <p:bldP spid="37" grpId="0"/>
      <p:bldP spid="38" grpId="0"/>
      <p:bldP spid="39" grpId="0"/>
      <p:bldP spid="40" grpId="0"/>
      <p:bldP spid="41" grpId="0" animBg="1"/>
      <p:bldP spid="42" grpId="0"/>
      <p:bldP spid="43" grpId="0"/>
      <p:bldP spid="44" grpId="0"/>
      <p:bldP spid="4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401790"/>
              </p:ext>
            </p:extLst>
          </p:nvPr>
        </p:nvGraphicFramePr>
        <p:xfrm>
          <a:off x="450764" y="127238"/>
          <a:ext cx="11384920" cy="4392115"/>
        </p:xfrm>
        <a:graphic>
          <a:graphicData uri="http://schemas.openxmlformats.org/drawingml/2006/table">
            <a:tbl>
              <a:tblPr firstRow="1" bandRow="1">
                <a:tableStyleId>{616DA210-FB5B-4158-B5E0-FEB733F419BA}</a:tableStyleId>
              </a:tblPr>
              <a:tblGrid>
                <a:gridCol w="1423115"/>
                <a:gridCol w="1423115"/>
                <a:gridCol w="1423115"/>
                <a:gridCol w="1423115"/>
                <a:gridCol w="1423115"/>
                <a:gridCol w="1423115"/>
                <a:gridCol w="1423115"/>
                <a:gridCol w="1423115"/>
              </a:tblGrid>
              <a:tr h="923821">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X</a:t>
                      </a:r>
                      <a:r>
                        <a:rPr lang="fa-IR" sz="2200" dirty="0" smtClean="0">
                          <a:latin typeface="Arial" panose="020B0604020202020204" pitchFamily="34" charset="0"/>
                          <a:cs typeface="Arial" panose="020B0604020202020204" pitchFamily="34" charset="0"/>
                        </a:rPr>
                        <a:t>دایره </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مبنای تسهیم</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923821">
                <a:tc>
                  <a:txBody>
                    <a:bodyPr/>
                    <a:lstStyle/>
                    <a:p>
                      <a:pPr algn="r"/>
                      <a:r>
                        <a:rPr lang="en-US" sz="2200" dirty="0" smtClean="0">
                          <a:latin typeface="Arial" panose="020B0604020202020204" pitchFamily="34" charset="0"/>
                          <a:cs typeface="Arial" panose="020B0604020202020204" pitchFamily="34" charset="0"/>
                        </a:rPr>
                        <a:t>2000000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560000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470000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260000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300000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410000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سربار براوردی</a:t>
                      </a:r>
                      <a:endParaRPr lang="en-US" sz="2200" dirty="0">
                        <a:latin typeface="Arial" panose="020B0604020202020204" pitchFamily="34" charset="0"/>
                        <a:cs typeface="Arial" panose="020B0604020202020204" pitchFamily="34" charset="0"/>
                      </a:endParaRPr>
                    </a:p>
                  </a:txBody>
                  <a:tcPr/>
                </a:tc>
              </a:tr>
              <a:tr h="923821">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150000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(500000)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تسهیم</a:t>
                      </a:r>
                      <a:r>
                        <a:rPr lang="fa-IR" sz="2200" baseline="0" dirty="0" smtClean="0">
                          <a:latin typeface="Arial" panose="020B0604020202020204" pitchFamily="34" charset="0"/>
                          <a:cs typeface="Arial" panose="020B0604020202020204" pitchFamily="34" charset="0"/>
                        </a:rPr>
                        <a:t> ثانویه </a:t>
                      </a:r>
                      <a:r>
                        <a:rPr lang="en-US" sz="2200" baseline="0" dirty="0" smtClean="0">
                          <a:latin typeface="Arial" panose="020B0604020202020204" pitchFamily="34" charset="0"/>
                          <a:cs typeface="Arial" panose="020B0604020202020204" pitchFamily="34" charset="0"/>
                        </a:rPr>
                        <a:t>X</a:t>
                      </a:r>
                      <a:r>
                        <a:rPr lang="fa-IR" sz="2200" baseline="0" dirty="0" smtClean="0">
                          <a:latin typeface="Arial" panose="020B0604020202020204" pitchFamily="34" charset="0"/>
                          <a:cs typeface="Arial" panose="020B0604020202020204" pitchFamily="34" charset="0"/>
                        </a:rPr>
                        <a:t>دایره</a:t>
                      </a:r>
                      <a:endParaRPr lang="en-US" sz="2200" dirty="0">
                        <a:latin typeface="Arial" panose="020B0604020202020204" pitchFamily="34" charset="0"/>
                        <a:cs typeface="Arial" panose="020B0604020202020204" pitchFamily="34" charset="0"/>
                      </a:endParaRPr>
                    </a:p>
                  </a:txBody>
                  <a:tcPr/>
                </a:tc>
              </a:tr>
              <a:tr h="591474">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225000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90000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(450000)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90000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r>
              <a:tr h="528033">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120000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280000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r>
              <a:tr h="501145">
                <a:tc>
                  <a:txBody>
                    <a:bodyPr/>
                    <a:lstStyle/>
                    <a:p>
                      <a:pPr algn="r"/>
                      <a:r>
                        <a:rPr lang="en-US" sz="2200" dirty="0" smtClean="0">
                          <a:latin typeface="Arial" panose="020B0604020202020204" pitchFamily="34" charset="0"/>
                          <a:cs typeface="Arial" panose="020B0604020202020204" pitchFamily="34" charset="0"/>
                        </a:rPr>
                        <a:t>200000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825000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1175000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r>
            </a:tbl>
          </a:graphicData>
        </a:graphic>
      </p:graphicFrame>
      <p:sp>
        <p:nvSpPr>
          <p:cNvPr id="5" name="Rectangle 4"/>
          <p:cNvSpPr/>
          <p:nvPr/>
        </p:nvSpPr>
        <p:spPr>
          <a:xfrm>
            <a:off x="404147" y="4976645"/>
            <a:ext cx="2066591"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A</a:t>
            </a:r>
            <a:r>
              <a:rPr lang="fa-IR" sz="2200" dirty="0" smtClean="0">
                <a:latin typeface="Arial" panose="020B0604020202020204" pitchFamily="34" charset="0"/>
                <a:cs typeface="Arial" panose="020B0604020202020204" pitchFamily="34" charset="0"/>
              </a:rPr>
              <a:t>محاسبه نرخ جذب </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2470738" y="4976645"/>
            <a:ext cx="349776"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3168242" y="4719064"/>
            <a:ext cx="1263359"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1175000</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2879146" y="5149951"/>
            <a:ext cx="1841679"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3393463" y="5195670"/>
            <a:ext cx="813043"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3000</a:t>
            </a:r>
            <a:endParaRPr lang="en-US" sz="2200" dirty="0">
              <a:latin typeface="Arial" panose="020B0604020202020204" pitchFamily="34" charset="0"/>
              <a:cs typeface="Arial" panose="020B0604020202020204" pitchFamily="34" charset="0"/>
            </a:endParaRPr>
          </a:p>
        </p:txBody>
      </p:sp>
      <p:sp>
        <p:nvSpPr>
          <p:cNvPr id="10" name="Rectangle 9"/>
          <p:cNvSpPr/>
          <p:nvPr/>
        </p:nvSpPr>
        <p:spPr>
          <a:xfrm>
            <a:off x="4893665" y="4934507"/>
            <a:ext cx="655949"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392</a:t>
            </a:r>
            <a:endParaRPr lang="en-US" sz="2200" dirty="0">
              <a:latin typeface="Arial" panose="020B0604020202020204" pitchFamily="34" charset="0"/>
              <a:cs typeface="Arial" panose="020B0604020202020204" pitchFamily="34" charset="0"/>
            </a:endParaRPr>
          </a:p>
        </p:txBody>
      </p:sp>
      <p:sp>
        <p:nvSpPr>
          <p:cNvPr id="11" name="Rectangle 10"/>
          <p:cNvSpPr/>
          <p:nvPr/>
        </p:nvSpPr>
        <p:spPr>
          <a:xfrm>
            <a:off x="6828904" y="4980226"/>
            <a:ext cx="1879041"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محاسبه نرخ جذب </a:t>
            </a:r>
            <a:endParaRPr lang="en-US" sz="2200" dirty="0">
              <a:latin typeface="Arial" panose="020B0604020202020204" pitchFamily="34" charset="0"/>
              <a:cs typeface="Arial" panose="020B0604020202020204" pitchFamily="34" charset="0"/>
            </a:endParaRPr>
          </a:p>
        </p:txBody>
      </p:sp>
      <p:sp>
        <p:nvSpPr>
          <p:cNvPr id="12" name="Rectangle 11"/>
          <p:cNvSpPr/>
          <p:nvPr/>
        </p:nvSpPr>
        <p:spPr>
          <a:xfrm>
            <a:off x="8895495" y="4980226"/>
            <a:ext cx="349776"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13" name="Rectangle 12"/>
          <p:cNvSpPr/>
          <p:nvPr/>
        </p:nvSpPr>
        <p:spPr>
          <a:xfrm>
            <a:off x="9592999" y="4722645"/>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825000</a:t>
            </a:r>
            <a:endParaRPr lang="en-US" sz="2200" dirty="0">
              <a:latin typeface="Arial" panose="020B0604020202020204" pitchFamily="34" charset="0"/>
              <a:cs typeface="Arial" panose="020B0604020202020204" pitchFamily="34" charset="0"/>
            </a:endParaRPr>
          </a:p>
        </p:txBody>
      </p:sp>
      <p:sp>
        <p:nvSpPr>
          <p:cNvPr id="14" name="Rectangle 13"/>
          <p:cNvSpPr/>
          <p:nvPr/>
        </p:nvSpPr>
        <p:spPr>
          <a:xfrm>
            <a:off x="9303903" y="5153532"/>
            <a:ext cx="1841679"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Rectangle 14"/>
          <p:cNvSpPr/>
          <p:nvPr/>
        </p:nvSpPr>
        <p:spPr>
          <a:xfrm>
            <a:off x="9818220" y="5199251"/>
            <a:ext cx="813043"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2000</a:t>
            </a:r>
            <a:endParaRPr lang="en-US" sz="2200" dirty="0">
              <a:latin typeface="Arial" panose="020B0604020202020204" pitchFamily="34" charset="0"/>
              <a:cs typeface="Arial" panose="020B0604020202020204" pitchFamily="34" charset="0"/>
            </a:endParaRPr>
          </a:p>
        </p:txBody>
      </p:sp>
      <p:sp>
        <p:nvSpPr>
          <p:cNvPr id="16" name="Rectangle 15"/>
          <p:cNvSpPr/>
          <p:nvPr/>
        </p:nvSpPr>
        <p:spPr>
          <a:xfrm>
            <a:off x="11318422" y="4938088"/>
            <a:ext cx="655949"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413</a:t>
            </a:r>
            <a:endParaRPr lang="en-US" sz="2200" dirty="0">
              <a:latin typeface="Arial" panose="020B0604020202020204" pitchFamily="34" charset="0"/>
              <a:cs typeface="Arial" panose="020B0604020202020204" pitchFamily="34" charset="0"/>
            </a:endParaRPr>
          </a:p>
        </p:txBody>
      </p:sp>
      <p:sp>
        <p:nvSpPr>
          <p:cNvPr id="17" name="Rectangle 16"/>
          <p:cNvSpPr/>
          <p:nvPr/>
        </p:nvSpPr>
        <p:spPr>
          <a:xfrm>
            <a:off x="6642795" y="4957366"/>
            <a:ext cx="372218"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B</a:t>
            </a:r>
            <a:endParaRPr lang="en-US" sz="2200" dirty="0"/>
          </a:p>
        </p:txBody>
      </p:sp>
      <p:sp>
        <p:nvSpPr>
          <p:cNvPr id="18" name="Rectangle 17">
            <a:hlinkClick r:id="" action="ppaction://hlinkshowjump?jump=nextslide">
              <a:snd r:embed="rId3" name="click.wav"/>
            </a:hlinkClick>
            <a:hlinkHover r:id="" action="ppaction://noaction">
              <a:snd r:embed="rId4" name="arrow.wav"/>
            </a:hlinkHover>
          </p:cNvPr>
          <p:cNvSpPr/>
          <p:nvPr/>
        </p:nvSpPr>
        <p:spPr>
          <a:xfrm>
            <a:off x="6038485" y="5842396"/>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9" name="Rectangle 18">
            <a:hlinkClick r:id="" action="ppaction://hlinkshowjump?jump=previousslide">
              <a:snd r:embed="rId3" name="click.wav"/>
            </a:hlinkClick>
            <a:hlinkHover r:id="" action="ppaction://noaction">
              <a:snd r:embed="rId4" name="arrow.wav"/>
            </a:hlinkHover>
          </p:cNvPr>
          <p:cNvSpPr/>
          <p:nvPr/>
        </p:nvSpPr>
        <p:spPr>
          <a:xfrm>
            <a:off x="5118144" y="5842396"/>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55082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2000"/>
                                        <p:tgtEl>
                                          <p:spTgt spid="1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ircle(in)">
                                      <p:cBhvr>
                                        <p:cTn id="61" dur="2000"/>
                                        <p:tgtEl>
                                          <p:spTgt spid="15"/>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in)">
                                      <p:cBhvr>
                                        <p:cTn id="6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P spid="11" grpId="0"/>
      <p:bldP spid="12" grpId="0"/>
      <p:bldP spid="13" grpId="0"/>
      <p:bldP spid="14" grpId="0" animBg="1"/>
      <p:bldP spid="15"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1987570" y="352799"/>
            <a:ext cx="990385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اطلاعات مربوط زیر مربوط به یک شرکت تولیدی است </a:t>
            </a:r>
            <a:endParaRPr lang="fa-IR" sz="22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10869769" y="1378039"/>
            <a:ext cx="100455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05363" y="1378039"/>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79595" y="1378039"/>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05342" y="1378039"/>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79195" y="1378039"/>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24258" y="1378039"/>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6580" y="1378039"/>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908405" y="867197"/>
            <a:ext cx="73946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دوایر </a:t>
            </a:r>
            <a:endParaRPr lang="fa-IR" sz="2200" dirty="0">
              <a:solidFill>
                <a:prstClr val="white"/>
              </a:solidFill>
              <a:latin typeface="Arial" panose="020B0604020202020204" pitchFamily="34" charset="0"/>
              <a:cs typeface="Arial" panose="020B0604020202020204" pitchFamily="34" charset="0"/>
            </a:endParaRPr>
          </a:p>
        </p:txBody>
      </p:sp>
      <p:sp>
        <p:nvSpPr>
          <p:cNvPr id="25" name="Rectangle 24"/>
          <p:cNvSpPr/>
          <p:nvPr/>
        </p:nvSpPr>
        <p:spPr>
          <a:xfrm>
            <a:off x="8846444" y="867196"/>
            <a:ext cx="1715572"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سربار برواردی</a:t>
            </a:r>
            <a:endParaRPr lang="fa-IR" sz="2200"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6874636" y="867195"/>
            <a:ext cx="1715572"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مبنای تسهیم</a:t>
            </a:r>
            <a:endParaRPr lang="fa-IR" sz="2200" dirty="0">
              <a:solidFill>
                <a:prstClr val="white"/>
              </a:solidFill>
              <a:latin typeface="Arial" panose="020B0604020202020204" pitchFamily="34" charset="0"/>
              <a:cs typeface="Arial" panose="020B0604020202020204" pitchFamily="34" charset="0"/>
            </a:endParaRPr>
          </a:p>
        </p:txBody>
      </p:sp>
      <p:sp>
        <p:nvSpPr>
          <p:cNvPr id="29" name="Rectangle 28"/>
          <p:cNvSpPr/>
          <p:nvPr/>
        </p:nvSpPr>
        <p:spPr>
          <a:xfrm>
            <a:off x="5193071" y="863987"/>
            <a:ext cx="1715572"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تعداد کارکنان</a:t>
            </a:r>
            <a:endParaRPr lang="fa-IR" sz="2200" dirty="0">
              <a:solidFill>
                <a:prstClr val="white"/>
              </a:solidFill>
              <a:latin typeface="Arial" panose="020B0604020202020204" pitchFamily="34" charset="0"/>
              <a:cs typeface="Arial" panose="020B0604020202020204" pitchFamily="34" charset="0"/>
            </a:endParaRPr>
          </a:p>
        </p:txBody>
      </p:sp>
      <p:sp>
        <p:nvSpPr>
          <p:cNvPr id="30" name="Rectangle 29"/>
          <p:cNvSpPr/>
          <p:nvPr/>
        </p:nvSpPr>
        <p:spPr>
          <a:xfrm>
            <a:off x="2146246" y="863436"/>
            <a:ext cx="197046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ساعت کار مستقیم</a:t>
            </a:r>
            <a:endParaRPr lang="fa-IR" sz="2200" dirty="0">
              <a:solidFill>
                <a:prstClr val="white"/>
              </a:solidFill>
              <a:latin typeface="Arial" panose="020B0604020202020204" pitchFamily="34" charset="0"/>
              <a:cs typeface="Arial" panose="020B0604020202020204" pitchFamily="34" charset="0"/>
            </a:endParaRPr>
          </a:p>
        </p:txBody>
      </p:sp>
      <p:sp>
        <p:nvSpPr>
          <p:cNvPr id="31" name="Rectangle 30"/>
          <p:cNvSpPr/>
          <p:nvPr/>
        </p:nvSpPr>
        <p:spPr>
          <a:xfrm>
            <a:off x="4324417" y="863436"/>
            <a:ext cx="86865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مساحت</a:t>
            </a:r>
            <a:endParaRPr lang="fa-IR" sz="2200" dirty="0">
              <a:solidFill>
                <a:prstClr val="white"/>
              </a:solidFill>
              <a:latin typeface="Arial" panose="020B0604020202020204" pitchFamily="34" charset="0"/>
              <a:cs typeface="Arial" panose="020B0604020202020204" pitchFamily="34" charset="0"/>
            </a:endParaRPr>
          </a:p>
        </p:txBody>
      </p:sp>
      <p:sp>
        <p:nvSpPr>
          <p:cNvPr id="32" name="Rectangle 31"/>
          <p:cNvSpPr/>
          <p:nvPr/>
        </p:nvSpPr>
        <p:spPr>
          <a:xfrm>
            <a:off x="-243088" y="867194"/>
            <a:ext cx="25352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ساعت کار ماشین الات</a:t>
            </a:r>
            <a:endParaRPr lang="fa-IR" sz="2200" dirty="0">
              <a:solidFill>
                <a:prstClr val="white"/>
              </a:solidFill>
              <a:latin typeface="Arial" panose="020B0604020202020204" pitchFamily="34" charset="0"/>
              <a:cs typeface="Arial" panose="020B0604020202020204" pitchFamily="34" charset="0"/>
            </a:endParaRPr>
          </a:p>
        </p:txBody>
      </p:sp>
      <p:sp>
        <p:nvSpPr>
          <p:cNvPr id="33" name="Rectangle 32"/>
          <p:cNvSpPr/>
          <p:nvPr/>
        </p:nvSpPr>
        <p:spPr>
          <a:xfrm>
            <a:off x="10688255" y="1509510"/>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خدماتی </a:t>
            </a:r>
            <a:r>
              <a:rPr lang="en-US" sz="2200" dirty="0" smtClean="0">
                <a:solidFill>
                  <a:prstClr val="white"/>
                </a:solidFill>
                <a:latin typeface="Arial" panose="020B0604020202020204" pitchFamily="34" charset="0"/>
                <a:cs typeface="Arial" panose="020B0604020202020204" pitchFamily="34" charset="0"/>
              </a:rPr>
              <a:t>X</a:t>
            </a:r>
            <a:endParaRPr lang="fa-IR" sz="2200" dirty="0">
              <a:solidFill>
                <a:prstClr val="white"/>
              </a:solidFill>
              <a:latin typeface="Arial" panose="020B0604020202020204" pitchFamily="34" charset="0"/>
              <a:cs typeface="Arial" panose="020B0604020202020204" pitchFamily="34" charset="0"/>
            </a:endParaRPr>
          </a:p>
        </p:txBody>
      </p:sp>
      <p:sp>
        <p:nvSpPr>
          <p:cNvPr id="34" name="Rectangle 33"/>
          <p:cNvSpPr/>
          <p:nvPr/>
        </p:nvSpPr>
        <p:spPr>
          <a:xfrm>
            <a:off x="10688255" y="2020352"/>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خدماتی </a:t>
            </a:r>
            <a:r>
              <a:rPr lang="en-US" sz="2200" dirty="0" smtClean="0">
                <a:solidFill>
                  <a:prstClr val="white"/>
                </a:solidFill>
                <a:latin typeface="Arial" panose="020B0604020202020204" pitchFamily="34" charset="0"/>
                <a:cs typeface="Arial" panose="020B0604020202020204" pitchFamily="34" charset="0"/>
              </a:rPr>
              <a:t>Y</a:t>
            </a:r>
            <a:endParaRPr lang="fa-IR" sz="2200" dirty="0">
              <a:solidFill>
                <a:prstClr val="white"/>
              </a:solidFill>
              <a:latin typeface="Arial" panose="020B0604020202020204" pitchFamily="34" charset="0"/>
              <a:cs typeface="Arial" panose="020B0604020202020204" pitchFamily="34" charset="0"/>
            </a:endParaRPr>
          </a:p>
        </p:txBody>
      </p:sp>
      <p:sp>
        <p:nvSpPr>
          <p:cNvPr id="35" name="Rectangle 34"/>
          <p:cNvSpPr/>
          <p:nvPr/>
        </p:nvSpPr>
        <p:spPr>
          <a:xfrm>
            <a:off x="10688254" y="2522568"/>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خدماتی </a:t>
            </a:r>
            <a:r>
              <a:rPr lang="en-US" sz="2200" dirty="0" smtClean="0">
                <a:solidFill>
                  <a:prstClr val="white"/>
                </a:solidFill>
                <a:latin typeface="Arial" panose="020B0604020202020204" pitchFamily="34" charset="0"/>
                <a:cs typeface="Arial" panose="020B0604020202020204" pitchFamily="34" charset="0"/>
              </a:rPr>
              <a:t>Z</a:t>
            </a:r>
            <a:endParaRPr lang="fa-IR" sz="2200" dirty="0">
              <a:solidFill>
                <a:prstClr val="white"/>
              </a:solidFill>
              <a:latin typeface="Arial" panose="020B0604020202020204" pitchFamily="34" charset="0"/>
              <a:cs typeface="Arial" panose="020B0604020202020204" pitchFamily="34" charset="0"/>
            </a:endParaRPr>
          </a:p>
        </p:txBody>
      </p:sp>
      <p:sp>
        <p:nvSpPr>
          <p:cNvPr id="36" name="Rectangle 35"/>
          <p:cNvSpPr/>
          <p:nvPr/>
        </p:nvSpPr>
        <p:spPr>
          <a:xfrm>
            <a:off x="10688254" y="3040345"/>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تولیدی </a:t>
            </a:r>
            <a:r>
              <a:rPr lang="en-US" sz="2200" dirty="0" smtClean="0">
                <a:solidFill>
                  <a:prstClr val="white"/>
                </a:solidFill>
                <a:latin typeface="Arial" panose="020B0604020202020204" pitchFamily="34" charset="0"/>
                <a:cs typeface="Arial" panose="020B0604020202020204" pitchFamily="34" charset="0"/>
              </a:rPr>
              <a:t>A</a:t>
            </a:r>
            <a:endParaRPr lang="fa-IR" sz="2200" dirty="0">
              <a:solidFill>
                <a:prstClr val="white"/>
              </a:solidFill>
              <a:latin typeface="Arial" panose="020B0604020202020204" pitchFamily="34" charset="0"/>
              <a:cs typeface="Arial" panose="020B0604020202020204" pitchFamily="34" charset="0"/>
            </a:endParaRPr>
          </a:p>
        </p:txBody>
      </p:sp>
      <p:sp>
        <p:nvSpPr>
          <p:cNvPr id="37" name="Rectangle 36"/>
          <p:cNvSpPr/>
          <p:nvPr/>
        </p:nvSpPr>
        <p:spPr>
          <a:xfrm>
            <a:off x="10688254" y="3503805"/>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تولیدی </a:t>
            </a:r>
            <a:r>
              <a:rPr lang="en-US" sz="2200" dirty="0" smtClean="0">
                <a:solidFill>
                  <a:prstClr val="white"/>
                </a:solidFill>
                <a:latin typeface="Arial" panose="020B0604020202020204" pitchFamily="34" charset="0"/>
                <a:cs typeface="Arial" panose="020B0604020202020204" pitchFamily="34" charset="0"/>
              </a:rPr>
              <a:t>B</a:t>
            </a:r>
            <a:endParaRPr lang="fa-IR" sz="2200" dirty="0">
              <a:solidFill>
                <a:prstClr val="white"/>
              </a:solidFill>
              <a:latin typeface="Arial" panose="020B0604020202020204" pitchFamily="34" charset="0"/>
              <a:cs typeface="Arial" panose="020B0604020202020204" pitchFamily="34" charset="0"/>
            </a:endParaRPr>
          </a:p>
        </p:txBody>
      </p:sp>
      <p:sp>
        <p:nvSpPr>
          <p:cNvPr id="38" name="Rectangle 37"/>
          <p:cNvSpPr/>
          <p:nvPr/>
        </p:nvSpPr>
        <p:spPr>
          <a:xfrm>
            <a:off x="9105363" y="1560445"/>
            <a:ext cx="1179759" cy="430887"/>
          </a:xfrm>
          <a:prstGeom prst="rect">
            <a:avLst/>
          </a:prstGeom>
        </p:spPr>
        <p:txBody>
          <a:bodyPr wrap="square">
            <a:spAutoFit/>
          </a:bodyPr>
          <a:lstStyle/>
          <a:p>
            <a:pPr lvl="0" algn="r" rtl="1"/>
            <a:r>
              <a:rPr lang="en-US" sz="2200" dirty="0" smtClean="0">
                <a:solidFill>
                  <a:srgbClr val="00B0F0"/>
                </a:solidFill>
                <a:latin typeface="Arial" panose="020B0604020202020204" pitchFamily="34" charset="0"/>
                <a:cs typeface="Arial" panose="020B0604020202020204" pitchFamily="34" charset="0"/>
              </a:rPr>
              <a:t>180000</a:t>
            </a:r>
          </a:p>
        </p:txBody>
      </p:sp>
      <p:sp>
        <p:nvSpPr>
          <p:cNvPr id="39" name="Rectangle 38"/>
          <p:cNvSpPr/>
          <p:nvPr/>
        </p:nvSpPr>
        <p:spPr>
          <a:xfrm>
            <a:off x="9114350" y="2020351"/>
            <a:ext cx="1179759" cy="430887"/>
          </a:xfrm>
          <a:prstGeom prst="rect">
            <a:avLst/>
          </a:prstGeom>
        </p:spPr>
        <p:txBody>
          <a:bodyPr wrap="square">
            <a:spAutoFit/>
          </a:bodyPr>
          <a:lstStyle/>
          <a:p>
            <a:pPr lvl="0" algn="r" rtl="1"/>
            <a:r>
              <a:rPr lang="en-US" sz="2200" dirty="0" smtClean="0">
                <a:solidFill>
                  <a:srgbClr val="92D050"/>
                </a:solidFill>
                <a:latin typeface="Arial" panose="020B0604020202020204" pitchFamily="34" charset="0"/>
                <a:cs typeface="Arial" panose="020B0604020202020204" pitchFamily="34" charset="0"/>
              </a:rPr>
              <a:t>400000</a:t>
            </a:r>
          </a:p>
        </p:txBody>
      </p:sp>
      <p:sp>
        <p:nvSpPr>
          <p:cNvPr id="40" name="Rectangle 39"/>
          <p:cNvSpPr/>
          <p:nvPr/>
        </p:nvSpPr>
        <p:spPr>
          <a:xfrm>
            <a:off x="9114350" y="2451238"/>
            <a:ext cx="1179759" cy="430887"/>
          </a:xfrm>
          <a:prstGeom prst="rect">
            <a:avLst/>
          </a:prstGeom>
        </p:spPr>
        <p:txBody>
          <a:bodyPr wrap="square">
            <a:spAutoFit/>
          </a:bodyPr>
          <a:lstStyle/>
          <a:p>
            <a:pPr lvl="0" algn="r" rtl="1"/>
            <a:r>
              <a:rPr lang="en-US" sz="2200" dirty="0" smtClean="0">
                <a:solidFill>
                  <a:srgbClr val="FFC000"/>
                </a:solidFill>
                <a:latin typeface="Arial" panose="020B0604020202020204" pitchFamily="34" charset="0"/>
                <a:cs typeface="Arial" panose="020B0604020202020204" pitchFamily="34" charset="0"/>
              </a:rPr>
              <a:t>700000</a:t>
            </a:r>
          </a:p>
        </p:txBody>
      </p:sp>
      <p:sp>
        <p:nvSpPr>
          <p:cNvPr id="41" name="Rectangle 40"/>
          <p:cNvSpPr/>
          <p:nvPr/>
        </p:nvSpPr>
        <p:spPr>
          <a:xfrm>
            <a:off x="9114350" y="2953455"/>
            <a:ext cx="1179759"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720000</a:t>
            </a:r>
          </a:p>
        </p:txBody>
      </p:sp>
      <p:sp>
        <p:nvSpPr>
          <p:cNvPr id="42" name="Rectangle 41"/>
          <p:cNvSpPr/>
          <p:nvPr/>
        </p:nvSpPr>
        <p:spPr>
          <a:xfrm>
            <a:off x="9015208" y="3449608"/>
            <a:ext cx="1356174"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1000000</a:t>
            </a:r>
          </a:p>
        </p:txBody>
      </p:sp>
      <p:sp>
        <p:nvSpPr>
          <p:cNvPr id="43" name="Rectangle 42"/>
          <p:cNvSpPr/>
          <p:nvPr/>
        </p:nvSpPr>
        <p:spPr>
          <a:xfrm>
            <a:off x="6939497" y="1560444"/>
            <a:ext cx="1650711"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تعداد کارکنان</a:t>
            </a:r>
            <a:endParaRPr lang="fa-IR" sz="2200" dirty="0">
              <a:solidFill>
                <a:prstClr val="white"/>
              </a:solidFill>
              <a:latin typeface="Arial" panose="020B0604020202020204" pitchFamily="34" charset="0"/>
              <a:cs typeface="Arial" panose="020B0604020202020204" pitchFamily="34" charset="0"/>
            </a:endParaRPr>
          </a:p>
        </p:txBody>
      </p:sp>
      <p:sp>
        <p:nvSpPr>
          <p:cNvPr id="44" name="Rectangle 43"/>
          <p:cNvSpPr/>
          <p:nvPr/>
        </p:nvSpPr>
        <p:spPr>
          <a:xfrm>
            <a:off x="7046890" y="2020351"/>
            <a:ext cx="1650711"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مساحت زیر بنا</a:t>
            </a:r>
            <a:endParaRPr lang="fa-IR" sz="2200" dirty="0">
              <a:solidFill>
                <a:prstClr val="white"/>
              </a:solidFill>
              <a:latin typeface="Arial" panose="020B0604020202020204" pitchFamily="34" charset="0"/>
              <a:cs typeface="Arial" panose="020B0604020202020204" pitchFamily="34" charset="0"/>
            </a:endParaRPr>
          </a:p>
        </p:txBody>
      </p:sp>
      <p:sp>
        <p:nvSpPr>
          <p:cNvPr id="45" name="Rectangle 44"/>
          <p:cNvSpPr/>
          <p:nvPr/>
        </p:nvSpPr>
        <p:spPr>
          <a:xfrm>
            <a:off x="6673404" y="2480258"/>
            <a:ext cx="20778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ساعت کار مستقیم</a:t>
            </a:r>
            <a:endParaRPr lang="fa-IR" sz="2200" dirty="0">
              <a:solidFill>
                <a:prstClr val="white"/>
              </a:solidFill>
              <a:latin typeface="Arial" panose="020B0604020202020204" pitchFamily="34" charset="0"/>
              <a:cs typeface="Arial" panose="020B0604020202020204" pitchFamily="34" charset="0"/>
            </a:endParaRPr>
          </a:p>
        </p:txBody>
      </p:sp>
      <p:sp>
        <p:nvSpPr>
          <p:cNvPr id="46" name="Rectangle 45"/>
          <p:cNvSpPr/>
          <p:nvPr/>
        </p:nvSpPr>
        <p:spPr>
          <a:xfrm>
            <a:off x="7590889" y="2892202"/>
            <a:ext cx="374695"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a:t>
            </a:r>
            <a:endParaRPr lang="fa-IR" sz="2200" dirty="0">
              <a:solidFill>
                <a:prstClr val="white"/>
              </a:solidFill>
              <a:latin typeface="Arial" panose="020B0604020202020204" pitchFamily="34" charset="0"/>
              <a:cs typeface="Arial" panose="020B0604020202020204" pitchFamily="34" charset="0"/>
            </a:endParaRPr>
          </a:p>
        </p:txBody>
      </p:sp>
      <p:sp>
        <p:nvSpPr>
          <p:cNvPr id="47" name="Rectangle 46"/>
          <p:cNvSpPr/>
          <p:nvPr/>
        </p:nvSpPr>
        <p:spPr>
          <a:xfrm>
            <a:off x="7616746" y="3324196"/>
            <a:ext cx="374695"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a:t>
            </a:r>
            <a:endParaRPr lang="fa-IR" sz="2200" dirty="0">
              <a:solidFill>
                <a:prstClr val="white"/>
              </a:solidFill>
              <a:latin typeface="Arial" panose="020B0604020202020204" pitchFamily="34" charset="0"/>
              <a:cs typeface="Arial" panose="020B0604020202020204" pitchFamily="34" charset="0"/>
            </a:endParaRPr>
          </a:p>
        </p:txBody>
      </p:sp>
      <p:sp>
        <p:nvSpPr>
          <p:cNvPr id="48" name="Rectangle 47"/>
          <p:cNvSpPr/>
          <p:nvPr/>
        </p:nvSpPr>
        <p:spPr>
          <a:xfrm>
            <a:off x="5818881" y="1490275"/>
            <a:ext cx="551241"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20</a:t>
            </a:r>
            <a:endParaRPr lang="fa-IR" sz="2200" dirty="0">
              <a:solidFill>
                <a:prstClr val="white"/>
              </a:solidFill>
              <a:latin typeface="Arial" panose="020B0604020202020204" pitchFamily="34" charset="0"/>
              <a:cs typeface="Arial" panose="020B0604020202020204" pitchFamily="34" charset="0"/>
            </a:endParaRPr>
          </a:p>
        </p:txBody>
      </p:sp>
      <p:sp>
        <p:nvSpPr>
          <p:cNvPr id="49" name="Rectangle 48"/>
          <p:cNvSpPr/>
          <p:nvPr/>
        </p:nvSpPr>
        <p:spPr>
          <a:xfrm>
            <a:off x="5842999" y="1978147"/>
            <a:ext cx="551241"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56</a:t>
            </a:r>
            <a:endParaRPr lang="fa-IR" sz="2200" dirty="0">
              <a:solidFill>
                <a:prstClr val="white"/>
              </a:solidFill>
              <a:latin typeface="Arial" panose="020B0604020202020204" pitchFamily="34" charset="0"/>
              <a:cs typeface="Arial" panose="020B0604020202020204" pitchFamily="34" charset="0"/>
            </a:endParaRPr>
          </a:p>
        </p:txBody>
      </p:sp>
      <p:sp>
        <p:nvSpPr>
          <p:cNvPr id="50" name="Rectangle 49"/>
          <p:cNvSpPr/>
          <p:nvPr/>
        </p:nvSpPr>
        <p:spPr>
          <a:xfrm>
            <a:off x="5849440" y="2504325"/>
            <a:ext cx="551241"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36</a:t>
            </a:r>
            <a:endParaRPr lang="fa-IR" sz="2200" dirty="0">
              <a:solidFill>
                <a:prstClr val="white"/>
              </a:solidFill>
              <a:latin typeface="Arial" panose="020B0604020202020204" pitchFamily="34" charset="0"/>
              <a:cs typeface="Arial" panose="020B0604020202020204" pitchFamily="34" charset="0"/>
            </a:endParaRPr>
          </a:p>
        </p:txBody>
      </p:sp>
      <p:sp>
        <p:nvSpPr>
          <p:cNvPr id="51" name="Rectangle 50"/>
          <p:cNvSpPr/>
          <p:nvPr/>
        </p:nvSpPr>
        <p:spPr>
          <a:xfrm>
            <a:off x="5849440" y="2964806"/>
            <a:ext cx="551241"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63</a:t>
            </a:r>
            <a:endParaRPr lang="fa-IR" sz="2200" dirty="0">
              <a:solidFill>
                <a:prstClr val="white"/>
              </a:solidFill>
              <a:latin typeface="Arial" panose="020B0604020202020204" pitchFamily="34" charset="0"/>
              <a:cs typeface="Arial" panose="020B0604020202020204" pitchFamily="34" charset="0"/>
            </a:endParaRPr>
          </a:p>
        </p:txBody>
      </p:sp>
      <p:sp>
        <p:nvSpPr>
          <p:cNvPr id="52" name="Rectangle 51"/>
          <p:cNvSpPr/>
          <p:nvPr/>
        </p:nvSpPr>
        <p:spPr>
          <a:xfrm>
            <a:off x="5855979" y="3384342"/>
            <a:ext cx="551241"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27</a:t>
            </a:r>
            <a:endParaRPr lang="fa-IR" sz="2200" dirty="0">
              <a:solidFill>
                <a:prstClr val="white"/>
              </a:solidFill>
              <a:latin typeface="Arial" panose="020B0604020202020204" pitchFamily="34" charset="0"/>
              <a:cs typeface="Arial" panose="020B0604020202020204" pitchFamily="34" charset="0"/>
            </a:endParaRPr>
          </a:p>
        </p:txBody>
      </p:sp>
      <p:sp>
        <p:nvSpPr>
          <p:cNvPr id="53" name="Rectangle 52"/>
          <p:cNvSpPr/>
          <p:nvPr/>
        </p:nvSpPr>
        <p:spPr>
          <a:xfrm>
            <a:off x="4481961" y="1501626"/>
            <a:ext cx="551241"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80</a:t>
            </a:r>
            <a:endParaRPr lang="fa-IR" sz="2200" dirty="0">
              <a:solidFill>
                <a:prstClr val="white"/>
              </a:solidFill>
              <a:latin typeface="Arial" panose="020B0604020202020204" pitchFamily="34" charset="0"/>
              <a:cs typeface="Arial" panose="020B0604020202020204" pitchFamily="34" charset="0"/>
            </a:endParaRPr>
          </a:p>
        </p:txBody>
      </p:sp>
      <p:sp>
        <p:nvSpPr>
          <p:cNvPr id="54" name="Rectangle 53"/>
          <p:cNvSpPr/>
          <p:nvPr/>
        </p:nvSpPr>
        <p:spPr>
          <a:xfrm>
            <a:off x="4324417" y="1989498"/>
            <a:ext cx="732903"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100</a:t>
            </a:r>
            <a:endParaRPr lang="fa-IR" sz="2200" dirty="0">
              <a:solidFill>
                <a:prstClr val="white"/>
              </a:solidFill>
              <a:latin typeface="Arial" panose="020B0604020202020204" pitchFamily="34" charset="0"/>
              <a:cs typeface="Arial" panose="020B0604020202020204" pitchFamily="34" charset="0"/>
            </a:endParaRPr>
          </a:p>
        </p:txBody>
      </p:sp>
      <p:sp>
        <p:nvSpPr>
          <p:cNvPr id="55" name="Rectangle 54"/>
          <p:cNvSpPr/>
          <p:nvPr/>
        </p:nvSpPr>
        <p:spPr>
          <a:xfrm>
            <a:off x="4512520" y="2515676"/>
            <a:ext cx="551241"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40</a:t>
            </a:r>
            <a:endParaRPr lang="fa-IR" sz="2200" dirty="0">
              <a:solidFill>
                <a:prstClr val="white"/>
              </a:solidFill>
              <a:latin typeface="Arial" panose="020B0604020202020204" pitchFamily="34" charset="0"/>
              <a:cs typeface="Arial" panose="020B0604020202020204" pitchFamily="34" charset="0"/>
            </a:endParaRPr>
          </a:p>
        </p:txBody>
      </p:sp>
      <p:sp>
        <p:nvSpPr>
          <p:cNvPr id="56" name="Rectangle 55"/>
          <p:cNvSpPr/>
          <p:nvPr/>
        </p:nvSpPr>
        <p:spPr>
          <a:xfrm>
            <a:off x="4202188" y="2976157"/>
            <a:ext cx="861574"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160</a:t>
            </a:r>
            <a:endParaRPr lang="fa-IR" sz="2200" dirty="0">
              <a:solidFill>
                <a:prstClr val="white"/>
              </a:solidFill>
              <a:latin typeface="Arial" panose="020B0604020202020204" pitchFamily="34" charset="0"/>
              <a:cs typeface="Arial" panose="020B0604020202020204" pitchFamily="34" charset="0"/>
            </a:endParaRPr>
          </a:p>
        </p:txBody>
      </p:sp>
      <p:sp>
        <p:nvSpPr>
          <p:cNvPr id="57" name="Rectangle 56"/>
          <p:cNvSpPr/>
          <p:nvPr/>
        </p:nvSpPr>
        <p:spPr>
          <a:xfrm>
            <a:off x="4202189" y="3395693"/>
            <a:ext cx="86811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120</a:t>
            </a:r>
            <a:endParaRPr lang="fa-IR" sz="2200" dirty="0">
              <a:solidFill>
                <a:prstClr val="white"/>
              </a:solidFill>
              <a:latin typeface="Arial" panose="020B0604020202020204" pitchFamily="34" charset="0"/>
              <a:cs typeface="Arial" panose="020B0604020202020204" pitchFamily="34" charset="0"/>
            </a:endParaRPr>
          </a:p>
        </p:txBody>
      </p:sp>
      <p:sp>
        <p:nvSpPr>
          <p:cNvPr id="60" name="Rectangle 59"/>
          <p:cNvSpPr/>
          <p:nvPr/>
        </p:nvSpPr>
        <p:spPr>
          <a:xfrm>
            <a:off x="2542672" y="2664371"/>
            <a:ext cx="959763"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100</a:t>
            </a:r>
            <a:endParaRPr lang="fa-IR" sz="2200" dirty="0">
              <a:solidFill>
                <a:prstClr val="white"/>
              </a:solidFill>
              <a:latin typeface="Arial" panose="020B0604020202020204" pitchFamily="34" charset="0"/>
              <a:cs typeface="Arial" panose="020B0604020202020204" pitchFamily="34" charset="0"/>
            </a:endParaRPr>
          </a:p>
        </p:txBody>
      </p:sp>
      <p:sp>
        <p:nvSpPr>
          <p:cNvPr id="61" name="Rectangle 60"/>
          <p:cNvSpPr/>
          <p:nvPr/>
        </p:nvSpPr>
        <p:spPr>
          <a:xfrm>
            <a:off x="2642354" y="3106352"/>
            <a:ext cx="861574"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210</a:t>
            </a:r>
            <a:endParaRPr lang="fa-IR" sz="2200" dirty="0">
              <a:solidFill>
                <a:prstClr val="white"/>
              </a:solidFill>
              <a:latin typeface="Arial" panose="020B0604020202020204" pitchFamily="34" charset="0"/>
              <a:cs typeface="Arial" panose="020B0604020202020204" pitchFamily="34" charset="0"/>
            </a:endParaRPr>
          </a:p>
        </p:txBody>
      </p:sp>
      <p:sp>
        <p:nvSpPr>
          <p:cNvPr id="62" name="Rectangle 61"/>
          <p:cNvSpPr/>
          <p:nvPr/>
        </p:nvSpPr>
        <p:spPr>
          <a:xfrm>
            <a:off x="2642355" y="3525888"/>
            <a:ext cx="86811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490</a:t>
            </a:r>
            <a:endParaRPr lang="fa-IR" sz="2200" dirty="0">
              <a:solidFill>
                <a:prstClr val="white"/>
              </a:solidFill>
              <a:latin typeface="Arial" panose="020B0604020202020204" pitchFamily="34" charset="0"/>
              <a:cs typeface="Arial" panose="020B0604020202020204" pitchFamily="34" charset="0"/>
            </a:endParaRPr>
          </a:p>
        </p:txBody>
      </p:sp>
      <p:sp>
        <p:nvSpPr>
          <p:cNvPr id="64" name="Rectangle 63"/>
          <p:cNvSpPr/>
          <p:nvPr/>
        </p:nvSpPr>
        <p:spPr>
          <a:xfrm>
            <a:off x="805595" y="3018721"/>
            <a:ext cx="861574"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300</a:t>
            </a:r>
            <a:endParaRPr lang="fa-IR" sz="2200" dirty="0">
              <a:solidFill>
                <a:prstClr val="white"/>
              </a:solidFill>
              <a:latin typeface="Arial" panose="020B0604020202020204" pitchFamily="34" charset="0"/>
              <a:cs typeface="Arial" panose="020B0604020202020204" pitchFamily="34" charset="0"/>
            </a:endParaRPr>
          </a:p>
        </p:txBody>
      </p:sp>
      <p:sp>
        <p:nvSpPr>
          <p:cNvPr id="65" name="Rectangle 64"/>
          <p:cNvSpPr/>
          <p:nvPr/>
        </p:nvSpPr>
        <p:spPr>
          <a:xfrm>
            <a:off x="805596" y="3438257"/>
            <a:ext cx="86811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70</a:t>
            </a:r>
            <a:endParaRPr lang="fa-IR" sz="2200" dirty="0">
              <a:solidFill>
                <a:prstClr val="white"/>
              </a:solidFill>
              <a:latin typeface="Arial" panose="020B0604020202020204" pitchFamily="34" charset="0"/>
              <a:cs typeface="Arial" panose="020B0604020202020204" pitchFamily="34" charset="0"/>
            </a:endParaRPr>
          </a:p>
        </p:txBody>
      </p:sp>
      <p:sp>
        <p:nvSpPr>
          <p:cNvPr id="66" name="Rectangle 65"/>
          <p:cNvSpPr/>
          <p:nvPr/>
        </p:nvSpPr>
        <p:spPr>
          <a:xfrm>
            <a:off x="1987570" y="4213283"/>
            <a:ext cx="990385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تسهیم اولیه و ثانویه به روش ریاضی و محاسبه نرخ جذب براساس ساعت کارمستقیم</a:t>
            </a:r>
            <a:endParaRPr lang="fa-IR" sz="2200" dirty="0">
              <a:solidFill>
                <a:prstClr val="white"/>
              </a:solidFill>
              <a:latin typeface="Arial" panose="020B0604020202020204" pitchFamily="34" charset="0"/>
              <a:cs typeface="Arial" panose="020B0604020202020204" pitchFamily="34" charset="0"/>
            </a:endParaRPr>
          </a:p>
        </p:txBody>
      </p:sp>
      <p:sp>
        <p:nvSpPr>
          <p:cNvPr id="58" name="Rectangle 57">
            <a:hlinkClick r:id="" action="ppaction://hlinkshowjump?jump=nextslide">
              <a:snd r:embed="rId3" name="click.wav"/>
            </a:hlinkClick>
            <a:hlinkHover r:id="" action="ppaction://noaction">
              <a:snd r:embed="rId4" name="arrow.wav"/>
            </a:hlinkHover>
          </p:cNvPr>
          <p:cNvSpPr/>
          <p:nvPr/>
        </p:nvSpPr>
        <p:spPr>
          <a:xfrm>
            <a:off x="6230473" y="581630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59" name="Rectangle 58">
            <a:hlinkClick r:id="" action="ppaction://hlinkshowjump?jump=previousslide">
              <a:snd r:embed="rId3" name="click.wav"/>
            </a:hlinkClick>
            <a:hlinkHover r:id="" action="ppaction://noaction">
              <a:snd r:embed="rId4" name="arrow.wav"/>
            </a:hlinkHover>
          </p:cNvPr>
          <p:cNvSpPr/>
          <p:nvPr/>
        </p:nvSpPr>
        <p:spPr>
          <a:xfrm>
            <a:off x="5310132" y="581630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8324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25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250"/>
                                        <p:tgtEl>
                                          <p:spTgt spid="1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1250"/>
                                        <p:tgtEl>
                                          <p:spTgt spid="1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250"/>
                                        <p:tgtEl>
                                          <p:spTgt spid="1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25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250"/>
                                        <p:tgtEl>
                                          <p:spTgt spid="2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25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1250"/>
                                        <p:tgtEl>
                                          <p:spTgt spid="2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250"/>
                                        <p:tgtEl>
                                          <p:spTgt spid="2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250"/>
                                        <p:tgtEl>
                                          <p:spTgt spid="2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125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1250"/>
                                        <p:tgtEl>
                                          <p:spTgt spid="2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125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1250"/>
                                        <p:tgtEl>
                                          <p:spTgt spid="3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1250"/>
                                        <p:tgtEl>
                                          <p:spTgt spid="32"/>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1250"/>
                                        <p:tgtEl>
                                          <p:spTgt spid="3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up)">
                                      <p:cBhvr>
                                        <p:cTn id="55" dur="1250"/>
                                        <p:tgtEl>
                                          <p:spTgt spid="3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1250"/>
                                        <p:tgtEl>
                                          <p:spTgt spid="3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250"/>
                                        <p:tgtEl>
                                          <p:spTgt spid="3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up)">
                                      <p:cBhvr>
                                        <p:cTn id="64" dur="1250"/>
                                        <p:tgtEl>
                                          <p:spTgt spid="3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1250"/>
                                        <p:tgtEl>
                                          <p:spTgt spid="3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up)">
                                      <p:cBhvr>
                                        <p:cTn id="70" dur="1250"/>
                                        <p:tgtEl>
                                          <p:spTgt spid="3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1250"/>
                                        <p:tgtEl>
                                          <p:spTgt spid="4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up)">
                                      <p:cBhvr>
                                        <p:cTn id="76" dur="1250"/>
                                        <p:tgtEl>
                                          <p:spTgt spid="41"/>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1250"/>
                                        <p:tgtEl>
                                          <p:spTgt spid="4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1250"/>
                                        <p:tgtEl>
                                          <p:spTgt spid="43"/>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1250"/>
                                        <p:tgtEl>
                                          <p:spTgt spid="4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up)">
                                      <p:cBhvr>
                                        <p:cTn id="88" dur="1250"/>
                                        <p:tgtEl>
                                          <p:spTgt spid="45"/>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up)">
                                      <p:cBhvr>
                                        <p:cTn id="91" dur="1250"/>
                                        <p:tgtEl>
                                          <p:spTgt spid="46"/>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up)">
                                      <p:cBhvr>
                                        <p:cTn id="94" dur="1250"/>
                                        <p:tgtEl>
                                          <p:spTgt spid="47"/>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up)">
                                      <p:cBhvr>
                                        <p:cTn id="97" dur="1250"/>
                                        <p:tgtEl>
                                          <p:spTgt spid="48"/>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wipe(up)">
                                      <p:cBhvr>
                                        <p:cTn id="100" dur="1250"/>
                                        <p:tgtEl>
                                          <p:spTgt spid="49"/>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up)">
                                      <p:cBhvr>
                                        <p:cTn id="103" dur="1250"/>
                                        <p:tgtEl>
                                          <p:spTgt spid="50"/>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1250"/>
                                        <p:tgtEl>
                                          <p:spTgt spid="51"/>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up)">
                                      <p:cBhvr>
                                        <p:cTn id="109" dur="1250"/>
                                        <p:tgtEl>
                                          <p:spTgt spid="52"/>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1250"/>
                                        <p:tgtEl>
                                          <p:spTgt spid="53"/>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up)">
                                      <p:cBhvr>
                                        <p:cTn id="115" dur="1250"/>
                                        <p:tgtEl>
                                          <p:spTgt spid="54"/>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1250"/>
                                        <p:tgtEl>
                                          <p:spTgt spid="55"/>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up)">
                                      <p:cBhvr>
                                        <p:cTn id="121" dur="1250"/>
                                        <p:tgtEl>
                                          <p:spTgt spid="56"/>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1250"/>
                                        <p:tgtEl>
                                          <p:spTgt spid="57"/>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up)">
                                      <p:cBhvr>
                                        <p:cTn id="127" dur="1250"/>
                                        <p:tgtEl>
                                          <p:spTgt spid="60"/>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wipe(up)">
                                      <p:cBhvr>
                                        <p:cTn id="130" dur="1250"/>
                                        <p:tgtEl>
                                          <p:spTgt spid="61"/>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wipe(up)">
                                      <p:cBhvr>
                                        <p:cTn id="133" dur="1250"/>
                                        <p:tgtEl>
                                          <p:spTgt spid="62"/>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wipe(up)">
                                      <p:cBhvr>
                                        <p:cTn id="136" dur="1250"/>
                                        <p:tgtEl>
                                          <p:spTgt spid="64"/>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wipe(up)">
                                      <p:cBhvr>
                                        <p:cTn id="139" dur="1250"/>
                                        <p:tgtEl>
                                          <p:spTgt spid="65"/>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wipe(up)">
                                      <p:cBhvr>
                                        <p:cTn id="142"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P spid="22" grpId="0" animBg="1"/>
      <p:bldP spid="23" grpId="0" animBg="1"/>
      <p:bldP spid="24" grpId="0"/>
      <p:bldP spid="25" grpId="0"/>
      <p:bldP spid="26"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60" grpId="0"/>
      <p:bldP spid="61" grpId="0"/>
      <p:bldP spid="62" grpId="0"/>
      <p:bldP spid="64" grpId="0"/>
      <p:bldP spid="65" grpId="0"/>
      <p:bldP spid="6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7995436"/>
              </p:ext>
            </p:extLst>
          </p:nvPr>
        </p:nvGraphicFramePr>
        <p:xfrm>
          <a:off x="5255717" y="257165"/>
          <a:ext cx="6618310" cy="3905995"/>
        </p:xfrm>
        <a:graphic>
          <a:graphicData uri="http://schemas.openxmlformats.org/drawingml/2006/table">
            <a:tbl>
              <a:tblPr firstRow="1" bandRow="1">
                <a:tableStyleId>{616DA210-FB5B-4158-B5E0-FEB733F419BA}</a:tableStyleId>
              </a:tblPr>
              <a:tblGrid>
                <a:gridCol w="1323662"/>
                <a:gridCol w="1323662"/>
                <a:gridCol w="1323662"/>
                <a:gridCol w="1323662"/>
                <a:gridCol w="1323662"/>
              </a:tblGrid>
              <a:tr h="628799">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X</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سربار براوردی</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نام</a:t>
                      </a:r>
                      <a:r>
                        <a:rPr lang="fa-IR" sz="2200" baseline="0" dirty="0" smtClean="0">
                          <a:latin typeface="Arial" panose="020B0604020202020204" pitchFamily="34" charset="0"/>
                          <a:cs typeface="Arial" panose="020B0604020202020204" pitchFamily="34" charset="0"/>
                        </a:rPr>
                        <a:t> دوایر</a:t>
                      </a:r>
                      <a:endParaRPr lang="en-US" sz="2200" dirty="0">
                        <a:latin typeface="Arial" panose="020B0604020202020204" pitchFamily="34" charset="0"/>
                        <a:cs typeface="Arial" panose="020B0604020202020204" pitchFamily="34" charset="0"/>
                      </a:endParaRPr>
                    </a:p>
                  </a:txBody>
                  <a:tcPr/>
                </a:tc>
              </a:tr>
              <a:tr h="628799">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180000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X</a:t>
                      </a:r>
                      <a:endParaRPr lang="en-US" sz="2200" dirty="0">
                        <a:latin typeface="Arial" panose="020B0604020202020204" pitchFamily="34" charset="0"/>
                        <a:cs typeface="Arial" panose="020B0604020202020204" pitchFamily="34" charset="0"/>
                      </a:endParaRPr>
                    </a:p>
                  </a:txBody>
                  <a:tcPr/>
                </a:tc>
              </a:tr>
              <a:tr h="628799">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30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r>
              <a:tr h="628799">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700000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r>
              <a:tr h="628799">
                <a:tc>
                  <a:txBody>
                    <a:bodyPr/>
                    <a:lstStyle/>
                    <a:p>
                      <a:pPr algn="r"/>
                      <a:r>
                        <a:rPr lang="en-US" sz="2200" dirty="0" smtClean="0">
                          <a:latin typeface="Arial" panose="020B0604020202020204" pitchFamily="34" charset="0"/>
                          <a:cs typeface="Arial" panose="020B0604020202020204" pitchFamily="34" charset="0"/>
                        </a:rPr>
                        <a:t>30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35</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720000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tc>
              </a:tr>
              <a:tr h="628799">
                <a:tc>
                  <a:txBody>
                    <a:bodyPr/>
                    <a:lstStyle/>
                    <a:p>
                      <a:pPr algn="r"/>
                      <a:r>
                        <a:rPr lang="en-US" sz="2200" dirty="0" smtClean="0">
                          <a:latin typeface="Arial" panose="020B0604020202020204" pitchFamily="34" charset="0"/>
                          <a:cs typeface="Arial" panose="020B0604020202020204" pitchFamily="34" charset="0"/>
                        </a:rPr>
                        <a:t>70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30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15</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r>
            </a:tbl>
          </a:graphicData>
        </a:graphic>
      </p:graphicFrame>
      <p:sp>
        <p:nvSpPr>
          <p:cNvPr id="5" name="Rectangle 4"/>
          <p:cNvSpPr/>
          <p:nvPr/>
        </p:nvSpPr>
        <p:spPr>
          <a:xfrm>
            <a:off x="367267" y="517535"/>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54</a:t>
            </a:r>
            <a:endParaRPr lang="en-US" sz="2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367267" y="902703"/>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8719" y="948422"/>
            <a:ext cx="655949"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180</a:t>
            </a:r>
            <a:endParaRPr lang="en-US" sz="2200"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361471" y="1582150"/>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36</a:t>
            </a:r>
            <a:endParaRPr lang="en-US"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361471" y="1967318"/>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2923" y="2013037"/>
            <a:ext cx="655949"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180</a:t>
            </a:r>
            <a:endParaRPr lang="en-US"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380146" y="2643344"/>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63</a:t>
            </a:r>
            <a:endParaRPr lang="en-US" sz="2200"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380146" y="3028512"/>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1598" y="3074231"/>
            <a:ext cx="655949"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180</a:t>
            </a:r>
            <a:endParaRPr lang="en-US" sz="2200" dirty="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361471" y="3704538"/>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97</a:t>
            </a:r>
            <a:endParaRPr lang="en-US" sz="2200"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361471" y="4089706"/>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2923" y="4135425"/>
            <a:ext cx="655949"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180</a:t>
            </a:r>
            <a:endParaRPr lang="en-US" sz="2200" dirty="0">
              <a:solidFill>
                <a:prstClr val="white"/>
              </a:solidFill>
              <a:latin typeface="Arial" panose="020B0604020202020204" pitchFamily="34" charset="0"/>
              <a:cs typeface="Arial" panose="020B0604020202020204" pitchFamily="34" charset="0"/>
            </a:endParaRPr>
          </a:p>
        </p:txBody>
      </p:sp>
      <p:sp>
        <p:nvSpPr>
          <p:cNvPr id="21" name="Rectangle 20"/>
          <p:cNvSpPr/>
          <p:nvPr/>
        </p:nvSpPr>
        <p:spPr>
          <a:xfrm>
            <a:off x="1023216" y="687259"/>
            <a:ext cx="356188" cy="430887"/>
          </a:xfrm>
          <a:prstGeom prst="rect">
            <a:avLst/>
          </a:prstGeom>
        </p:spPr>
        <p:txBody>
          <a:bodyPr wrap="none">
            <a:spAutoFit/>
          </a:bodyPr>
          <a:lstStyle/>
          <a:p>
            <a:r>
              <a:rPr lang="en-US" sz="2200" dirty="0">
                <a:solidFill>
                  <a:prstClr val="white"/>
                </a:solidFill>
              </a:rPr>
              <a:t>=</a:t>
            </a:r>
            <a:endParaRPr lang="en-US" dirty="0"/>
          </a:p>
        </p:txBody>
      </p:sp>
      <p:sp>
        <p:nvSpPr>
          <p:cNvPr id="22" name="Rectangle 21"/>
          <p:cNvSpPr/>
          <p:nvPr/>
        </p:nvSpPr>
        <p:spPr>
          <a:xfrm>
            <a:off x="1023216" y="1751874"/>
            <a:ext cx="356188" cy="430887"/>
          </a:xfrm>
          <a:prstGeom prst="rect">
            <a:avLst/>
          </a:prstGeom>
        </p:spPr>
        <p:txBody>
          <a:bodyPr wrap="none">
            <a:spAutoFit/>
          </a:bodyPr>
          <a:lstStyle/>
          <a:p>
            <a:r>
              <a:rPr lang="en-US" sz="2200" dirty="0">
                <a:solidFill>
                  <a:prstClr val="white"/>
                </a:solidFill>
              </a:rPr>
              <a:t>=</a:t>
            </a:r>
            <a:endParaRPr lang="en-US" dirty="0"/>
          </a:p>
        </p:txBody>
      </p:sp>
      <p:sp>
        <p:nvSpPr>
          <p:cNvPr id="23" name="Rectangle 22"/>
          <p:cNvSpPr/>
          <p:nvPr/>
        </p:nvSpPr>
        <p:spPr>
          <a:xfrm>
            <a:off x="1023216" y="2858787"/>
            <a:ext cx="356188" cy="430887"/>
          </a:xfrm>
          <a:prstGeom prst="rect">
            <a:avLst/>
          </a:prstGeom>
        </p:spPr>
        <p:txBody>
          <a:bodyPr wrap="none">
            <a:spAutoFit/>
          </a:bodyPr>
          <a:lstStyle/>
          <a:p>
            <a:r>
              <a:rPr lang="en-US" sz="2200" dirty="0">
                <a:solidFill>
                  <a:prstClr val="white"/>
                </a:solidFill>
              </a:rPr>
              <a:t>=</a:t>
            </a:r>
            <a:endParaRPr lang="en-US" dirty="0"/>
          </a:p>
        </p:txBody>
      </p:sp>
      <p:sp>
        <p:nvSpPr>
          <p:cNvPr id="24" name="Rectangle 23"/>
          <p:cNvSpPr/>
          <p:nvPr/>
        </p:nvSpPr>
        <p:spPr>
          <a:xfrm>
            <a:off x="1023216" y="3919981"/>
            <a:ext cx="356188" cy="430887"/>
          </a:xfrm>
          <a:prstGeom prst="rect">
            <a:avLst/>
          </a:prstGeom>
        </p:spPr>
        <p:txBody>
          <a:bodyPr wrap="none">
            <a:spAutoFit/>
          </a:bodyPr>
          <a:lstStyle/>
          <a:p>
            <a:r>
              <a:rPr lang="en-US" sz="2200" dirty="0">
                <a:solidFill>
                  <a:prstClr val="white"/>
                </a:solidFill>
              </a:rPr>
              <a:t>=</a:t>
            </a:r>
            <a:endParaRPr lang="en-US" dirty="0"/>
          </a:p>
        </p:txBody>
      </p:sp>
      <p:sp>
        <p:nvSpPr>
          <p:cNvPr id="26" name="Rectangle 25"/>
          <p:cNvSpPr/>
          <p:nvPr/>
        </p:nvSpPr>
        <p:spPr>
          <a:xfrm>
            <a:off x="1376054" y="644961"/>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30</a:t>
            </a:r>
            <a:endParaRPr lang="en-US" sz="2200" dirty="0">
              <a:solidFill>
                <a:prstClr val="white"/>
              </a:solidFill>
              <a:latin typeface="Arial" panose="020B0604020202020204" pitchFamily="34" charset="0"/>
              <a:cs typeface="Arial" panose="020B0604020202020204" pitchFamily="34" charset="0"/>
            </a:endParaRPr>
          </a:p>
        </p:txBody>
      </p:sp>
      <p:sp>
        <p:nvSpPr>
          <p:cNvPr id="27" name="Rectangle 26"/>
          <p:cNvSpPr/>
          <p:nvPr/>
        </p:nvSpPr>
        <p:spPr>
          <a:xfrm>
            <a:off x="1424787" y="1751873"/>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20</a:t>
            </a:r>
            <a:endParaRPr lang="en-US" sz="2200" dirty="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1446580" y="2835927"/>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35</a:t>
            </a:r>
            <a:endParaRPr lang="en-US" sz="2200" dirty="0">
              <a:solidFill>
                <a:prstClr val="white"/>
              </a:solidFill>
              <a:latin typeface="Arial" panose="020B0604020202020204" pitchFamily="34" charset="0"/>
              <a:cs typeface="Arial" panose="020B0604020202020204" pitchFamily="34" charset="0"/>
            </a:endParaRPr>
          </a:p>
        </p:txBody>
      </p:sp>
      <p:sp>
        <p:nvSpPr>
          <p:cNvPr id="29" name="Rectangle 28"/>
          <p:cNvSpPr/>
          <p:nvPr/>
        </p:nvSpPr>
        <p:spPr>
          <a:xfrm>
            <a:off x="1446580" y="3919981"/>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15</a:t>
            </a:r>
            <a:endParaRPr lang="en-US" sz="2200" dirty="0">
              <a:solidFill>
                <a:prstClr val="white"/>
              </a:solidFill>
              <a:latin typeface="Arial" panose="020B0604020202020204" pitchFamily="34" charset="0"/>
              <a:cs typeface="Arial" panose="020B0604020202020204" pitchFamily="34" charset="0"/>
            </a:endParaRPr>
          </a:p>
        </p:txBody>
      </p:sp>
      <p:sp>
        <p:nvSpPr>
          <p:cNvPr id="31" name="Rectangle 30"/>
          <p:cNvSpPr/>
          <p:nvPr/>
        </p:nvSpPr>
        <p:spPr>
          <a:xfrm>
            <a:off x="677786" y="91505"/>
            <a:ext cx="947695" cy="430887"/>
          </a:xfrm>
          <a:prstGeom prst="rect">
            <a:avLst/>
          </a:prstGeom>
        </p:spPr>
        <p:txBody>
          <a:bodyPr wrap="none">
            <a:spAutoFit/>
          </a:bodyPr>
          <a:lstStyle/>
          <a:p>
            <a:pPr lvl="0" algn="r" defTabSz="457200"/>
            <a:r>
              <a:rPr lang="fa-IR" sz="2200" b="1" dirty="0" smtClean="0">
                <a:solidFill>
                  <a:prstClr val="white"/>
                </a:solidFill>
                <a:latin typeface="Arial" panose="020B0604020202020204" pitchFamily="34" charset="0"/>
                <a:cs typeface="Arial" panose="020B0604020202020204" pitchFamily="34" charset="0"/>
              </a:rPr>
              <a:t>کارکنان </a:t>
            </a:r>
            <a:endParaRPr lang="en-US" sz="2200" b="1" dirty="0">
              <a:solidFill>
                <a:prstClr val="white"/>
              </a:solidFill>
              <a:latin typeface="Arial" panose="020B0604020202020204" pitchFamily="34" charset="0"/>
              <a:cs typeface="Arial" panose="020B0604020202020204" pitchFamily="34" charset="0"/>
            </a:endParaRPr>
          </a:p>
        </p:txBody>
      </p:sp>
      <p:sp>
        <p:nvSpPr>
          <p:cNvPr id="32" name="Rectangle 31"/>
          <p:cNvSpPr/>
          <p:nvPr/>
        </p:nvSpPr>
        <p:spPr>
          <a:xfrm>
            <a:off x="2439370" y="429517"/>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80</a:t>
            </a:r>
            <a:endParaRPr lang="en-US" sz="2200" dirty="0">
              <a:solidFill>
                <a:prstClr val="white"/>
              </a:solidFill>
              <a:latin typeface="Arial" panose="020B0604020202020204" pitchFamily="34" charset="0"/>
              <a:cs typeface="Arial" panose="020B0604020202020204" pitchFamily="34" charset="0"/>
            </a:endParaRPr>
          </a:p>
        </p:txBody>
      </p:sp>
      <p:sp>
        <p:nvSpPr>
          <p:cNvPr id="33" name="Rectangle 32"/>
          <p:cNvSpPr/>
          <p:nvPr/>
        </p:nvSpPr>
        <p:spPr>
          <a:xfrm>
            <a:off x="2439370" y="814685"/>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360821" y="860404"/>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400</a:t>
            </a:r>
            <a:endParaRPr lang="en-US" sz="2200" dirty="0">
              <a:solidFill>
                <a:prstClr val="white"/>
              </a:solidFill>
              <a:latin typeface="Arial" panose="020B0604020202020204" pitchFamily="34" charset="0"/>
              <a:cs typeface="Arial" panose="020B0604020202020204" pitchFamily="34" charset="0"/>
            </a:endParaRPr>
          </a:p>
        </p:txBody>
      </p:sp>
      <p:sp>
        <p:nvSpPr>
          <p:cNvPr id="35" name="Rectangle 34"/>
          <p:cNvSpPr/>
          <p:nvPr/>
        </p:nvSpPr>
        <p:spPr>
          <a:xfrm>
            <a:off x="2433574" y="1494132"/>
            <a:ext cx="498855"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40</a:t>
            </a:r>
            <a:endParaRPr lang="en-US" sz="2200" dirty="0">
              <a:solidFill>
                <a:prstClr val="white"/>
              </a:solidFill>
              <a:latin typeface="Arial" panose="020B0604020202020204" pitchFamily="34" charset="0"/>
              <a:cs typeface="Arial" panose="020B0604020202020204" pitchFamily="34" charset="0"/>
            </a:endParaRPr>
          </a:p>
        </p:txBody>
      </p:sp>
      <p:sp>
        <p:nvSpPr>
          <p:cNvPr id="36" name="Rectangle 35"/>
          <p:cNvSpPr/>
          <p:nvPr/>
        </p:nvSpPr>
        <p:spPr>
          <a:xfrm>
            <a:off x="2433574" y="1879300"/>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55025" y="1925019"/>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400</a:t>
            </a:r>
            <a:endParaRPr lang="en-US" sz="2200" dirty="0">
              <a:solidFill>
                <a:prstClr val="white"/>
              </a:solidFill>
              <a:latin typeface="Arial" panose="020B0604020202020204" pitchFamily="34" charset="0"/>
              <a:cs typeface="Arial" panose="020B0604020202020204" pitchFamily="34" charset="0"/>
            </a:endParaRPr>
          </a:p>
        </p:txBody>
      </p:sp>
      <p:sp>
        <p:nvSpPr>
          <p:cNvPr id="38" name="Rectangle 37"/>
          <p:cNvSpPr/>
          <p:nvPr/>
        </p:nvSpPr>
        <p:spPr>
          <a:xfrm>
            <a:off x="2354751" y="2542358"/>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160</a:t>
            </a:r>
            <a:endParaRPr lang="en-US" sz="2200" dirty="0">
              <a:solidFill>
                <a:prstClr val="white"/>
              </a:solidFill>
              <a:latin typeface="Arial" panose="020B0604020202020204" pitchFamily="34" charset="0"/>
              <a:cs typeface="Arial" panose="020B0604020202020204" pitchFamily="34" charset="0"/>
            </a:endParaRPr>
          </a:p>
        </p:txBody>
      </p:sp>
      <p:sp>
        <p:nvSpPr>
          <p:cNvPr id="39" name="Rectangle 38"/>
          <p:cNvSpPr/>
          <p:nvPr/>
        </p:nvSpPr>
        <p:spPr>
          <a:xfrm>
            <a:off x="2452249" y="2940494"/>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373700" y="2986213"/>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400</a:t>
            </a:r>
            <a:endParaRPr lang="en-US" sz="2200" dirty="0">
              <a:solidFill>
                <a:prstClr val="white"/>
              </a:solidFill>
              <a:latin typeface="Arial" panose="020B0604020202020204" pitchFamily="34" charset="0"/>
              <a:cs typeface="Arial" panose="020B0604020202020204" pitchFamily="34" charset="0"/>
            </a:endParaRPr>
          </a:p>
        </p:txBody>
      </p:sp>
      <p:sp>
        <p:nvSpPr>
          <p:cNvPr id="41" name="Rectangle 40"/>
          <p:cNvSpPr/>
          <p:nvPr/>
        </p:nvSpPr>
        <p:spPr>
          <a:xfrm>
            <a:off x="2354751" y="3616520"/>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120</a:t>
            </a:r>
            <a:endParaRPr lang="en-US" sz="2200" dirty="0">
              <a:solidFill>
                <a:prstClr val="white"/>
              </a:solidFill>
              <a:latin typeface="Arial" panose="020B0604020202020204" pitchFamily="34" charset="0"/>
              <a:cs typeface="Arial" panose="020B0604020202020204" pitchFamily="34" charset="0"/>
            </a:endParaRPr>
          </a:p>
        </p:txBody>
      </p:sp>
      <p:sp>
        <p:nvSpPr>
          <p:cNvPr id="42" name="Rectangle 41"/>
          <p:cNvSpPr/>
          <p:nvPr/>
        </p:nvSpPr>
        <p:spPr>
          <a:xfrm>
            <a:off x="2433574" y="4001688"/>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355025" y="4047407"/>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400</a:t>
            </a:r>
          </a:p>
        </p:txBody>
      </p:sp>
      <p:sp>
        <p:nvSpPr>
          <p:cNvPr id="44" name="Rectangle 43"/>
          <p:cNvSpPr/>
          <p:nvPr/>
        </p:nvSpPr>
        <p:spPr>
          <a:xfrm>
            <a:off x="3095319" y="599241"/>
            <a:ext cx="356188" cy="430887"/>
          </a:xfrm>
          <a:prstGeom prst="rect">
            <a:avLst/>
          </a:prstGeom>
        </p:spPr>
        <p:txBody>
          <a:bodyPr wrap="none">
            <a:spAutoFit/>
          </a:bodyPr>
          <a:lstStyle/>
          <a:p>
            <a:r>
              <a:rPr lang="en-US" sz="2200" dirty="0">
                <a:solidFill>
                  <a:prstClr val="white"/>
                </a:solidFill>
              </a:rPr>
              <a:t>=</a:t>
            </a:r>
            <a:endParaRPr lang="en-US" dirty="0"/>
          </a:p>
        </p:txBody>
      </p:sp>
      <p:sp>
        <p:nvSpPr>
          <p:cNvPr id="45" name="Rectangle 44"/>
          <p:cNvSpPr/>
          <p:nvPr/>
        </p:nvSpPr>
        <p:spPr>
          <a:xfrm>
            <a:off x="3095319" y="1663856"/>
            <a:ext cx="356188" cy="430887"/>
          </a:xfrm>
          <a:prstGeom prst="rect">
            <a:avLst/>
          </a:prstGeom>
        </p:spPr>
        <p:txBody>
          <a:bodyPr wrap="none">
            <a:spAutoFit/>
          </a:bodyPr>
          <a:lstStyle/>
          <a:p>
            <a:r>
              <a:rPr lang="en-US" sz="2200" dirty="0">
                <a:solidFill>
                  <a:prstClr val="white"/>
                </a:solidFill>
              </a:rPr>
              <a:t>=</a:t>
            </a:r>
            <a:endParaRPr lang="en-US" dirty="0"/>
          </a:p>
        </p:txBody>
      </p:sp>
      <p:sp>
        <p:nvSpPr>
          <p:cNvPr id="46" name="Rectangle 45"/>
          <p:cNvSpPr/>
          <p:nvPr/>
        </p:nvSpPr>
        <p:spPr>
          <a:xfrm>
            <a:off x="3095319" y="2770769"/>
            <a:ext cx="356188" cy="430887"/>
          </a:xfrm>
          <a:prstGeom prst="rect">
            <a:avLst/>
          </a:prstGeom>
        </p:spPr>
        <p:txBody>
          <a:bodyPr wrap="none">
            <a:spAutoFit/>
          </a:bodyPr>
          <a:lstStyle/>
          <a:p>
            <a:r>
              <a:rPr lang="en-US" sz="2200" dirty="0">
                <a:solidFill>
                  <a:prstClr val="white"/>
                </a:solidFill>
              </a:rPr>
              <a:t>=</a:t>
            </a:r>
            <a:endParaRPr lang="en-US" dirty="0"/>
          </a:p>
        </p:txBody>
      </p:sp>
      <p:sp>
        <p:nvSpPr>
          <p:cNvPr id="47" name="Rectangle 46"/>
          <p:cNvSpPr/>
          <p:nvPr/>
        </p:nvSpPr>
        <p:spPr>
          <a:xfrm>
            <a:off x="3095319" y="3831963"/>
            <a:ext cx="356188" cy="430887"/>
          </a:xfrm>
          <a:prstGeom prst="rect">
            <a:avLst/>
          </a:prstGeom>
        </p:spPr>
        <p:txBody>
          <a:bodyPr wrap="none">
            <a:spAutoFit/>
          </a:bodyPr>
          <a:lstStyle/>
          <a:p>
            <a:r>
              <a:rPr lang="en-US" sz="2200" dirty="0">
                <a:solidFill>
                  <a:prstClr val="white"/>
                </a:solidFill>
              </a:rPr>
              <a:t>=</a:t>
            </a:r>
            <a:endParaRPr lang="en-US" dirty="0"/>
          </a:p>
        </p:txBody>
      </p:sp>
      <p:sp>
        <p:nvSpPr>
          <p:cNvPr id="48" name="Rectangle 47"/>
          <p:cNvSpPr/>
          <p:nvPr/>
        </p:nvSpPr>
        <p:spPr>
          <a:xfrm>
            <a:off x="3369610" y="556943"/>
            <a:ext cx="577402"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0.2</a:t>
            </a:r>
            <a:endParaRPr lang="en-US" sz="2200" dirty="0">
              <a:solidFill>
                <a:prstClr val="white"/>
              </a:solidFill>
              <a:latin typeface="Arial" panose="020B0604020202020204" pitchFamily="34" charset="0"/>
              <a:cs typeface="Arial" panose="020B0604020202020204" pitchFamily="34" charset="0"/>
            </a:endParaRPr>
          </a:p>
        </p:txBody>
      </p:sp>
      <p:sp>
        <p:nvSpPr>
          <p:cNvPr id="49" name="Rectangle 48"/>
          <p:cNvSpPr/>
          <p:nvPr/>
        </p:nvSpPr>
        <p:spPr>
          <a:xfrm>
            <a:off x="3418343" y="1663855"/>
            <a:ext cx="577402"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0.1</a:t>
            </a:r>
            <a:endParaRPr lang="en-US" sz="2200" dirty="0">
              <a:solidFill>
                <a:prstClr val="white"/>
              </a:solidFill>
              <a:latin typeface="Arial" panose="020B0604020202020204" pitchFamily="34" charset="0"/>
              <a:cs typeface="Arial" panose="020B0604020202020204" pitchFamily="34" charset="0"/>
            </a:endParaRPr>
          </a:p>
        </p:txBody>
      </p:sp>
      <p:sp>
        <p:nvSpPr>
          <p:cNvPr id="50" name="Rectangle 49"/>
          <p:cNvSpPr/>
          <p:nvPr/>
        </p:nvSpPr>
        <p:spPr>
          <a:xfrm>
            <a:off x="3440136" y="2747909"/>
            <a:ext cx="577402"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0.4</a:t>
            </a:r>
            <a:endParaRPr lang="en-US" sz="2200" dirty="0">
              <a:solidFill>
                <a:prstClr val="white"/>
              </a:solidFill>
              <a:latin typeface="Arial" panose="020B0604020202020204" pitchFamily="34" charset="0"/>
              <a:cs typeface="Arial" panose="020B0604020202020204" pitchFamily="34" charset="0"/>
            </a:endParaRPr>
          </a:p>
        </p:txBody>
      </p:sp>
      <p:sp>
        <p:nvSpPr>
          <p:cNvPr id="51" name="Rectangle 50"/>
          <p:cNvSpPr/>
          <p:nvPr/>
        </p:nvSpPr>
        <p:spPr>
          <a:xfrm>
            <a:off x="3440136" y="3831963"/>
            <a:ext cx="577402"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0.3</a:t>
            </a:r>
            <a:endParaRPr lang="en-US" sz="2200" dirty="0">
              <a:solidFill>
                <a:prstClr val="white"/>
              </a:solidFill>
              <a:latin typeface="Arial" panose="020B0604020202020204" pitchFamily="34" charset="0"/>
              <a:cs typeface="Arial" panose="020B0604020202020204" pitchFamily="34" charset="0"/>
            </a:endParaRPr>
          </a:p>
        </p:txBody>
      </p:sp>
      <p:sp>
        <p:nvSpPr>
          <p:cNvPr id="52" name="Rectangle 51"/>
          <p:cNvSpPr/>
          <p:nvPr/>
        </p:nvSpPr>
        <p:spPr>
          <a:xfrm>
            <a:off x="3146678" y="45785"/>
            <a:ext cx="869149" cy="430887"/>
          </a:xfrm>
          <a:prstGeom prst="rect">
            <a:avLst/>
          </a:prstGeom>
        </p:spPr>
        <p:txBody>
          <a:bodyPr wrap="none">
            <a:spAutoFit/>
          </a:bodyPr>
          <a:lstStyle/>
          <a:p>
            <a:pPr lvl="0" algn="r" defTabSz="457200"/>
            <a:r>
              <a:rPr lang="fa-IR" sz="2200" b="1" dirty="0" smtClean="0">
                <a:solidFill>
                  <a:prstClr val="white"/>
                </a:solidFill>
                <a:latin typeface="Arial" panose="020B0604020202020204" pitchFamily="34" charset="0"/>
                <a:cs typeface="Arial" panose="020B0604020202020204" pitchFamily="34" charset="0"/>
              </a:rPr>
              <a:t>مساحت</a:t>
            </a:r>
            <a:endParaRPr lang="en-US" sz="2200" b="1" dirty="0">
              <a:solidFill>
                <a:prstClr val="white"/>
              </a:solidFill>
              <a:latin typeface="Arial" panose="020B0604020202020204" pitchFamily="34" charset="0"/>
              <a:cs typeface="Arial" panose="020B0604020202020204" pitchFamily="34" charset="0"/>
            </a:endParaRPr>
          </a:p>
        </p:txBody>
      </p:sp>
      <p:sp>
        <p:nvSpPr>
          <p:cNvPr id="53" name="Rectangle 52"/>
          <p:cNvSpPr/>
          <p:nvPr/>
        </p:nvSpPr>
        <p:spPr>
          <a:xfrm>
            <a:off x="8791440" y="4350868"/>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210</a:t>
            </a:r>
            <a:endParaRPr lang="en-US" sz="2200" dirty="0">
              <a:solidFill>
                <a:prstClr val="white"/>
              </a:solidFill>
              <a:latin typeface="Arial" panose="020B0604020202020204" pitchFamily="34" charset="0"/>
              <a:cs typeface="Arial" panose="020B0604020202020204" pitchFamily="34" charset="0"/>
            </a:endParaRPr>
          </a:p>
        </p:txBody>
      </p:sp>
      <p:sp>
        <p:nvSpPr>
          <p:cNvPr id="54" name="Rectangle 53"/>
          <p:cNvSpPr/>
          <p:nvPr/>
        </p:nvSpPr>
        <p:spPr>
          <a:xfrm>
            <a:off x="8888938" y="4749004"/>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10389" y="4794723"/>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700</a:t>
            </a:r>
            <a:endParaRPr lang="en-US" sz="2200" dirty="0">
              <a:solidFill>
                <a:prstClr val="white"/>
              </a:solidFill>
              <a:latin typeface="Arial" panose="020B0604020202020204" pitchFamily="34" charset="0"/>
              <a:cs typeface="Arial" panose="020B0604020202020204" pitchFamily="34" charset="0"/>
            </a:endParaRPr>
          </a:p>
        </p:txBody>
      </p:sp>
      <p:sp>
        <p:nvSpPr>
          <p:cNvPr id="56" name="Rectangle 55"/>
          <p:cNvSpPr/>
          <p:nvPr/>
        </p:nvSpPr>
        <p:spPr>
          <a:xfrm>
            <a:off x="8791440" y="5425030"/>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490</a:t>
            </a:r>
            <a:endParaRPr lang="en-US" sz="2200" dirty="0">
              <a:solidFill>
                <a:prstClr val="white"/>
              </a:solidFill>
              <a:latin typeface="Arial" panose="020B0604020202020204" pitchFamily="34" charset="0"/>
              <a:cs typeface="Arial" panose="020B0604020202020204" pitchFamily="34" charset="0"/>
            </a:endParaRPr>
          </a:p>
        </p:txBody>
      </p:sp>
      <p:sp>
        <p:nvSpPr>
          <p:cNvPr id="57" name="Rectangle 56"/>
          <p:cNvSpPr/>
          <p:nvPr/>
        </p:nvSpPr>
        <p:spPr>
          <a:xfrm>
            <a:off x="8870263" y="5810198"/>
            <a:ext cx="5584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791714" y="5855917"/>
            <a:ext cx="655950"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700</a:t>
            </a:r>
            <a:endParaRPr lang="en-US" sz="2200" dirty="0">
              <a:solidFill>
                <a:prstClr val="white"/>
              </a:solidFill>
              <a:latin typeface="Arial" panose="020B0604020202020204" pitchFamily="34" charset="0"/>
              <a:cs typeface="Arial" panose="020B0604020202020204" pitchFamily="34" charset="0"/>
            </a:endParaRPr>
          </a:p>
        </p:txBody>
      </p:sp>
      <p:sp>
        <p:nvSpPr>
          <p:cNvPr id="59" name="Rectangle 58"/>
          <p:cNvSpPr/>
          <p:nvPr/>
        </p:nvSpPr>
        <p:spPr>
          <a:xfrm>
            <a:off x="9532008" y="4579279"/>
            <a:ext cx="356188" cy="430887"/>
          </a:xfrm>
          <a:prstGeom prst="rect">
            <a:avLst/>
          </a:prstGeom>
        </p:spPr>
        <p:txBody>
          <a:bodyPr wrap="none">
            <a:spAutoFit/>
          </a:bodyPr>
          <a:lstStyle/>
          <a:p>
            <a:r>
              <a:rPr lang="en-US" sz="2200" dirty="0">
                <a:solidFill>
                  <a:prstClr val="white"/>
                </a:solidFill>
              </a:rPr>
              <a:t>=</a:t>
            </a:r>
            <a:endParaRPr lang="en-US" dirty="0"/>
          </a:p>
        </p:txBody>
      </p:sp>
      <p:sp>
        <p:nvSpPr>
          <p:cNvPr id="60" name="Rectangle 59"/>
          <p:cNvSpPr/>
          <p:nvPr/>
        </p:nvSpPr>
        <p:spPr>
          <a:xfrm>
            <a:off x="9532008" y="5640473"/>
            <a:ext cx="356188" cy="430887"/>
          </a:xfrm>
          <a:prstGeom prst="rect">
            <a:avLst/>
          </a:prstGeom>
        </p:spPr>
        <p:txBody>
          <a:bodyPr wrap="none">
            <a:spAutoFit/>
          </a:bodyPr>
          <a:lstStyle/>
          <a:p>
            <a:r>
              <a:rPr lang="en-US" sz="2200" dirty="0">
                <a:solidFill>
                  <a:prstClr val="white"/>
                </a:solidFill>
              </a:rPr>
              <a:t>=</a:t>
            </a:r>
            <a:endParaRPr lang="en-US" dirty="0"/>
          </a:p>
        </p:txBody>
      </p:sp>
      <p:sp>
        <p:nvSpPr>
          <p:cNvPr id="61" name="Rectangle 60"/>
          <p:cNvSpPr/>
          <p:nvPr/>
        </p:nvSpPr>
        <p:spPr>
          <a:xfrm>
            <a:off x="9876825" y="4556419"/>
            <a:ext cx="577402"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0.3</a:t>
            </a:r>
            <a:endParaRPr lang="en-US" sz="2200" dirty="0">
              <a:solidFill>
                <a:prstClr val="white"/>
              </a:solidFill>
              <a:latin typeface="Arial" panose="020B0604020202020204" pitchFamily="34" charset="0"/>
              <a:cs typeface="Arial" panose="020B0604020202020204" pitchFamily="34" charset="0"/>
            </a:endParaRPr>
          </a:p>
        </p:txBody>
      </p:sp>
      <p:sp>
        <p:nvSpPr>
          <p:cNvPr id="62" name="Rectangle 61"/>
          <p:cNvSpPr/>
          <p:nvPr/>
        </p:nvSpPr>
        <p:spPr>
          <a:xfrm>
            <a:off x="9876825" y="5640473"/>
            <a:ext cx="577402" cy="430887"/>
          </a:xfrm>
          <a:prstGeom prst="rect">
            <a:avLst/>
          </a:prstGeom>
        </p:spPr>
        <p:txBody>
          <a:bodyPr wrap="none">
            <a:spAutoFit/>
          </a:bodyPr>
          <a:lstStyle/>
          <a:p>
            <a:pPr lvl="0" algn="r" defTabSz="457200"/>
            <a:r>
              <a:rPr lang="en-US" sz="2200" dirty="0" smtClean="0">
                <a:solidFill>
                  <a:prstClr val="white"/>
                </a:solidFill>
                <a:latin typeface="Arial" panose="020B0604020202020204" pitchFamily="34" charset="0"/>
                <a:cs typeface="Arial" panose="020B0604020202020204" pitchFamily="34" charset="0"/>
              </a:rPr>
              <a:t>0.7</a:t>
            </a:r>
            <a:endParaRPr lang="en-US" sz="2200" dirty="0">
              <a:solidFill>
                <a:prstClr val="white"/>
              </a:solidFill>
              <a:latin typeface="Arial" panose="020B0604020202020204" pitchFamily="34" charset="0"/>
              <a:cs typeface="Arial" panose="020B0604020202020204" pitchFamily="34" charset="0"/>
            </a:endParaRPr>
          </a:p>
        </p:txBody>
      </p:sp>
      <p:sp>
        <p:nvSpPr>
          <p:cNvPr id="63" name="Rectangle 62"/>
          <p:cNvSpPr/>
          <p:nvPr/>
        </p:nvSpPr>
        <p:spPr>
          <a:xfrm>
            <a:off x="10465620" y="4987306"/>
            <a:ext cx="1202573" cy="430887"/>
          </a:xfrm>
          <a:prstGeom prst="rect">
            <a:avLst/>
          </a:prstGeom>
        </p:spPr>
        <p:txBody>
          <a:bodyPr wrap="none">
            <a:spAutoFit/>
          </a:bodyPr>
          <a:lstStyle/>
          <a:p>
            <a:pPr lvl="0" algn="r" defTabSz="457200"/>
            <a:r>
              <a:rPr lang="fa-IR" sz="2200" b="1" dirty="0" smtClean="0">
                <a:solidFill>
                  <a:prstClr val="white"/>
                </a:solidFill>
                <a:latin typeface="Arial" panose="020B0604020202020204" pitchFamily="34" charset="0"/>
                <a:cs typeface="Arial" panose="020B0604020202020204" pitchFamily="34" charset="0"/>
              </a:rPr>
              <a:t>ساعت کار </a:t>
            </a:r>
            <a:endParaRPr lang="en-US" sz="2200" b="1" dirty="0">
              <a:solidFill>
                <a:prstClr val="white"/>
              </a:solidFill>
              <a:latin typeface="Arial" panose="020B0604020202020204" pitchFamily="34" charset="0"/>
              <a:cs typeface="Arial" panose="020B0604020202020204" pitchFamily="34" charset="0"/>
            </a:endParaRPr>
          </a:p>
        </p:txBody>
      </p:sp>
      <p:sp>
        <p:nvSpPr>
          <p:cNvPr id="64" name="Rectangle 63">
            <a:hlinkClick r:id="" action="ppaction://hlinkshowjump?jump=nextslide">
              <a:snd r:embed="rId3" name="click.wav"/>
            </a:hlinkClick>
            <a:hlinkHover r:id="" action="ppaction://noaction">
              <a:snd r:embed="rId4" name="arrow.wav"/>
            </a:hlinkHover>
          </p:cNvPr>
          <p:cNvSpPr/>
          <p:nvPr/>
        </p:nvSpPr>
        <p:spPr>
          <a:xfrm>
            <a:off x="6366719" y="59386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65" name="Rectangle 64">
            <a:hlinkClick r:id="" action="ppaction://hlinkshowjump?jump=previousslide">
              <a:snd r:embed="rId3" name="click.wav"/>
            </a:hlinkClick>
            <a:hlinkHover r:id="" action="ppaction://noaction">
              <a:snd r:embed="rId4" name="arrow.wav"/>
            </a:hlinkHover>
          </p:cNvPr>
          <p:cNvSpPr/>
          <p:nvPr/>
        </p:nvSpPr>
        <p:spPr>
          <a:xfrm>
            <a:off x="5446378" y="59386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7499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500"/>
                                        <p:tgtEl>
                                          <p:spTgt spid="11"/>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500"/>
                                        <p:tgtEl>
                                          <p:spTgt spid="12"/>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Vertical)">
                                      <p:cBhvr>
                                        <p:cTn id="36" dur="500"/>
                                        <p:tgtEl>
                                          <p:spTgt spid="1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outVertical)">
                                      <p:cBhvr>
                                        <p:cTn id="42" dur="500"/>
                                        <p:tgtEl>
                                          <p:spTgt spid="19"/>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outVertical)">
                                      <p:cBhvr>
                                        <p:cTn id="45" dur="500"/>
                                        <p:tgtEl>
                                          <p:spTgt spid="20"/>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outVertical)">
                                      <p:cBhvr>
                                        <p:cTn id="48" dur="500"/>
                                        <p:tgtEl>
                                          <p:spTgt spid="21"/>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outVertical)">
                                      <p:cBhvr>
                                        <p:cTn id="51" dur="500"/>
                                        <p:tgtEl>
                                          <p:spTgt spid="2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outVertical)">
                                      <p:cBhvr>
                                        <p:cTn id="54" dur="500"/>
                                        <p:tgtEl>
                                          <p:spTgt spid="23"/>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outVertical)">
                                      <p:cBhvr>
                                        <p:cTn id="57" dur="500"/>
                                        <p:tgtEl>
                                          <p:spTgt spid="24"/>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outVertical)">
                                      <p:cBhvr>
                                        <p:cTn id="60" dur="500"/>
                                        <p:tgtEl>
                                          <p:spTgt spid="26"/>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outVertical)">
                                      <p:cBhvr>
                                        <p:cTn id="63" dur="500"/>
                                        <p:tgtEl>
                                          <p:spTgt spid="27"/>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Vertical)">
                                      <p:cBhvr>
                                        <p:cTn id="66" dur="500"/>
                                        <p:tgtEl>
                                          <p:spTgt spid="28"/>
                                        </p:tgtEl>
                                      </p:cBhvr>
                                    </p:animEffect>
                                  </p:childTnLst>
                                </p:cTn>
                              </p:par>
                              <p:par>
                                <p:cTn id="67" presetID="16" presetClass="entr" presetSubtype="37"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arn(outVertical)">
                                      <p:cBhvr>
                                        <p:cTn id="69" dur="500"/>
                                        <p:tgtEl>
                                          <p:spTgt spid="29"/>
                                        </p:tgtEl>
                                      </p:cBhvr>
                                    </p:animEffect>
                                  </p:childTnLst>
                                </p:cTn>
                              </p:par>
                              <p:par>
                                <p:cTn id="70" presetID="16" presetClass="entr" presetSubtype="37"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arn(outVertic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up)">
                                      <p:cBhvr>
                                        <p:cTn id="80" dur="500"/>
                                        <p:tgtEl>
                                          <p:spTgt spid="3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500"/>
                                        <p:tgtEl>
                                          <p:spTgt spid="34"/>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up)">
                                      <p:cBhvr>
                                        <p:cTn id="86" dur="500"/>
                                        <p:tgtEl>
                                          <p:spTgt spid="35"/>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up)">
                                      <p:cBhvr>
                                        <p:cTn id="89" dur="500"/>
                                        <p:tgtEl>
                                          <p:spTgt spid="3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up)">
                                      <p:cBhvr>
                                        <p:cTn id="92" dur="500"/>
                                        <p:tgtEl>
                                          <p:spTgt spid="37"/>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up)">
                                      <p:cBhvr>
                                        <p:cTn id="98" dur="500"/>
                                        <p:tgtEl>
                                          <p:spTgt spid="3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up)">
                                      <p:cBhvr>
                                        <p:cTn id="101" dur="500"/>
                                        <p:tgtEl>
                                          <p:spTgt spid="40"/>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up)">
                                      <p:cBhvr>
                                        <p:cTn id="104" dur="500"/>
                                        <p:tgtEl>
                                          <p:spTgt spid="41"/>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up)">
                                      <p:cBhvr>
                                        <p:cTn id="107" dur="500"/>
                                        <p:tgtEl>
                                          <p:spTgt spid="42"/>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wipe(up)">
                                      <p:cBhvr>
                                        <p:cTn id="110" dur="500"/>
                                        <p:tgtEl>
                                          <p:spTgt spid="43"/>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up)">
                                      <p:cBhvr>
                                        <p:cTn id="113" dur="500"/>
                                        <p:tgtEl>
                                          <p:spTgt spid="44"/>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wipe(up)">
                                      <p:cBhvr>
                                        <p:cTn id="116" dur="500"/>
                                        <p:tgtEl>
                                          <p:spTgt spid="45"/>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up)">
                                      <p:cBhvr>
                                        <p:cTn id="119" dur="500"/>
                                        <p:tgtEl>
                                          <p:spTgt spid="46"/>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up)">
                                      <p:cBhvr>
                                        <p:cTn id="122" dur="500"/>
                                        <p:tgtEl>
                                          <p:spTgt spid="47"/>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wipe(up)">
                                      <p:cBhvr>
                                        <p:cTn id="125" dur="500"/>
                                        <p:tgtEl>
                                          <p:spTgt spid="48"/>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up)">
                                      <p:cBhvr>
                                        <p:cTn id="128" dur="500"/>
                                        <p:tgtEl>
                                          <p:spTgt spid="49"/>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wipe(up)">
                                      <p:cBhvr>
                                        <p:cTn id="131" dur="500"/>
                                        <p:tgtEl>
                                          <p:spTgt spid="50"/>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up)">
                                      <p:cBhvr>
                                        <p:cTn id="134" dur="500"/>
                                        <p:tgtEl>
                                          <p:spTgt spid="51"/>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up)">
                                      <p:cBhvr>
                                        <p:cTn id="137" dur="500"/>
                                        <p:tgtEl>
                                          <p:spTgt spid="52"/>
                                        </p:tgtEl>
                                      </p:cBhvr>
                                    </p:animEffect>
                                  </p:childTnLst>
                                </p:cTn>
                              </p:par>
                            </p:childTnLst>
                          </p:cTn>
                        </p:par>
                      </p:childTnLst>
                    </p:cTn>
                  </p:par>
                  <p:par>
                    <p:cTn id="138" fill="hold">
                      <p:stCondLst>
                        <p:cond delay="indefinite"/>
                      </p:stCondLst>
                      <p:childTnLst>
                        <p:par>
                          <p:cTn id="139" fill="hold">
                            <p:stCondLst>
                              <p:cond delay="0"/>
                            </p:stCondLst>
                            <p:childTnLst>
                              <p:par>
                                <p:cTn id="140" presetID="13" presetClass="entr" presetSubtype="16"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plus(in)">
                                      <p:cBhvr>
                                        <p:cTn id="142" dur="1000"/>
                                        <p:tgtEl>
                                          <p:spTgt spid="53"/>
                                        </p:tgtEl>
                                      </p:cBhvr>
                                    </p:animEffect>
                                  </p:childTnLst>
                                </p:cTn>
                              </p:par>
                              <p:par>
                                <p:cTn id="143" presetID="13" presetClass="entr" presetSubtype="16" fill="hold" grpId="0"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plus(in)">
                                      <p:cBhvr>
                                        <p:cTn id="145" dur="1000"/>
                                        <p:tgtEl>
                                          <p:spTgt spid="54"/>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plus(in)">
                                      <p:cBhvr>
                                        <p:cTn id="148" dur="1000"/>
                                        <p:tgtEl>
                                          <p:spTgt spid="55"/>
                                        </p:tgtEl>
                                      </p:cBhvr>
                                    </p:animEffect>
                                  </p:childTnLst>
                                </p:cTn>
                              </p:par>
                              <p:par>
                                <p:cTn id="149" presetID="13" presetClass="entr" presetSubtype="16"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plus(in)">
                                      <p:cBhvr>
                                        <p:cTn id="151" dur="1000"/>
                                        <p:tgtEl>
                                          <p:spTgt spid="56"/>
                                        </p:tgtEl>
                                      </p:cBhvr>
                                    </p:animEffect>
                                  </p:childTnLst>
                                </p:cTn>
                              </p:par>
                              <p:par>
                                <p:cTn id="152" presetID="13" presetClass="entr" presetSubtype="16" fill="hold" grpId="0" nodeType="with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plus(in)">
                                      <p:cBhvr>
                                        <p:cTn id="154" dur="1000"/>
                                        <p:tgtEl>
                                          <p:spTgt spid="57"/>
                                        </p:tgtEl>
                                      </p:cBhvr>
                                    </p:animEffect>
                                  </p:childTnLst>
                                </p:cTn>
                              </p:par>
                              <p:par>
                                <p:cTn id="155" presetID="13" presetClass="entr" presetSubtype="16" fill="hold" grpId="0" nodeType="with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plus(in)">
                                      <p:cBhvr>
                                        <p:cTn id="157" dur="1000"/>
                                        <p:tgtEl>
                                          <p:spTgt spid="58"/>
                                        </p:tgtEl>
                                      </p:cBhvr>
                                    </p:animEffect>
                                  </p:childTnLst>
                                </p:cTn>
                              </p:par>
                              <p:par>
                                <p:cTn id="158" presetID="13" presetClass="entr" presetSubtype="16" fill="hold" grpId="0" nodeType="withEffect">
                                  <p:stCondLst>
                                    <p:cond delay="0"/>
                                  </p:stCondLst>
                                  <p:childTnLst>
                                    <p:set>
                                      <p:cBhvr>
                                        <p:cTn id="159" dur="1" fill="hold">
                                          <p:stCondLst>
                                            <p:cond delay="0"/>
                                          </p:stCondLst>
                                        </p:cTn>
                                        <p:tgtEl>
                                          <p:spTgt spid="59"/>
                                        </p:tgtEl>
                                        <p:attrNameLst>
                                          <p:attrName>style.visibility</p:attrName>
                                        </p:attrNameLst>
                                      </p:cBhvr>
                                      <p:to>
                                        <p:strVal val="visible"/>
                                      </p:to>
                                    </p:set>
                                    <p:animEffect transition="in" filter="plus(in)">
                                      <p:cBhvr>
                                        <p:cTn id="160" dur="1000"/>
                                        <p:tgtEl>
                                          <p:spTgt spid="59"/>
                                        </p:tgtEl>
                                      </p:cBhvr>
                                    </p:animEffect>
                                  </p:childTnLst>
                                </p:cTn>
                              </p:par>
                              <p:par>
                                <p:cTn id="161" presetID="13" presetClass="entr" presetSubtype="16" fill="hold" grpId="0" nodeType="with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plus(in)">
                                      <p:cBhvr>
                                        <p:cTn id="163" dur="1000"/>
                                        <p:tgtEl>
                                          <p:spTgt spid="60"/>
                                        </p:tgtEl>
                                      </p:cBhvr>
                                    </p:animEffect>
                                  </p:childTnLst>
                                </p:cTn>
                              </p:par>
                              <p:par>
                                <p:cTn id="164" presetID="13" presetClass="entr" presetSubtype="16" fill="hold" grpId="0" nodeType="with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plus(in)">
                                      <p:cBhvr>
                                        <p:cTn id="166" dur="1000"/>
                                        <p:tgtEl>
                                          <p:spTgt spid="61"/>
                                        </p:tgtEl>
                                      </p:cBhvr>
                                    </p:animEffect>
                                  </p:childTnLst>
                                </p:cTn>
                              </p:par>
                              <p:par>
                                <p:cTn id="167" presetID="13" presetClass="entr" presetSubtype="16"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Effect transition="in" filter="plus(in)">
                                      <p:cBhvr>
                                        <p:cTn id="169" dur="1000"/>
                                        <p:tgtEl>
                                          <p:spTgt spid="62"/>
                                        </p:tgtEl>
                                      </p:cBhvr>
                                    </p:animEffect>
                                  </p:childTnLst>
                                </p:cTn>
                              </p:par>
                              <p:par>
                                <p:cTn id="170" presetID="13" presetClass="entr" presetSubtype="16" fill="hold" grpId="0" nodeType="with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plus(in)">
                                      <p:cBhvr>
                                        <p:cTn id="17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P spid="10" grpId="0" animBg="1"/>
      <p:bldP spid="11" grpId="0"/>
      <p:bldP spid="12" grpId="0"/>
      <p:bldP spid="13" grpId="0" animBg="1"/>
      <p:bldP spid="14" grpId="0"/>
      <p:bldP spid="18" grpId="0"/>
      <p:bldP spid="19" grpId="0" animBg="1"/>
      <p:bldP spid="20" grpId="0"/>
      <p:bldP spid="21" grpId="0"/>
      <p:bldP spid="22" grpId="0"/>
      <p:bldP spid="23" grpId="0"/>
      <p:bldP spid="24" grpId="0"/>
      <p:bldP spid="26" grpId="0"/>
      <p:bldP spid="27" grpId="0"/>
      <p:bldP spid="28" grpId="0"/>
      <p:bldP spid="29" grpId="0"/>
      <p:bldP spid="31" grpId="0"/>
      <p:bldP spid="32" grpId="0"/>
      <p:bldP spid="33" grpId="0" animBg="1"/>
      <p:bldP spid="34" grpId="0"/>
      <p:bldP spid="35" grpId="0"/>
      <p:bldP spid="36" grpId="0" animBg="1"/>
      <p:bldP spid="37" grpId="0"/>
      <p:bldP spid="38" grpId="0"/>
      <p:bldP spid="39" grpId="0" animBg="1"/>
      <p:bldP spid="40" grpId="0"/>
      <p:bldP spid="41" grpId="0"/>
      <p:bldP spid="42" grpId="0" animBg="1"/>
      <p:bldP spid="43" grpId="0"/>
      <p:bldP spid="44" grpId="0"/>
      <p:bldP spid="45" grpId="0"/>
      <p:bldP spid="46" grpId="0"/>
      <p:bldP spid="47" grpId="0"/>
      <p:bldP spid="48" grpId="0"/>
      <p:bldP spid="49" grpId="0"/>
      <p:bldP spid="50" grpId="0"/>
      <p:bldP spid="51" grpId="0"/>
      <p:bldP spid="52" grpId="0"/>
      <p:bldP spid="53" grpId="0"/>
      <p:bldP spid="54" grpId="0" animBg="1"/>
      <p:bldP spid="55" grpId="0"/>
      <p:bldP spid="56" grpId="0"/>
      <p:bldP spid="57" grpId="0" animBg="1"/>
      <p:bldP spid="58" grpId="0"/>
      <p:bldP spid="59" grpId="0"/>
      <p:bldP spid="60" grpId="0"/>
      <p:bldP spid="61" grpId="0"/>
      <p:bldP spid="62" grpId="0"/>
      <p:bldP spid="6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79645" y="524335"/>
            <a:ext cx="3344562" cy="430887"/>
          </a:xfrm>
          <a:prstGeom prst="rect">
            <a:avLst/>
          </a:prstGeom>
          <a:noFill/>
        </p:spPr>
        <p:txBody>
          <a:bodyPr wrap="square" rtlCol="0">
            <a:spAutoFit/>
          </a:bodyPr>
          <a:lstStyle/>
          <a:p>
            <a:r>
              <a:rPr lang="en-US" sz="2200" dirty="0" smtClean="0">
                <a:solidFill>
                  <a:srgbClr val="00B0F0"/>
                </a:solidFill>
              </a:rPr>
              <a:t>X</a:t>
            </a:r>
            <a:r>
              <a:rPr lang="en-US" sz="2200" dirty="0" smtClean="0"/>
              <a:t> = 180000+20% y</a:t>
            </a:r>
            <a:endParaRPr lang="en-US" sz="2200" dirty="0"/>
          </a:p>
        </p:txBody>
      </p:sp>
      <p:sp>
        <p:nvSpPr>
          <p:cNvPr id="5" name="TextBox 4"/>
          <p:cNvSpPr txBox="1"/>
          <p:nvPr/>
        </p:nvSpPr>
        <p:spPr>
          <a:xfrm>
            <a:off x="579645" y="1036149"/>
            <a:ext cx="3344562" cy="430887"/>
          </a:xfrm>
          <a:prstGeom prst="rect">
            <a:avLst/>
          </a:prstGeom>
          <a:noFill/>
        </p:spPr>
        <p:txBody>
          <a:bodyPr wrap="square" rtlCol="0">
            <a:spAutoFit/>
          </a:bodyPr>
          <a:lstStyle/>
          <a:p>
            <a:r>
              <a:rPr lang="en-US" sz="2200" dirty="0">
                <a:solidFill>
                  <a:srgbClr val="92D050"/>
                </a:solidFill>
              </a:rPr>
              <a:t>Y</a:t>
            </a:r>
            <a:r>
              <a:rPr lang="en-US" sz="2200" dirty="0" smtClean="0">
                <a:solidFill>
                  <a:srgbClr val="92D050"/>
                </a:solidFill>
              </a:rPr>
              <a:t> </a:t>
            </a:r>
            <a:r>
              <a:rPr lang="en-US" sz="2200" dirty="0" smtClean="0"/>
              <a:t>= 400000+ 30% X</a:t>
            </a:r>
            <a:endParaRPr lang="en-US" sz="2200" dirty="0"/>
          </a:p>
        </p:txBody>
      </p:sp>
      <p:sp>
        <p:nvSpPr>
          <p:cNvPr id="6" name="Left Brace 5"/>
          <p:cNvSpPr/>
          <p:nvPr/>
        </p:nvSpPr>
        <p:spPr>
          <a:xfrm>
            <a:off x="320066" y="484786"/>
            <a:ext cx="384080" cy="1494064"/>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9644" y="1547963"/>
            <a:ext cx="4050115" cy="430887"/>
          </a:xfrm>
          <a:prstGeom prst="rect">
            <a:avLst/>
          </a:prstGeom>
          <a:noFill/>
        </p:spPr>
        <p:txBody>
          <a:bodyPr wrap="square" rtlCol="0">
            <a:spAutoFit/>
          </a:bodyPr>
          <a:lstStyle/>
          <a:p>
            <a:r>
              <a:rPr lang="en-US" sz="2200" dirty="0">
                <a:solidFill>
                  <a:srgbClr val="FFC000"/>
                </a:solidFill>
              </a:rPr>
              <a:t>Z</a:t>
            </a:r>
            <a:r>
              <a:rPr lang="en-US" sz="2200" dirty="0" smtClean="0">
                <a:solidFill>
                  <a:srgbClr val="FFC000"/>
                </a:solidFill>
              </a:rPr>
              <a:t> </a:t>
            </a:r>
            <a:r>
              <a:rPr lang="en-US" sz="2200" dirty="0" smtClean="0"/>
              <a:t>= 700000+ 20% Y + 10% X</a:t>
            </a:r>
            <a:endParaRPr lang="en-US" sz="2200" dirty="0"/>
          </a:p>
        </p:txBody>
      </p:sp>
      <p:sp>
        <p:nvSpPr>
          <p:cNvPr id="8" name="TextBox 7"/>
          <p:cNvSpPr txBox="1"/>
          <p:nvPr/>
        </p:nvSpPr>
        <p:spPr>
          <a:xfrm>
            <a:off x="4325989" y="524335"/>
            <a:ext cx="5041644" cy="430887"/>
          </a:xfrm>
          <a:prstGeom prst="rect">
            <a:avLst/>
          </a:prstGeom>
          <a:noFill/>
        </p:spPr>
        <p:txBody>
          <a:bodyPr wrap="square" rtlCol="0">
            <a:spAutoFit/>
          </a:bodyPr>
          <a:lstStyle/>
          <a:p>
            <a:r>
              <a:rPr lang="en-US" sz="2200" b="1" dirty="0" smtClean="0">
                <a:solidFill>
                  <a:srgbClr val="00B0F0"/>
                </a:solidFill>
              </a:rPr>
              <a:t>X</a:t>
            </a:r>
            <a:r>
              <a:rPr lang="en-US" sz="2200" b="1" dirty="0" smtClean="0"/>
              <a:t> = 180000+20% ( 400000 +30%)</a:t>
            </a:r>
            <a:endParaRPr lang="en-US" sz="2200" b="1" dirty="0"/>
          </a:p>
        </p:txBody>
      </p:sp>
      <p:sp>
        <p:nvSpPr>
          <p:cNvPr id="9" name="TextBox 8"/>
          <p:cNvSpPr txBox="1"/>
          <p:nvPr/>
        </p:nvSpPr>
        <p:spPr>
          <a:xfrm>
            <a:off x="4325989" y="1231818"/>
            <a:ext cx="5041644" cy="430887"/>
          </a:xfrm>
          <a:prstGeom prst="rect">
            <a:avLst/>
          </a:prstGeom>
          <a:noFill/>
        </p:spPr>
        <p:txBody>
          <a:bodyPr wrap="square" rtlCol="0">
            <a:spAutoFit/>
          </a:bodyPr>
          <a:lstStyle/>
          <a:p>
            <a:r>
              <a:rPr lang="en-US" sz="2200" b="1" dirty="0" smtClean="0">
                <a:solidFill>
                  <a:srgbClr val="00B0F0"/>
                </a:solidFill>
              </a:rPr>
              <a:t>X</a:t>
            </a:r>
            <a:r>
              <a:rPr lang="en-US" sz="2200" b="1" dirty="0" smtClean="0"/>
              <a:t> = 180000+ 80000 + 0/06  =</a:t>
            </a:r>
            <a:endParaRPr lang="en-US" sz="2200" b="1" dirty="0"/>
          </a:p>
        </p:txBody>
      </p:sp>
      <p:sp>
        <p:nvSpPr>
          <p:cNvPr id="10" name="Rectangle 9"/>
          <p:cNvSpPr/>
          <p:nvPr/>
        </p:nvSpPr>
        <p:spPr>
          <a:xfrm>
            <a:off x="8243454" y="1447261"/>
            <a:ext cx="84512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87524" y="1502683"/>
            <a:ext cx="716863" cy="430887"/>
          </a:xfrm>
          <a:prstGeom prst="rect">
            <a:avLst/>
          </a:prstGeom>
        </p:spPr>
        <p:txBody>
          <a:bodyPr wrap="none">
            <a:spAutoFit/>
          </a:bodyPr>
          <a:lstStyle/>
          <a:p>
            <a:r>
              <a:rPr lang="en-US" sz="2200" dirty="0" smtClean="0">
                <a:solidFill>
                  <a:prstClr val="white"/>
                </a:solidFill>
              </a:rPr>
              <a:t>%94</a:t>
            </a:r>
            <a:endParaRPr lang="en-US" dirty="0"/>
          </a:p>
        </p:txBody>
      </p:sp>
      <p:sp>
        <p:nvSpPr>
          <p:cNvPr id="12" name="Rectangle 11"/>
          <p:cNvSpPr/>
          <p:nvPr/>
        </p:nvSpPr>
        <p:spPr>
          <a:xfrm>
            <a:off x="8102402" y="987706"/>
            <a:ext cx="1127232" cy="430887"/>
          </a:xfrm>
          <a:prstGeom prst="rect">
            <a:avLst/>
          </a:prstGeom>
        </p:spPr>
        <p:txBody>
          <a:bodyPr wrap="none">
            <a:spAutoFit/>
          </a:bodyPr>
          <a:lstStyle/>
          <a:p>
            <a:r>
              <a:rPr lang="en-US" sz="2200" dirty="0" smtClean="0">
                <a:solidFill>
                  <a:prstClr val="white"/>
                </a:solidFill>
              </a:rPr>
              <a:t>260000</a:t>
            </a:r>
            <a:endParaRPr lang="en-US" dirty="0"/>
          </a:p>
        </p:txBody>
      </p:sp>
      <p:sp>
        <p:nvSpPr>
          <p:cNvPr id="13" name="Rectangle 12"/>
          <p:cNvSpPr/>
          <p:nvPr/>
        </p:nvSpPr>
        <p:spPr>
          <a:xfrm>
            <a:off x="9150971" y="1277536"/>
            <a:ext cx="356188" cy="430887"/>
          </a:xfrm>
          <a:prstGeom prst="rect">
            <a:avLst/>
          </a:prstGeom>
        </p:spPr>
        <p:txBody>
          <a:bodyPr wrap="none">
            <a:spAutoFit/>
          </a:bodyPr>
          <a:lstStyle/>
          <a:p>
            <a:pPr lvl="0"/>
            <a:r>
              <a:rPr lang="en-US" sz="2200" dirty="0">
                <a:solidFill>
                  <a:prstClr val="white"/>
                </a:solidFill>
              </a:rPr>
              <a:t>=</a:t>
            </a:r>
          </a:p>
        </p:txBody>
      </p:sp>
      <p:sp>
        <p:nvSpPr>
          <p:cNvPr id="14" name="Rectangle 13"/>
          <p:cNvSpPr/>
          <p:nvPr/>
        </p:nvSpPr>
        <p:spPr>
          <a:xfrm>
            <a:off x="9454741" y="1272643"/>
            <a:ext cx="1127232" cy="430887"/>
          </a:xfrm>
          <a:prstGeom prst="rect">
            <a:avLst/>
          </a:prstGeom>
        </p:spPr>
        <p:txBody>
          <a:bodyPr wrap="none">
            <a:spAutoFit/>
          </a:bodyPr>
          <a:lstStyle/>
          <a:p>
            <a:r>
              <a:rPr lang="en-US" sz="2200" b="1" dirty="0" smtClean="0">
                <a:solidFill>
                  <a:srgbClr val="00B0F0"/>
                </a:solidFill>
              </a:rPr>
              <a:t>276596</a:t>
            </a:r>
            <a:endParaRPr lang="en-US" sz="2200" b="1" dirty="0">
              <a:solidFill>
                <a:srgbClr val="00B0F0"/>
              </a:solidFill>
            </a:endParaRPr>
          </a:p>
        </p:txBody>
      </p:sp>
      <p:sp>
        <p:nvSpPr>
          <p:cNvPr id="15" name="TextBox 14"/>
          <p:cNvSpPr txBox="1"/>
          <p:nvPr/>
        </p:nvSpPr>
        <p:spPr>
          <a:xfrm>
            <a:off x="512106" y="2216950"/>
            <a:ext cx="5041644" cy="430887"/>
          </a:xfrm>
          <a:prstGeom prst="rect">
            <a:avLst/>
          </a:prstGeom>
          <a:noFill/>
        </p:spPr>
        <p:txBody>
          <a:bodyPr wrap="square" rtlCol="0">
            <a:spAutoFit/>
          </a:bodyPr>
          <a:lstStyle/>
          <a:p>
            <a:r>
              <a:rPr lang="en-US" sz="2200" b="1" dirty="0" smtClean="0">
                <a:solidFill>
                  <a:srgbClr val="92D050"/>
                </a:solidFill>
              </a:rPr>
              <a:t>Y</a:t>
            </a:r>
            <a:r>
              <a:rPr lang="en-US" sz="2200" b="1" dirty="0" smtClean="0"/>
              <a:t> = 400000 + 82979+ = </a:t>
            </a:r>
            <a:r>
              <a:rPr lang="en-US" sz="2200" b="1" dirty="0" smtClean="0">
                <a:solidFill>
                  <a:srgbClr val="92D050"/>
                </a:solidFill>
              </a:rPr>
              <a:t>482979</a:t>
            </a:r>
            <a:endParaRPr lang="en-US" sz="2200" b="1" dirty="0">
              <a:solidFill>
                <a:srgbClr val="92D050"/>
              </a:solidFill>
            </a:endParaRPr>
          </a:p>
        </p:txBody>
      </p:sp>
      <p:sp>
        <p:nvSpPr>
          <p:cNvPr id="16" name="TextBox 15"/>
          <p:cNvSpPr txBox="1"/>
          <p:nvPr/>
        </p:nvSpPr>
        <p:spPr>
          <a:xfrm>
            <a:off x="512105" y="2670493"/>
            <a:ext cx="7301859" cy="430887"/>
          </a:xfrm>
          <a:prstGeom prst="rect">
            <a:avLst/>
          </a:prstGeom>
          <a:noFill/>
        </p:spPr>
        <p:txBody>
          <a:bodyPr wrap="square" rtlCol="0">
            <a:spAutoFit/>
          </a:bodyPr>
          <a:lstStyle/>
          <a:p>
            <a:r>
              <a:rPr lang="en-US" sz="2200" b="1" dirty="0" smtClean="0">
                <a:solidFill>
                  <a:srgbClr val="FFC000"/>
                </a:solidFill>
              </a:rPr>
              <a:t>Z</a:t>
            </a:r>
            <a:r>
              <a:rPr lang="en-US" sz="2200" b="1" dirty="0" smtClean="0"/>
              <a:t> = 700000 + 20%(276596) + 10% (482979) = </a:t>
            </a:r>
            <a:r>
              <a:rPr lang="en-US" sz="2200" b="1" dirty="0" smtClean="0">
                <a:solidFill>
                  <a:srgbClr val="FFC000"/>
                </a:solidFill>
              </a:rPr>
              <a:t>803617</a:t>
            </a:r>
            <a:endParaRPr lang="en-US" sz="2200" b="1" dirty="0">
              <a:solidFill>
                <a:srgbClr val="FFC000"/>
              </a:solidFill>
            </a:endParaRPr>
          </a:p>
        </p:txBody>
      </p:sp>
      <p:sp>
        <p:nvSpPr>
          <p:cNvPr id="18" name="Rectangle 17"/>
          <p:cNvSpPr/>
          <p:nvPr/>
        </p:nvSpPr>
        <p:spPr>
          <a:xfrm>
            <a:off x="320066" y="3598498"/>
            <a:ext cx="1136850" cy="430887"/>
          </a:xfrm>
          <a:prstGeom prst="rect">
            <a:avLst/>
          </a:prstGeom>
        </p:spPr>
        <p:txBody>
          <a:bodyPr wrap="none">
            <a:spAutoFit/>
          </a:bodyPr>
          <a:lstStyle/>
          <a:p>
            <a:pPr lvl="0"/>
            <a:r>
              <a:rPr lang="en-US" sz="2200" b="1" dirty="0">
                <a:solidFill>
                  <a:srgbClr val="00B0F0"/>
                </a:solidFill>
              </a:rPr>
              <a:t>276596</a:t>
            </a:r>
          </a:p>
        </p:txBody>
      </p:sp>
      <p:sp>
        <p:nvSpPr>
          <p:cNvPr id="19" name="Left Brace 18"/>
          <p:cNvSpPr/>
          <p:nvPr/>
        </p:nvSpPr>
        <p:spPr>
          <a:xfrm>
            <a:off x="1456916" y="3339480"/>
            <a:ext cx="384080" cy="1338275"/>
          </a:xfrm>
          <a:prstGeom prst="leftBrace">
            <a:avLst>
              <a:gd name="adj1" fmla="val 8333"/>
              <a:gd name="adj2" fmla="val 373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1840996" y="3306110"/>
            <a:ext cx="744114" cy="1446550"/>
          </a:xfrm>
          <a:prstGeom prst="rect">
            <a:avLst/>
          </a:prstGeom>
        </p:spPr>
        <p:txBody>
          <a:bodyPr wrap="none">
            <a:spAutoFit/>
          </a:bodyPr>
          <a:lstStyle/>
          <a:p>
            <a:r>
              <a:rPr lang="en-US" sz="2200" b="1" dirty="0" smtClean="0">
                <a:solidFill>
                  <a:srgbClr val="00B0F0"/>
                </a:solidFill>
              </a:rPr>
              <a:t>30%</a:t>
            </a:r>
          </a:p>
          <a:p>
            <a:r>
              <a:rPr lang="en-US" sz="2200" b="1" dirty="0" smtClean="0">
                <a:solidFill>
                  <a:srgbClr val="00B0F0"/>
                </a:solidFill>
              </a:rPr>
              <a:t>20%</a:t>
            </a:r>
          </a:p>
          <a:p>
            <a:r>
              <a:rPr lang="en-US" sz="2200" b="1" dirty="0" smtClean="0">
                <a:solidFill>
                  <a:srgbClr val="00B0F0"/>
                </a:solidFill>
              </a:rPr>
              <a:t>35%</a:t>
            </a:r>
          </a:p>
          <a:p>
            <a:r>
              <a:rPr lang="en-US" sz="2200" b="1" dirty="0" smtClean="0">
                <a:solidFill>
                  <a:srgbClr val="00B0F0"/>
                </a:solidFill>
              </a:rPr>
              <a:t>15%</a:t>
            </a:r>
            <a:endParaRPr lang="en-US" sz="2200" b="1" dirty="0">
              <a:solidFill>
                <a:srgbClr val="00B0F0"/>
              </a:solidFill>
            </a:endParaRPr>
          </a:p>
        </p:txBody>
      </p:sp>
      <p:sp>
        <p:nvSpPr>
          <p:cNvPr id="22" name="Rectangle 21"/>
          <p:cNvSpPr/>
          <p:nvPr/>
        </p:nvSpPr>
        <p:spPr>
          <a:xfrm>
            <a:off x="2621658" y="3699200"/>
            <a:ext cx="356188" cy="430887"/>
          </a:xfrm>
          <a:prstGeom prst="rect">
            <a:avLst/>
          </a:prstGeom>
        </p:spPr>
        <p:txBody>
          <a:bodyPr wrap="none">
            <a:spAutoFit/>
          </a:bodyPr>
          <a:lstStyle/>
          <a:p>
            <a:pPr lvl="0"/>
            <a:r>
              <a:rPr lang="en-US" sz="2200" dirty="0">
                <a:solidFill>
                  <a:prstClr val="white"/>
                </a:solidFill>
              </a:rPr>
              <a:t>=</a:t>
            </a:r>
          </a:p>
        </p:txBody>
      </p:sp>
      <p:sp>
        <p:nvSpPr>
          <p:cNvPr id="23" name="Rectangle 22"/>
          <p:cNvSpPr/>
          <p:nvPr/>
        </p:nvSpPr>
        <p:spPr>
          <a:xfrm>
            <a:off x="3014394" y="3306663"/>
            <a:ext cx="978153" cy="1446550"/>
          </a:xfrm>
          <a:prstGeom prst="rect">
            <a:avLst/>
          </a:prstGeom>
        </p:spPr>
        <p:txBody>
          <a:bodyPr wrap="none">
            <a:spAutoFit/>
          </a:bodyPr>
          <a:lstStyle/>
          <a:p>
            <a:r>
              <a:rPr lang="en-US" sz="2200" b="1" dirty="0" smtClean="0"/>
              <a:t>82979</a:t>
            </a:r>
          </a:p>
          <a:p>
            <a:r>
              <a:rPr lang="en-US" sz="2200" b="1" dirty="0" smtClean="0"/>
              <a:t>55319</a:t>
            </a:r>
          </a:p>
          <a:p>
            <a:r>
              <a:rPr lang="en-US" sz="2200" b="1" dirty="0" smtClean="0"/>
              <a:t>96809</a:t>
            </a:r>
          </a:p>
          <a:p>
            <a:r>
              <a:rPr lang="en-US" sz="2200" b="1" dirty="0" smtClean="0"/>
              <a:t>41489</a:t>
            </a:r>
            <a:endParaRPr lang="en-US" sz="2200" b="1" dirty="0"/>
          </a:p>
        </p:txBody>
      </p:sp>
      <p:sp>
        <p:nvSpPr>
          <p:cNvPr id="24" name="Rectangle 23"/>
          <p:cNvSpPr/>
          <p:nvPr/>
        </p:nvSpPr>
        <p:spPr>
          <a:xfrm>
            <a:off x="4923129" y="3790086"/>
            <a:ext cx="1136850" cy="430887"/>
          </a:xfrm>
          <a:prstGeom prst="rect">
            <a:avLst/>
          </a:prstGeom>
        </p:spPr>
        <p:txBody>
          <a:bodyPr wrap="none">
            <a:spAutoFit/>
          </a:bodyPr>
          <a:lstStyle/>
          <a:p>
            <a:pPr lvl="0"/>
            <a:r>
              <a:rPr lang="en-US" sz="2200" b="1" dirty="0" smtClean="0">
                <a:solidFill>
                  <a:srgbClr val="92D050"/>
                </a:solidFill>
              </a:rPr>
              <a:t>482979</a:t>
            </a:r>
            <a:endParaRPr lang="en-US" sz="2200" b="1" dirty="0">
              <a:solidFill>
                <a:srgbClr val="92D050"/>
              </a:solidFill>
            </a:endParaRPr>
          </a:p>
        </p:txBody>
      </p:sp>
      <p:sp>
        <p:nvSpPr>
          <p:cNvPr id="25" name="Left Brace 24"/>
          <p:cNvSpPr/>
          <p:nvPr/>
        </p:nvSpPr>
        <p:spPr>
          <a:xfrm>
            <a:off x="6105183" y="3514107"/>
            <a:ext cx="384080" cy="1338275"/>
          </a:xfrm>
          <a:prstGeom prst="leftBrace">
            <a:avLst>
              <a:gd name="adj1" fmla="val 8333"/>
              <a:gd name="adj2" fmla="val 373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6489263" y="3480737"/>
            <a:ext cx="744114" cy="1446550"/>
          </a:xfrm>
          <a:prstGeom prst="rect">
            <a:avLst/>
          </a:prstGeom>
        </p:spPr>
        <p:txBody>
          <a:bodyPr wrap="none">
            <a:spAutoFit/>
          </a:bodyPr>
          <a:lstStyle/>
          <a:p>
            <a:r>
              <a:rPr lang="en-US" sz="2200" b="1" dirty="0" smtClean="0">
                <a:solidFill>
                  <a:srgbClr val="92D050"/>
                </a:solidFill>
              </a:rPr>
              <a:t>20%</a:t>
            </a:r>
          </a:p>
          <a:p>
            <a:r>
              <a:rPr lang="en-US" sz="2200" b="1" dirty="0" smtClean="0">
                <a:solidFill>
                  <a:srgbClr val="92D050"/>
                </a:solidFill>
              </a:rPr>
              <a:t>10%</a:t>
            </a:r>
          </a:p>
          <a:p>
            <a:r>
              <a:rPr lang="en-US" sz="2200" b="1" dirty="0" smtClean="0">
                <a:solidFill>
                  <a:srgbClr val="92D050"/>
                </a:solidFill>
              </a:rPr>
              <a:t>40%</a:t>
            </a:r>
          </a:p>
          <a:p>
            <a:r>
              <a:rPr lang="en-US" sz="2200" b="1" dirty="0" smtClean="0">
                <a:solidFill>
                  <a:srgbClr val="92D050"/>
                </a:solidFill>
              </a:rPr>
              <a:t>30%</a:t>
            </a:r>
            <a:endParaRPr lang="en-US" sz="2200" b="1" dirty="0">
              <a:solidFill>
                <a:srgbClr val="92D050"/>
              </a:solidFill>
            </a:endParaRPr>
          </a:p>
        </p:txBody>
      </p:sp>
      <p:sp>
        <p:nvSpPr>
          <p:cNvPr id="27" name="Rectangle 26"/>
          <p:cNvSpPr/>
          <p:nvPr/>
        </p:nvSpPr>
        <p:spPr>
          <a:xfrm>
            <a:off x="7269925" y="3873827"/>
            <a:ext cx="356188" cy="430887"/>
          </a:xfrm>
          <a:prstGeom prst="rect">
            <a:avLst/>
          </a:prstGeom>
        </p:spPr>
        <p:txBody>
          <a:bodyPr wrap="none">
            <a:spAutoFit/>
          </a:bodyPr>
          <a:lstStyle/>
          <a:p>
            <a:pPr lvl="0"/>
            <a:r>
              <a:rPr lang="en-US" sz="2200" dirty="0">
                <a:solidFill>
                  <a:prstClr val="white"/>
                </a:solidFill>
              </a:rPr>
              <a:t>=</a:t>
            </a:r>
          </a:p>
        </p:txBody>
      </p:sp>
      <p:sp>
        <p:nvSpPr>
          <p:cNvPr id="28" name="Rectangle 27"/>
          <p:cNvSpPr/>
          <p:nvPr/>
        </p:nvSpPr>
        <p:spPr>
          <a:xfrm>
            <a:off x="7662661" y="3481290"/>
            <a:ext cx="1136850" cy="1446550"/>
          </a:xfrm>
          <a:prstGeom prst="rect">
            <a:avLst/>
          </a:prstGeom>
        </p:spPr>
        <p:txBody>
          <a:bodyPr wrap="none">
            <a:spAutoFit/>
          </a:bodyPr>
          <a:lstStyle/>
          <a:p>
            <a:r>
              <a:rPr lang="en-US" sz="2200" b="1" dirty="0" smtClean="0"/>
              <a:t>96596</a:t>
            </a:r>
          </a:p>
          <a:p>
            <a:r>
              <a:rPr lang="en-US" sz="2200" b="1" dirty="0" smtClean="0"/>
              <a:t>48298</a:t>
            </a:r>
          </a:p>
          <a:p>
            <a:r>
              <a:rPr lang="en-US" sz="2200" b="1" dirty="0" smtClean="0"/>
              <a:t>193192</a:t>
            </a:r>
          </a:p>
          <a:p>
            <a:r>
              <a:rPr lang="en-US" sz="2200" b="1" dirty="0" smtClean="0"/>
              <a:t>144894</a:t>
            </a:r>
            <a:endParaRPr lang="en-US" sz="2200" b="1" dirty="0"/>
          </a:p>
        </p:txBody>
      </p:sp>
      <p:sp>
        <p:nvSpPr>
          <p:cNvPr id="29" name="Rectangle 28"/>
          <p:cNvSpPr/>
          <p:nvPr/>
        </p:nvSpPr>
        <p:spPr>
          <a:xfrm>
            <a:off x="421563" y="4868003"/>
            <a:ext cx="1136850" cy="430887"/>
          </a:xfrm>
          <a:prstGeom prst="rect">
            <a:avLst/>
          </a:prstGeom>
        </p:spPr>
        <p:txBody>
          <a:bodyPr wrap="none">
            <a:spAutoFit/>
          </a:bodyPr>
          <a:lstStyle/>
          <a:p>
            <a:pPr lvl="0"/>
            <a:r>
              <a:rPr lang="en-US" sz="2200" b="1" dirty="0">
                <a:solidFill>
                  <a:srgbClr val="FFC000"/>
                </a:solidFill>
              </a:rPr>
              <a:t>803617</a:t>
            </a:r>
          </a:p>
        </p:txBody>
      </p:sp>
      <p:sp>
        <p:nvSpPr>
          <p:cNvPr id="30" name="Left Brace 29"/>
          <p:cNvSpPr/>
          <p:nvPr/>
        </p:nvSpPr>
        <p:spPr>
          <a:xfrm>
            <a:off x="1516913" y="4913721"/>
            <a:ext cx="384080" cy="758630"/>
          </a:xfrm>
          <a:prstGeom prst="leftBrace">
            <a:avLst>
              <a:gd name="adj1" fmla="val 8333"/>
              <a:gd name="adj2" fmla="val 186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1887185" y="4902909"/>
            <a:ext cx="744114" cy="769441"/>
          </a:xfrm>
          <a:prstGeom prst="rect">
            <a:avLst/>
          </a:prstGeom>
        </p:spPr>
        <p:txBody>
          <a:bodyPr wrap="none">
            <a:spAutoFit/>
          </a:bodyPr>
          <a:lstStyle/>
          <a:p>
            <a:r>
              <a:rPr lang="en-US" sz="2200" b="1" dirty="0" smtClean="0">
                <a:solidFill>
                  <a:srgbClr val="FFC000"/>
                </a:solidFill>
              </a:rPr>
              <a:t>30%</a:t>
            </a:r>
          </a:p>
          <a:p>
            <a:r>
              <a:rPr lang="en-US" sz="2200" b="1" dirty="0" smtClean="0">
                <a:solidFill>
                  <a:srgbClr val="FFC000"/>
                </a:solidFill>
              </a:rPr>
              <a:t>70%</a:t>
            </a:r>
          </a:p>
        </p:txBody>
      </p:sp>
      <p:sp>
        <p:nvSpPr>
          <p:cNvPr id="32" name="Rectangle 31"/>
          <p:cNvSpPr/>
          <p:nvPr/>
        </p:nvSpPr>
        <p:spPr>
          <a:xfrm>
            <a:off x="2715373" y="5021660"/>
            <a:ext cx="356188" cy="430887"/>
          </a:xfrm>
          <a:prstGeom prst="rect">
            <a:avLst/>
          </a:prstGeom>
        </p:spPr>
        <p:txBody>
          <a:bodyPr wrap="none">
            <a:spAutoFit/>
          </a:bodyPr>
          <a:lstStyle/>
          <a:p>
            <a:pPr lvl="0"/>
            <a:r>
              <a:rPr lang="en-US" sz="2200" dirty="0">
                <a:solidFill>
                  <a:prstClr val="white"/>
                </a:solidFill>
              </a:rPr>
              <a:t>=</a:t>
            </a:r>
          </a:p>
        </p:txBody>
      </p:sp>
      <p:sp>
        <p:nvSpPr>
          <p:cNvPr id="33" name="Rectangle 32"/>
          <p:cNvSpPr/>
          <p:nvPr/>
        </p:nvSpPr>
        <p:spPr>
          <a:xfrm>
            <a:off x="3071561" y="4852382"/>
            <a:ext cx="1136850" cy="769441"/>
          </a:xfrm>
          <a:prstGeom prst="rect">
            <a:avLst/>
          </a:prstGeom>
        </p:spPr>
        <p:txBody>
          <a:bodyPr wrap="none">
            <a:spAutoFit/>
          </a:bodyPr>
          <a:lstStyle/>
          <a:p>
            <a:r>
              <a:rPr lang="en-US" sz="2200" b="1" dirty="0" smtClean="0"/>
              <a:t>241845</a:t>
            </a:r>
          </a:p>
          <a:p>
            <a:r>
              <a:rPr lang="en-US" sz="2200" b="1" dirty="0" smtClean="0"/>
              <a:t>562532</a:t>
            </a:r>
          </a:p>
        </p:txBody>
      </p:sp>
      <p:sp>
        <p:nvSpPr>
          <p:cNvPr id="35" name="Rectangle 34"/>
          <p:cNvSpPr/>
          <p:nvPr/>
        </p:nvSpPr>
        <p:spPr>
          <a:xfrm>
            <a:off x="4154683" y="3338782"/>
            <a:ext cx="393056" cy="1446550"/>
          </a:xfrm>
          <a:prstGeom prst="rect">
            <a:avLst/>
          </a:prstGeom>
        </p:spPr>
        <p:txBody>
          <a:bodyPr wrap="none">
            <a:spAutoFit/>
          </a:bodyPr>
          <a:lstStyle/>
          <a:p>
            <a:r>
              <a:rPr lang="en-US" sz="2200" dirty="0" smtClean="0">
                <a:solidFill>
                  <a:srgbClr val="92D050"/>
                </a:solidFill>
              </a:rPr>
              <a:t>Y</a:t>
            </a:r>
          </a:p>
          <a:p>
            <a:r>
              <a:rPr lang="en-US" sz="2200" dirty="0" smtClean="0">
                <a:solidFill>
                  <a:srgbClr val="FFC000"/>
                </a:solidFill>
              </a:rPr>
              <a:t>Z</a:t>
            </a:r>
          </a:p>
          <a:p>
            <a:r>
              <a:rPr lang="en-US" sz="2200" dirty="0" smtClean="0"/>
              <a:t>A</a:t>
            </a:r>
          </a:p>
          <a:p>
            <a:r>
              <a:rPr lang="en-US" sz="2200" dirty="0"/>
              <a:t>B</a:t>
            </a:r>
            <a:endParaRPr lang="en-US" dirty="0"/>
          </a:p>
        </p:txBody>
      </p:sp>
      <p:sp>
        <p:nvSpPr>
          <p:cNvPr id="36" name="Rectangle 35"/>
          <p:cNvSpPr/>
          <p:nvPr/>
        </p:nvSpPr>
        <p:spPr>
          <a:xfrm>
            <a:off x="8940465" y="3501934"/>
            <a:ext cx="393056" cy="1446550"/>
          </a:xfrm>
          <a:prstGeom prst="rect">
            <a:avLst/>
          </a:prstGeom>
        </p:spPr>
        <p:txBody>
          <a:bodyPr wrap="none">
            <a:spAutoFit/>
          </a:bodyPr>
          <a:lstStyle/>
          <a:p>
            <a:r>
              <a:rPr lang="en-US" sz="2200" dirty="0" smtClean="0">
                <a:solidFill>
                  <a:srgbClr val="00B0F0"/>
                </a:solidFill>
              </a:rPr>
              <a:t>X</a:t>
            </a:r>
          </a:p>
          <a:p>
            <a:r>
              <a:rPr lang="en-US" sz="2200" dirty="0" smtClean="0">
                <a:solidFill>
                  <a:srgbClr val="FFC000"/>
                </a:solidFill>
              </a:rPr>
              <a:t>Z</a:t>
            </a:r>
          </a:p>
          <a:p>
            <a:r>
              <a:rPr lang="en-US" sz="2200" dirty="0" smtClean="0"/>
              <a:t>A</a:t>
            </a:r>
          </a:p>
          <a:p>
            <a:r>
              <a:rPr lang="en-US" sz="2200" dirty="0"/>
              <a:t>B</a:t>
            </a:r>
            <a:endParaRPr lang="en-US" dirty="0"/>
          </a:p>
        </p:txBody>
      </p:sp>
      <p:sp>
        <p:nvSpPr>
          <p:cNvPr id="37" name="Rectangle 36"/>
          <p:cNvSpPr/>
          <p:nvPr/>
        </p:nvSpPr>
        <p:spPr>
          <a:xfrm>
            <a:off x="4235044" y="4852382"/>
            <a:ext cx="393056" cy="769441"/>
          </a:xfrm>
          <a:prstGeom prst="rect">
            <a:avLst/>
          </a:prstGeom>
        </p:spPr>
        <p:txBody>
          <a:bodyPr wrap="none">
            <a:spAutoFit/>
          </a:bodyPr>
          <a:lstStyle/>
          <a:p>
            <a:r>
              <a:rPr lang="en-US" sz="2200" dirty="0" smtClean="0"/>
              <a:t>A</a:t>
            </a:r>
          </a:p>
          <a:p>
            <a:r>
              <a:rPr lang="en-US" sz="2200" dirty="0"/>
              <a:t>B</a:t>
            </a:r>
            <a:endParaRPr lang="en-US" dirty="0"/>
          </a:p>
        </p:txBody>
      </p:sp>
      <p:sp>
        <p:nvSpPr>
          <p:cNvPr id="34" name="Rectangle 33">
            <a:hlinkClick r:id="" action="ppaction://hlinkshowjump?jump=nextslide">
              <a:snd r:embed="rId3" name="click.wav"/>
            </a:hlinkClick>
            <a:hlinkHover r:id="" action="ppaction://noaction">
              <a:snd r:embed="rId4" name="arrow.wav"/>
            </a:hlinkHover>
          </p:cNvPr>
          <p:cNvSpPr/>
          <p:nvPr/>
        </p:nvSpPr>
        <p:spPr>
          <a:xfrm>
            <a:off x="6333775" y="5781533"/>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8" name="Rectangle 37">
            <a:hlinkClick r:id="" action="ppaction://hlinkshowjump?jump=previousslide">
              <a:snd r:embed="rId3" name="click.wav"/>
            </a:hlinkClick>
            <a:hlinkHover r:id="" action="ppaction://noaction">
              <a:snd r:embed="rId4" name="arrow.wav"/>
            </a:hlinkHover>
          </p:cNvPr>
          <p:cNvSpPr/>
          <p:nvPr/>
        </p:nvSpPr>
        <p:spPr>
          <a:xfrm>
            <a:off x="5413434" y="5781533"/>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04485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out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down)">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barn(inVertical)">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circle(in)">
                                      <p:cBhvr>
                                        <p:cTn id="101" dur="20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barn(inVertical)">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arn(inVertical)">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down)">
                                      <p:cBhvr>
                                        <p:cTn id="121" dur="5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up)">
                                      <p:cBhvr>
                                        <p:cTn id="126" dur="500"/>
                                        <p:tgtEl>
                                          <p:spTgt spid="36"/>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barn(inVertical)">
                                      <p:cBhvr>
                                        <p:cTn id="131" dur="500"/>
                                        <p:tgtEl>
                                          <p:spTgt spid="2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barn(inVertical)">
                                      <p:cBhvr>
                                        <p:cTn id="134" dur="500"/>
                                        <p:tgtEl>
                                          <p:spTgt spid="30"/>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arn(inVertical)">
                                      <p:cBhvr>
                                        <p:cTn id="137" dur="500"/>
                                        <p:tgtEl>
                                          <p:spTgt spid="31"/>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arn(inVertical)">
                                      <p:cBhvr>
                                        <p:cTn id="140" dur="500"/>
                                        <p:tgtEl>
                                          <p:spTgt spid="32"/>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barn(inVertical)">
                                      <p:cBhvr>
                                        <p:cTn id="143" dur="500"/>
                                        <p:tgtEl>
                                          <p:spTgt spid="3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barn(inVertical)">
                                      <p:cBhvr>
                                        <p:cTn id="1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animBg="1"/>
      <p:bldP spid="11" grpId="0"/>
      <p:bldP spid="12" grpId="0"/>
      <p:bldP spid="13" grpId="0"/>
      <p:bldP spid="14" grpId="0"/>
      <p:bldP spid="15" grpId="0"/>
      <p:bldP spid="16" grpId="0"/>
      <p:bldP spid="18" grpId="0"/>
      <p:bldP spid="19" grpId="0" animBg="1"/>
      <p:bldP spid="21" grpId="0"/>
      <p:bldP spid="22" grpId="0"/>
      <p:bldP spid="23" grpId="0"/>
      <p:bldP spid="24" grpId="0"/>
      <p:bldP spid="25" grpId="0" animBg="1"/>
      <p:bldP spid="26" grpId="0"/>
      <p:bldP spid="27" grpId="0"/>
      <p:bldP spid="28" grpId="0"/>
      <p:bldP spid="29" grpId="0"/>
      <p:bldP spid="30" grpId="0" animBg="1"/>
      <p:bldP spid="31" grpId="0"/>
      <p:bldP spid="32" grpId="0"/>
      <p:bldP spid="33" grpId="0"/>
      <p:bldP spid="35" grpId="0"/>
      <p:bldP spid="36" grpId="0"/>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3746277"/>
              </p:ext>
            </p:extLst>
          </p:nvPr>
        </p:nvGraphicFramePr>
        <p:xfrm>
          <a:off x="748144" y="290948"/>
          <a:ext cx="10709568" cy="4364177"/>
        </p:xfrm>
        <a:graphic>
          <a:graphicData uri="http://schemas.openxmlformats.org/drawingml/2006/table">
            <a:tbl>
              <a:tblPr firstRow="1" bandRow="1">
                <a:tableStyleId>{616DA210-FB5B-4158-B5E0-FEB733F419BA}</a:tableStyleId>
              </a:tblPr>
              <a:tblGrid>
                <a:gridCol w="1338696"/>
                <a:gridCol w="1338696"/>
                <a:gridCol w="1338696"/>
                <a:gridCol w="1338696"/>
                <a:gridCol w="1338696"/>
                <a:gridCol w="1338696"/>
                <a:gridCol w="1338696"/>
                <a:gridCol w="1338696"/>
              </a:tblGrid>
              <a:tr h="595743">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X</a:t>
                      </a:r>
                      <a:r>
                        <a:rPr lang="fa-IR" sz="2200" dirty="0" smtClean="0">
                          <a:latin typeface="Arial" panose="020B0604020202020204" pitchFamily="34" charset="0"/>
                          <a:cs typeface="Arial" panose="020B0604020202020204" pitchFamily="34" charset="0"/>
                        </a:rPr>
                        <a:t>دایره</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مبنا تسهیم</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1004454">
                <a:tc>
                  <a:txBody>
                    <a:bodyPr/>
                    <a:lstStyle/>
                    <a:p>
                      <a:pPr algn="r"/>
                      <a:r>
                        <a:rPr lang="en-US" sz="2200" dirty="0" smtClean="0">
                          <a:latin typeface="Arial" panose="020B0604020202020204" pitchFamily="34" charset="0"/>
                          <a:cs typeface="Arial" panose="020B0604020202020204" pitchFamily="34" charset="0"/>
                        </a:rPr>
                        <a:t>3000000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720000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700000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180000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سربار قبل از تسهیم</a:t>
                      </a:r>
                      <a:endParaRPr lang="en-US" sz="2200" dirty="0">
                        <a:latin typeface="Arial" panose="020B0604020202020204" pitchFamily="34" charset="0"/>
                        <a:cs typeface="Arial" panose="020B0604020202020204" pitchFamily="34" charset="0"/>
                      </a:endParaRPr>
                    </a:p>
                  </a:txBody>
                  <a:tcPr/>
                </a:tc>
              </a:tr>
              <a:tr h="1004454">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41489</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96809</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55319</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82979</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(276596)</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تسهیم ثانویه</a:t>
                      </a:r>
                    </a:p>
                    <a:p>
                      <a:pPr algn="r"/>
                      <a:r>
                        <a:rPr lang="en-US" sz="2200" baseline="0" dirty="0" smtClean="0">
                          <a:latin typeface="Arial" panose="020B0604020202020204" pitchFamily="34" charset="0"/>
                          <a:cs typeface="Arial" panose="020B0604020202020204" pitchFamily="34" charset="0"/>
                        </a:rPr>
                        <a:t>X</a:t>
                      </a:r>
                      <a:r>
                        <a:rPr lang="fa-IR" sz="2200" dirty="0" smtClean="0">
                          <a:latin typeface="Arial" panose="020B0604020202020204" pitchFamily="34" charset="0"/>
                          <a:cs typeface="Arial" panose="020B0604020202020204" pitchFamily="34" charset="0"/>
                        </a:rPr>
                        <a:t>دایره</a:t>
                      </a:r>
                      <a:endParaRPr lang="en-US" sz="2200" dirty="0">
                        <a:latin typeface="Arial" panose="020B0604020202020204" pitchFamily="34" charset="0"/>
                        <a:cs typeface="Arial" panose="020B0604020202020204" pitchFamily="34" charset="0"/>
                      </a:endParaRPr>
                    </a:p>
                  </a:txBody>
                  <a:tcPr/>
                </a:tc>
              </a:tr>
              <a:tr h="561108">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144849</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193191</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48298</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(482979)</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94996</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txBody>
                  <a:tcPr/>
                </a:tc>
              </a:tr>
              <a:tr h="554181">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562532</a:t>
                      </a:r>
                      <a:endParaRPr lang="en-US" sz="2200" dirty="0">
                        <a:latin typeface="Arial" panose="020B0604020202020204" pitchFamily="34" charset="0"/>
                        <a:cs typeface="Arial"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241845</a:t>
                      </a:r>
                    </a:p>
                    <a:p>
                      <a:pPr algn="r"/>
                      <a:endParaRPr lang="en-US" sz="2200" dirty="0">
                        <a:latin typeface="Arial" panose="020B0604020202020204" pitchFamily="34" charset="0"/>
                        <a:cs typeface="Arial"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(803617)</a:t>
                      </a:r>
                    </a:p>
                    <a:p>
                      <a:pPr algn="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Z</a:t>
                      </a:r>
                      <a:endParaRPr lang="en-US" sz="2200" dirty="0">
                        <a:latin typeface="Arial" panose="020B0604020202020204" pitchFamily="34" charset="0"/>
                        <a:cs typeface="Arial" panose="020B0604020202020204" pitchFamily="34" charset="0"/>
                      </a:endParaRPr>
                    </a:p>
                  </a:txBody>
                  <a:tcPr/>
                </a:tc>
              </a:tr>
              <a:tr h="436418">
                <a:tc>
                  <a:txBody>
                    <a:bodyPr/>
                    <a:lstStyle/>
                    <a:p>
                      <a:pPr algn="r"/>
                      <a:r>
                        <a:rPr lang="en-US" sz="2200" dirty="0" smtClean="0">
                          <a:latin typeface="Arial" panose="020B0604020202020204" pitchFamily="34" charset="0"/>
                          <a:cs typeface="Arial" panose="020B0604020202020204" pitchFamily="34" charset="0"/>
                        </a:rPr>
                        <a:t>3000000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1748915</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1251085</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r>
            </a:tbl>
          </a:graphicData>
        </a:graphic>
      </p:graphicFrame>
      <p:sp>
        <p:nvSpPr>
          <p:cNvPr id="5" name="Rectangle 4"/>
          <p:cNvSpPr/>
          <p:nvPr/>
        </p:nvSpPr>
        <p:spPr>
          <a:xfrm>
            <a:off x="404147" y="4976645"/>
            <a:ext cx="2066591"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A</a:t>
            </a:r>
            <a:r>
              <a:rPr lang="fa-IR" sz="2200" dirty="0" smtClean="0">
                <a:latin typeface="Arial" panose="020B0604020202020204" pitchFamily="34" charset="0"/>
                <a:cs typeface="Arial" panose="020B0604020202020204" pitchFamily="34" charset="0"/>
              </a:rPr>
              <a:t>محاسبه نرخ جذب </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2470738" y="4976645"/>
            <a:ext cx="349776"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3168242" y="4719064"/>
            <a:ext cx="128432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1251085</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2879146" y="5149951"/>
            <a:ext cx="1841679"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p:cNvSpPr/>
          <p:nvPr/>
        </p:nvSpPr>
        <p:spPr>
          <a:xfrm>
            <a:off x="3393463" y="5195670"/>
            <a:ext cx="655949"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300</a:t>
            </a:r>
            <a:endParaRPr lang="en-US" sz="2200" dirty="0">
              <a:latin typeface="Arial" panose="020B0604020202020204" pitchFamily="34" charset="0"/>
              <a:cs typeface="Arial" panose="020B0604020202020204" pitchFamily="34" charset="0"/>
            </a:endParaRPr>
          </a:p>
        </p:txBody>
      </p:sp>
      <p:sp>
        <p:nvSpPr>
          <p:cNvPr id="10" name="Rectangle 9"/>
          <p:cNvSpPr/>
          <p:nvPr/>
        </p:nvSpPr>
        <p:spPr>
          <a:xfrm>
            <a:off x="4893665" y="4934507"/>
            <a:ext cx="813043"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4170</a:t>
            </a:r>
            <a:endParaRPr lang="en-US" sz="2200" dirty="0">
              <a:latin typeface="Arial" panose="020B0604020202020204" pitchFamily="34" charset="0"/>
              <a:cs typeface="Arial" panose="020B0604020202020204" pitchFamily="34" charset="0"/>
            </a:endParaRPr>
          </a:p>
        </p:txBody>
      </p:sp>
      <p:sp>
        <p:nvSpPr>
          <p:cNvPr id="11" name="Rectangle 10"/>
          <p:cNvSpPr/>
          <p:nvPr/>
        </p:nvSpPr>
        <p:spPr>
          <a:xfrm>
            <a:off x="6147805" y="4980226"/>
            <a:ext cx="1879041"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محاسبه نرخ جذب </a:t>
            </a:r>
            <a:endParaRPr lang="en-US" sz="2200" dirty="0">
              <a:latin typeface="Arial" panose="020B0604020202020204" pitchFamily="34" charset="0"/>
              <a:cs typeface="Arial" panose="020B0604020202020204" pitchFamily="34" charset="0"/>
            </a:endParaRPr>
          </a:p>
        </p:txBody>
      </p:sp>
      <p:sp>
        <p:nvSpPr>
          <p:cNvPr id="12" name="Rectangle 11"/>
          <p:cNvSpPr/>
          <p:nvPr/>
        </p:nvSpPr>
        <p:spPr>
          <a:xfrm>
            <a:off x="8214396" y="4980226"/>
            <a:ext cx="349776"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13" name="Rectangle 12"/>
          <p:cNvSpPr/>
          <p:nvPr/>
        </p:nvSpPr>
        <p:spPr>
          <a:xfrm>
            <a:off x="8911900" y="4722645"/>
            <a:ext cx="128432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1748915</a:t>
            </a:r>
            <a:endParaRPr lang="en-US" sz="2200" dirty="0">
              <a:latin typeface="Arial" panose="020B0604020202020204" pitchFamily="34" charset="0"/>
              <a:cs typeface="Arial" panose="020B0604020202020204" pitchFamily="34" charset="0"/>
            </a:endParaRPr>
          </a:p>
        </p:txBody>
      </p:sp>
      <p:sp>
        <p:nvSpPr>
          <p:cNvPr id="14" name="Rectangle 13"/>
          <p:cNvSpPr/>
          <p:nvPr/>
        </p:nvSpPr>
        <p:spPr>
          <a:xfrm>
            <a:off x="8622804" y="5153532"/>
            <a:ext cx="1841679"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Rectangle 14"/>
          <p:cNvSpPr/>
          <p:nvPr/>
        </p:nvSpPr>
        <p:spPr>
          <a:xfrm>
            <a:off x="9137121" y="5199251"/>
            <a:ext cx="498855"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70</a:t>
            </a:r>
            <a:endParaRPr lang="en-US" sz="2200" dirty="0">
              <a:latin typeface="Arial" panose="020B0604020202020204" pitchFamily="34" charset="0"/>
              <a:cs typeface="Arial" panose="020B0604020202020204" pitchFamily="34" charset="0"/>
            </a:endParaRPr>
          </a:p>
        </p:txBody>
      </p:sp>
      <p:sp>
        <p:nvSpPr>
          <p:cNvPr id="16" name="Rectangle 15"/>
          <p:cNvSpPr/>
          <p:nvPr/>
        </p:nvSpPr>
        <p:spPr>
          <a:xfrm>
            <a:off x="10637323" y="4938088"/>
            <a:ext cx="970137" cy="430887"/>
          </a:xfrm>
          <a:prstGeom prst="rect">
            <a:avLst/>
          </a:prstGeom>
        </p:spPr>
        <p:txBody>
          <a:bodyPr wrap="none">
            <a:spAutoFit/>
          </a:bodyPr>
          <a:lstStyle/>
          <a:p>
            <a:r>
              <a:rPr lang="en-US" sz="2200" smtClean="0">
                <a:latin typeface="Arial" panose="020B0604020202020204" pitchFamily="34" charset="0"/>
                <a:cs typeface="Arial" panose="020B0604020202020204" pitchFamily="34" charset="0"/>
              </a:rPr>
              <a:t>24985</a:t>
            </a:r>
            <a:endParaRPr lang="en-US" sz="2200" dirty="0">
              <a:latin typeface="Arial" panose="020B0604020202020204" pitchFamily="34" charset="0"/>
              <a:cs typeface="Arial" panose="020B0604020202020204" pitchFamily="34" charset="0"/>
            </a:endParaRPr>
          </a:p>
        </p:txBody>
      </p:sp>
      <p:sp>
        <p:nvSpPr>
          <p:cNvPr id="17" name="Rectangle 16"/>
          <p:cNvSpPr/>
          <p:nvPr/>
        </p:nvSpPr>
        <p:spPr>
          <a:xfrm>
            <a:off x="5961696" y="4957366"/>
            <a:ext cx="372218"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B</a:t>
            </a:r>
            <a:endParaRPr lang="en-US" sz="2200" dirty="0"/>
          </a:p>
        </p:txBody>
      </p:sp>
      <p:sp>
        <p:nvSpPr>
          <p:cNvPr id="18" name="Rectangle 17">
            <a:hlinkClick r:id="" action="ppaction://hlinkshowjump?jump=nextslide">
              <a:snd r:embed="rId3" name="click.wav"/>
            </a:hlinkClick>
            <a:hlinkHover r:id="" action="ppaction://noaction">
              <a:snd r:embed="rId4" name="arrow.wav"/>
            </a:hlinkHover>
          </p:cNvPr>
          <p:cNvSpPr/>
          <p:nvPr/>
        </p:nvSpPr>
        <p:spPr>
          <a:xfrm>
            <a:off x="5836630" y="5842396"/>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9" name="Rectangle 18">
            <a:hlinkClick r:id="" action="ppaction://hlinkshowjump?jump=previousslide">
              <a:snd r:embed="rId3" name="click.wav"/>
            </a:hlinkClick>
            <a:hlinkHover r:id="" action="ppaction://noaction">
              <a:snd r:embed="rId4" name="arrow.wav"/>
            </a:hlinkHover>
          </p:cNvPr>
          <p:cNvSpPr/>
          <p:nvPr/>
        </p:nvSpPr>
        <p:spPr>
          <a:xfrm>
            <a:off x="4916289" y="5842396"/>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90496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P spid="11" grpId="0"/>
      <p:bldP spid="12" grpId="0"/>
      <p:bldP spid="13" grpId="0"/>
      <p:bldP spid="14" grpId="0" animBg="1"/>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23493" y="352799"/>
            <a:ext cx="10667931" cy="1785104"/>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شرکت کاغذ سازی حاله جهت تولید کاغذ از سه دایره پشتیبانی اب (</a:t>
            </a:r>
            <a:r>
              <a:rPr lang="en-US" sz="2200" dirty="0" smtClean="0">
                <a:solidFill>
                  <a:prstClr val="white"/>
                </a:solidFill>
                <a:latin typeface="Arial" panose="020B0604020202020204" pitchFamily="34" charset="0"/>
                <a:cs typeface="Arial" panose="020B0604020202020204" pitchFamily="34" charset="0"/>
              </a:rPr>
              <a:t>A</a:t>
            </a:r>
            <a:r>
              <a:rPr lang="fa-IR" sz="2200" dirty="0" smtClean="0">
                <a:solidFill>
                  <a:prstClr val="white"/>
                </a:solidFill>
                <a:latin typeface="Arial" panose="020B0604020202020204" pitchFamily="34" charset="0"/>
                <a:cs typeface="Arial" panose="020B0604020202020204" pitchFamily="34" charset="0"/>
              </a:rPr>
              <a:t>) تولید بخار (</a:t>
            </a:r>
            <a:r>
              <a:rPr lang="en-US" sz="2200" dirty="0" smtClean="0">
                <a:solidFill>
                  <a:prstClr val="white"/>
                </a:solidFill>
                <a:latin typeface="Arial" panose="020B0604020202020204" pitchFamily="34" charset="0"/>
                <a:cs typeface="Arial" panose="020B0604020202020204" pitchFamily="34" charset="0"/>
              </a:rPr>
              <a:t>B</a:t>
            </a:r>
            <a:r>
              <a:rPr lang="fa-IR" sz="2200" dirty="0" smtClean="0">
                <a:solidFill>
                  <a:prstClr val="white"/>
                </a:solidFill>
                <a:latin typeface="Arial" panose="020B0604020202020204" pitchFamily="34" charset="0"/>
                <a:cs typeface="Arial" panose="020B0604020202020204" pitchFamily="34" charset="0"/>
              </a:rPr>
              <a:t>) و تولیدی انرژی</a:t>
            </a:r>
            <a:r>
              <a:rPr lang="en-US" sz="2200" dirty="0" smtClean="0">
                <a:solidFill>
                  <a:prstClr val="white"/>
                </a:solidFill>
                <a:latin typeface="Arial" panose="020B0604020202020204" pitchFamily="34" charset="0"/>
                <a:cs typeface="Arial" panose="020B0604020202020204" pitchFamily="34" charset="0"/>
              </a:rPr>
              <a:t> </a:t>
            </a:r>
            <a:r>
              <a:rPr lang="fa-IR" sz="2200" dirty="0" smtClean="0">
                <a:solidFill>
                  <a:prstClr val="white"/>
                </a:solidFill>
                <a:latin typeface="Arial" panose="020B0604020202020204" pitchFamily="34" charset="0"/>
                <a:cs typeface="Arial" panose="020B0604020202020204" pitchFamily="34" charset="0"/>
              </a:rPr>
              <a:t> (</a:t>
            </a:r>
            <a:r>
              <a:rPr lang="en-US" sz="2200" dirty="0" smtClean="0">
                <a:solidFill>
                  <a:prstClr val="white"/>
                </a:solidFill>
                <a:latin typeface="Arial" panose="020B0604020202020204" pitchFamily="34" charset="0"/>
                <a:cs typeface="Arial" panose="020B0604020202020204" pitchFamily="34" charset="0"/>
              </a:rPr>
              <a:t>E</a:t>
            </a:r>
            <a:r>
              <a:rPr lang="fa-IR" sz="2200" dirty="0" smtClean="0">
                <a:solidFill>
                  <a:prstClr val="white"/>
                </a:solidFill>
                <a:latin typeface="Arial" panose="020B0604020202020204" pitchFamily="34" charset="0"/>
                <a:cs typeface="Arial" panose="020B0604020202020204" pitchFamily="34" charset="0"/>
              </a:rPr>
              <a:t>)</a:t>
            </a:r>
            <a:r>
              <a:rPr lang="en-US" sz="2200" dirty="0" smtClean="0">
                <a:solidFill>
                  <a:prstClr val="white"/>
                </a:solidFill>
                <a:latin typeface="Arial" panose="020B0604020202020204" pitchFamily="34" charset="0"/>
                <a:cs typeface="Arial" panose="020B0604020202020204" pitchFamily="34" charset="0"/>
              </a:rPr>
              <a:t> </a:t>
            </a:r>
            <a:r>
              <a:rPr lang="fa-IR" sz="2200" dirty="0" smtClean="0">
                <a:solidFill>
                  <a:prstClr val="white"/>
                </a:solidFill>
                <a:latin typeface="Arial" panose="020B0604020202020204" pitchFamily="34" charset="0"/>
                <a:cs typeface="Arial" panose="020B0604020202020204" pitchFamily="34" charset="0"/>
              </a:rPr>
              <a:t> استفاده مینماید تجزیه و تحلیل هزینه ها نشان میدهد که </a:t>
            </a:r>
            <a:r>
              <a:rPr lang="en-US" sz="2200" dirty="0" smtClean="0">
                <a:solidFill>
                  <a:prstClr val="white"/>
                </a:solidFill>
                <a:latin typeface="Arial" panose="020B0604020202020204" pitchFamily="34" charset="0"/>
                <a:cs typeface="Arial" panose="020B0604020202020204" pitchFamily="34" charset="0"/>
              </a:rPr>
              <a:t>60</a:t>
            </a:r>
            <a:r>
              <a:rPr lang="fa-IR" sz="2200" dirty="0" smtClean="0">
                <a:solidFill>
                  <a:prstClr val="white"/>
                </a:solidFill>
                <a:latin typeface="Arial" panose="020B0604020202020204" pitchFamily="34" charset="0"/>
                <a:cs typeface="Arial" panose="020B0604020202020204" pitchFamily="34" charset="0"/>
              </a:rPr>
              <a:t>% هزینه ی دایره پمپاژ اب به دایره تولید بخار  و </a:t>
            </a:r>
            <a:r>
              <a:rPr lang="en-US" sz="2200" dirty="0" smtClean="0">
                <a:solidFill>
                  <a:prstClr val="white"/>
                </a:solidFill>
                <a:latin typeface="Arial" panose="020B0604020202020204" pitchFamily="34" charset="0"/>
                <a:cs typeface="Arial" panose="020B0604020202020204" pitchFamily="34" charset="0"/>
              </a:rPr>
              <a:t>40</a:t>
            </a:r>
            <a:r>
              <a:rPr lang="fa-IR" sz="2200" dirty="0" smtClean="0">
                <a:solidFill>
                  <a:prstClr val="white"/>
                </a:solidFill>
                <a:latin typeface="Arial" panose="020B0604020202020204" pitchFamily="34" charset="0"/>
                <a:cs typeface="Arial" panose="020B0604020202020204" pitchFamily="34" charset="0"/>
              </a:rPr>
              <a:t>% هزینه آن به دوایر عملیاتی میرسد</a:t>
            </a:r>
            <a:r>
              <a:rPr lang="en-US" sz="2200" dirty="0" smtClean="0">
                <a:solidFill>
                  <a:prstClr val="white"/>
                </a:solidFill>
                <a:latin typeface="Arial" panose="020B0604020202020204" pitchFamily="34" charset="0"/>
                <a:cs typeface="Arial" panose="020B0604020202020204" pitchFamily="34" charset="0"/>
              </a:rPr>
              <a:t> </a:t>
            </a:r>
            <a:r>
              <a:rPr lang="fa-IR" sz="2200" dirty="0" smtClean="0">
                <a:solidFill>
                  <a:prstClr val="white"/>
                </a:solidFill>
                <a:latin typeface="Arial" panose="020B0604020202020204" pitchFamily="34" charset="0"/>
                <a:cs typeface="Arial" panose="020B0604020202020204" pitchFamily="34" charset="0"/>
              </a:rPr>
              <a:t> و </a:t>
            </a:r>
            <a:r>
              <a:rPr lang="en-US" sz="2200" dirty="0" smtClean="0">
                <a:solidFill>
                  <a:prstClr val="white"/>
                </a:solidFill>
                <a:latin typeface="Arial" panose="020B0604020202020204" pitchFamily="34" charset="0"/>
                <a:cs typeface="Arial" panose="020B0604020202020204" pitchFamily="34" charset="0"/>
              </a:rPr>
              <a:t>50</a:t>
            </a:r>
            <a:r>
              <a:rPr lang="fa-IR" sz="2200" dirty="0" smtClean="0">
                <a:solidFill>
                  <a:prstClr val="white"/>
                </a:solidFill>
                <a:latin typeface="Arial" panose="020B0604020202020204" pitchFamily="34" charset="0"/>
                <a:cs typeface="Arial" panose="020B0604020202020204" pitchFamily="34" charset="0"/>
              </a:rPr>
              <a:t>% هزینه دایره تولید بخار به دایره تولید انرژزی و بقیه به دوایر عملیاتی میرسد و </a:t>
            </a:r>
            <a:r>
              <a:rPr lang="en-US" sz="2200" dirty="0" smtClean="0">
                <a:solidFill>
                  <a:prstClr val="white"/>
                </a:solidFill>
                <a:latin typeface="Arial" panose="020B0604020202020204" pitchFamily="34" charset="0"/>
                <a:cs typeface="Arial" panose="020B0604020202020204" pitchFamily="34" charset="0"/>
              </a:rPr>
              <a:t>20</a:t>
            </a:r>
            <a:r>
              <a:rPr lang="fa-IR" sz="2200" dirty="0" smtClean="0">
                <a:solidFill>
                  <a:prstClr val="white"/>
                </a:solidFill>
                <a:latin typeface="Arial" panose="020B0604020202020204" pitchFamily="34" charset="0"/>
                <a:cs typeface="Arial" panose="020B0604020202020204" pitchFamily="34" charset="0"/>
              </a:rPr>
              <a:t>% انرژی تولید ایجاد شده توسط دایره تولید انرژی به دایره پمپاژ اب و </a:t>
            </a:r>
            <a:r>
              <a:rPr lang="en-US" sz="2200" dirty="0" smtClean="0">
                <a:solidFill>
                  <a:prstClr val="white"/>
                </a:solidFill>
                <a:latin typeface="Arial" panose="020B0604020202020204" pitchFamily="34" charset="0"/>
                <a:cs typeface="Arial" panose="020B0604020202020204" pitchFamily="34" charset="0"/>
              </a:rPr>
              <a:t>80</a:t>
            </a:r>
            <a:r>
              <a:rPr lang="fa-IR" sz="2200" dirty="0" smtClean="0">
                <a:solidFill>
                  <a:prstClr val="white"/>
                </a:solidFill>
                <a:latin typeface="Arial" panose="020B0604020202020204" pitchFamily="34" charset="0"/>
                <a:cs typeface="Arial" panose="020B0604020202020204" pitchFamily="34" charset="0"/>
              </a:rPr>
              <a:t>% صرف دوایر عملیاتی میشود هزینه های این سه دایره در سال </a:t>
            </a:r>
            <a:r>
              <a:rPr lang="en-US" sz="2200" dirty="0" smtClean="0">
                <a:solidFill>
                  <a:prstClr val="white"/>
                </a:solidFill>
                <a:latin typeface="Arial" panose="020B0604020202020204" pitchFamily="34" charset="0"/>
                <a:cs typeface="Arial" panose="020B0604020202020204" pitchFamily="34" charset="0"/>
              </a:rPr>
              <a:t>X1</a:t>
            </a:r>
            <a:r>
              <a:rPr lang="fa-IR" sz="2200" dirty="0" smtClean="0">
                <a:solidFill>
                  <a:prstClr val="white"/>
                </a:solidFill>
                <a:latin typeface="Arial" panose="020B0604020202020204" pitchFamily="34" charset="0"/>
                <a:cs typeface="Arial" panose="020B0604020202020204" pitchFamily="34" charset="0"/>
              </a:rPr>
              <a:t> به شرح زیر است </a:t>
            </a:r>
            <a:endParaRPr lang="fa-IR" sz="22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0766738" y="2648747"/>
            <a:ext cx="100455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02332" y="2648747"/>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76564" y="2648747"/>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02311" y="2648747"/>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05374" y="2137905"/>
            <a:ext cx="73946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دوایر </a:t>
            </a:r>
            <a:endParaRPr lang="fa-IR"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8144546" y="2137903"/>
            <a:ext cx="1715572"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متغیر </a:t>
            </a:r>
            <a:endParaRPr lang="fa-IR" sz="22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469830" y="2137903"/>
            <a:ext cx="598767"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ثابت</a:t>
            </a:r>
            <a:endParaRPr lang="fa-IR"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10585224" y="2780218"/>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پمپاژ اب </a:t>
            </a:r>
            <a:endParaRPr lang="fa-IR" sz="2200"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10585224" y="3291060"/>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تولید بخار </a:t>
            </a:r>
            <a:endParaRPr lang="fa-IR" sz="2200" dirty="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a:off x="10406131" y="3793276"/>
            <a:ext cx="1358852"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تولید انرژی</a:t>
            </a:r>
            <a:endParaRPr lang="fa-IR" sz="22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9002332" y="2831153"/>
            <a:ext cx="1179759" cy="430887"/>
          </a:xfrm>
          <a:prstGeom prst="rect">
            <a:avLst/>
          </a:prstGeom>
        </p:spPr>
        <p:txBody>
          <a:bodyPr wrap="square">
            <a:spAutoFit/>
          </a:bodyPr>
          <a:lstStyle/>
          <a:p>
            <a:pPr lvl="0" algn="r" rtl="1"/>
            <a:r>
              <a:rPr lang="en-US" sz="2200" dirty="0" smtClean="0">
                <a:solidFill>
                  <a:srgbClr val="00B0F0"/>
                </a:solidFill>
                <a:latin typeface="Arial" panose="020B0604020202020204" pitchFamily="34" charset="0"/>
                <a:cs typeface="Arial" panose="020B0604020202020204" pitchFamily="34" charset="0"/>
              </a:rPr>
              <a:t>400000</a:t>
            </a:r>
          </a:p>
        </p:txBody>
      </p:sp>
      <p:sp>
        <p:nvSpPr>
          <p:cNvPr id="18" name="Rectangle 17"/>
          <p:cNvSpPr/>
          <p:nvPr/>
        </p:nvSpPr>
        <p:spPr>
          <a:xfrm>
            <a:off x="9011319" y="3291059"/>
            <a:ext cx="1179759" cy="430887"/>
          </a:xfrm>
          <a:prstGeom prst="rect">
            <a:avLst/>
          </a:prstGeom>
        </p:spPr>
        <p:txBody>
          <a:bodyPr wrap="square">
            <a:spAutoFit/>
          </a:bodyPr>
          <a:lstStyle/>
          <a:p>
            <a:pPr lvl="0" algn="r" rtl="1"/>
            <a:r>
              <a:rPr lang="en-US" sz="2200" dirty="0" smtClean="0">
                <a:solidFill>
                  <a:srgbClr val="92D050"/>
                </a:solidFill>
                <a:latin typeface="Arial" panose="020B0604020202020204" pitchFamily="34" charset="0"/>
                <a:cs typeface="Arial" panose="020B0604020202020204" pitchFamily="34" charset="0"/>
              </a:rPr>
              <a:t>360000</a:t>
            </a:r>
          </a:p>
        </p:txBody>
      </p:sp>
      <p:sp>
        <p:nvSpPr>
          <p:cNvPr id="19" name="Rectangle 18"/>
          <p:cNvSpPr/>
          <p:nvPr/>
        </p:nvSpPr>
        <p:spPr>
          <a:xfrm>
            <a:off x="9011319" y="3721946"/>
            <a:ext cx="1179759" cy="430887"/>
          </a:xfrm>
          <a:prstGeom prst="rect">
            <a:avLst/>
          </a:prstGeom>
        </p:spPr>
        <p:txBody>
          <a:bodyPr wrap="square">
            <a:spAutoFit/>
          </a:bodyPr>
          <a:lstStyle/>
          <a:p>
            <a:pPr lvl="0" algn="r" rtl="1"/>
            <a:r>
              <a:rPr lang="en-US" sz="2200" dirty="0" smtClean="0">
                <a:solidFill>
                  <a:srgbClr val="FFC000"/>
                </a:solidFill>
                <a:latin typeface="Arial" panose="020B0604020202020204" pitchFamily="34" charset="0"/>
                <a:cs typeface="Arial" panose="020B0604020202020204" pitchFamily="34" charset="0"/>
              </a:rPr>
              <a:t>120000</a:t>
            </a:r>
          </a:p>
        </p:txBody>
      </p:sp>
      <p:sp>
        <p:nvSpPr>
          <p:cNvPr id="22" name="Rectangle 21"/>
          <p:cNvSpPr/>
          <p:nvPr/>
        </p:nvSpPr>
        <p:spPr>
          <a:xfrm>
            <a:off x="6836466" y="2831152"/>
            <a:ext cx="1650711" cy="430887"/>
          </a:xfrm>
          <a:prstGeom prst="rect">
            <a:avLst/>
          </a:prstGeom>
        </p:spPr>
        <p:txBody>
          <a:bodyPr wrap="square">
            <a:spAutoFit/>
          </a:bodyPr>
          <a:lstStyle/>
          <a:p>
            <a:pPr lvl="0" algn="r" rtl="1"/>
            <a:r>
              <a:rPr lang="en-US" sz="2200" dirty="0" smtClean="0">
                <a:solidFill>
                  <a:srgbClr val="00B0F0"/>
                </a:solidFill>
                <a:latin typeface="Arial" panose="020B0604020202020204" pitchFamily="34" charset="0"/>
                <a:cs typeface="Arial" panose="020B0604020202020204" pitchFamily="34" charset="0"/>
              </a:rPr>
              <a:t>160000</a:t>
            </a:r>
            <a:endParaRPr lang="fa-IR" sz="2200" dirty="0">
              <a:solidFill>
                <a:srgbClr val="00B0F0"/>
              </a:solidFill>
              <a:latin typeface="Arial" panose="020B0604020202020204" pitchFamily="34" charset="0"/>
              <a:cs typeface="Arial" panose="020B0604020202020204" pitchFamily="34" charset="0"/>
            </a:endParaRPr>
          </a:p>
        </p:txBody>
      </p:sp>
      <p:sp>
        <p:nvSpPr>
          <p:cNvPr id="23" name="Rectangle 22"/>
          <p:cNvSpPr/>
          <p:nvPr/>
        </p:nvSpPr>
        <p:spPr>
          <a:xfrm>
            <a:off x="6839248" y="3263424"/>
            <a:ext cx="1650711" cy="430887"/>
          </a:xfrm>
          <a:prstGeom prst="rect">
            <a:avLst/>
          </a:prstGeom>
        </p:spPr>
        <p:txBody>
          <a:bodyPr wrap="square">
            <a:spAutoFit/>
          </a:bodyPr>
          <a:lstStyle/>
          <a:p>
            <a:pPr lvl="0" algn="r" rtl="1"/>
            <a:r>
              <a:rPr lang="en-US" sz="2200" dirty="0" smtClean="0">
                <a:solidFill>
                  <a:srgbClr val="92D050"/>
                </a:solidFill>
                <a:latin typeface="Arial" panose="020B0604020202020204" pitchFamily="34" charset="0"/>
                <a:cs typeface="Arial" panose="020B0604020202020204" pitchFamily="34" charset="0"/>
              </a:rPr>
              <a:t>240000</a:t>
            </a:r>
            <a:endParaRPr lang="fa-IR" sz="2200" dirty="0">
              <a:solidFill>
                <a:srgbClr val="92D050"/>
              </a:solidFill>
              <a:latin typeface="Arial" panose="020B0604020202020204" pitchFamily="34" charset="0"/>
              <a:cs typeface="Arial" panose="020B0604020202020204" pitchFamily="34" charset="0"/>
            </a:endParaRPr>
          </a:p>
        </p:txBody>
      </p:sp>
      <p:sp>
        <p:nvSpPr>
          <p:cNvPr id="24" name="Rectangle 23"/>
          <p:cNvSpPr/>
          <p:nvPr/>
        </p:nvSpPr>
        <p:spPr>
          <a:xfrm>
            <a:off x="7170355" y="3727337"/>
            <a:ext cx="1316822" cy="430887"/>
          </a:xfrm>
          <a:prstGeom prst="rect">
            <a:avLst/>
          </a:prstGeom>
        </p:spPr>
        <p:txBody>
          <a:bodyPr wrap="square">
            <a:spAutoFit/>
          </a:bodyPr>
          <a:lstStyle/>
          <a:p>
            <a:pPr lvl="0" algn="r" rtl="1"/>
            <a:r>
              <a:rPr lang="en-US" sz="2200" dirty="0" smtClean="0">
                <a:solidFill>
                  <a:srgbClr val="FFC000"/>
                </a:solidFill>
                <a:latin typeface="Arial" panose="020B0604020202020204" pitchFamily="34" charset="0"/>
                <a:cs typeface="Arial" panose="020B0604020202020204" pitchFamily="34" charset="0"/>
              </a:rPr>
              <a:t>180000</a:t>
            </a:r>
            <a:endParaRPr lang="fa-IR" sz="2200" dirty="0">
              <a:solidFill>
                <a:srgbClr val="FFC000"/>
              </a:solidFill>
              <a:latin typeface="Arial" panose="020B0604020202020204" pitchFamily="34" charset="0"/>
              <a:cs typeface="Arial" panose="020B0604020202020204" pitchFamily="34" charset="0"/>
            </a:endParaRPr>
          </a:p>
        </p:txBody>
      </p:sp>
      <p:sp>
        <p:nvSpPr>
          <p:cNvPr id="27" name="Rectangle 26"/>
          <p:cNvSpPr/>
          <p:nvPr/>
        </p:nvSpPr>
        <p:spPr>
          <a:xfrm>
            <a:off x="5575912" y="2784484"/>
            <a:ext cx="1117834"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560000</a:t>
            </a:r>
            <a:endParaRPr lang="fa-IR" sz="2200" dirty="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5314966" y="3279758"/>
            <a:ext cx="1407807"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600000</a:t>
            </a:r>
            <a:endParaRPr lang="fa-IR" sz="2200" dirty="0">
              <a:solidFill>
                <a:prstClr val="white"/>
              </a:solidFill>
              <a:latin typeface="Arial" panose="020B0604020202020204" pitchFamily="34" charset="0"/>
              <a:cs typeface="Arial" panose="020B0604020202020204" pitchFamily="34" charset="0"/>
            </a:endParaRPr>
          </a:p>
        </p:txBody>
      </p:sp>
      <p:sp>
        <p:nvSpPr>
          <p:cNvPr id="29" name="Rectangle 28"/>
          <p:cNvSpPr/>
          <p:nvPr/>
        </p:nvSpPr>
        <p:spPr>
          <a:xfrm>
            <a:off x="5513880" y="3728833"/>
            <a:ext cx="1208893"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300000</a:t>
            </a:r>
            <a:endParaRPr lang="fa-IR" sz="2200" dirty="0">
              <a:solidFill>
                <a:prstClr val="white"/>
              </a:solidFill>
              <a:latin typeface="Arial" panose="020B0604020202020204" pitchFamily="34" charset="0"/>
              <a:cs typeface="Arial" panose="020B0604020202020204" pitchFamily="34" charset="0"/>
            </a:endParaRPr>
          </a:p>
        </p:txBody>
      </p:sp>
      <p:sp>
        <p:nvSpPr>
          <p:cNvPr id="32" name="Rectangle 31"/>
          <p:cNvSpPr/>
          <p:nvPr/>
        </p:nvSpPr>
        <p:spPr>
          <a:xfrm>
            <a:off x="5863158" y="2150976"/>
            <a:ext cx="598767"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جمع</a:t>
            </a:r>
            <a:endParaRPr lang="fa-IR" sz="2200" dirty="0">
              <a:solidFill>
                <a:prstClr val="white"/>
              </a:solidFill>
              <a:latin typeface="Arial" panose="020B0604020202020204" pitchFamily="34" charset="0"/>
              <a:cs typeface="Arial" panose="020B0604020202020204" pitchFamily="34" charset="0"/>
            </a:endParaRPr>
          </a:p>
        </p:txBody>
      </p:sp>
      <p:sp>
        <p:nvSpPr>
          <p:cNvPr id="33" name="Rectangle 32"/>
          <p:cNvSpPr/>
          <p:nvPr/>
        </p:nvSpPr>
        <p:spPr>
          <a:xfrm>
            <a:off x="1223493" y="4457132"/>
            <a:ext cx="10667931"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مطلوب است تسهیم هزینه دوایر پشتیبانی به دوایر عملیاتی </a:t>
            </a:r>
            <a:endParaRPr lang="fa-IR" sz="2200" dirty="0">
              <a:solidFill>
                <a:prstClr val="white"/>
              </a:solidFill>
              <a:latin typeface="Arial" panose="020B0604020202020204" pitchFamily="34" charset="0"/>
              <a:cs typeface="Arial" panose="020B0604020202020204" pitchFamily="34" charset="0"/>
            </a:endParaRPr>
          </a:p>
        </p:txBody>
      </p:sp>
      <p:sp>
        <p:nvSpPr>
          <p:cNvPr id="34" name="Rectangle 33"/>
          <p:cNvSpPr/>
          <p:nvPr/>
        </p:nvSpPr>
        <p:spPr>
          <a:xfrm>
            <a:off x="3090576" y="2684985"/>
            <a:ext cx="100455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326170" y="2684985"/>
            <a:ext cx="1120462"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129212" y="2174143"/>
            <a:ext cx="73946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دوایر </a:t>
            </a:r>
            <a:endParaRPr lang="fa-IR" sz="2200" dirty="0">
              <a:solidFill>
                <a:prstClr val="white"/>
              </a:solidFill>
              <a:latin typeface="Arial" panose="020B0604020202020204" pitchFamily="34" charset="0"/>
              <a:cs typeface="Arial" panose="020B0604020202020204" pitchFamily="34" charset="0"/>
            </a:endParaRPr>
          </a:p>
        </p:txBody>
      </p:sp>
      <p:sp>
        <p:nvSpPr>
          <p:cNvPr id="37" name="Rectangle 36"/>
          <p:cNvSpPr/>
          <p:nvPr/>
        </p:nvSpPr>
        <p:spPr>
          <a:xfrm>
            <a:off x="924247" y="2150975"/>
            <a:ext cx="1715572"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سربار براوردی </a:t>
            </a:r>
            <a:endParaRPr lang="fa-IR" sz="2200" dirty="0">
              <a:solidFill>
                <a:prstClr val="white"/>
              </a:solidFill>
              <a:latin typeface="Arial" panose="020B0604020202020204" pitchFamily="34" charset="0"/>
              <a:cs typeface="Arial" panose="020B0604020202020204" pitchFamily="34" charset="0"/>
            </a:endParaRPr>
          </a:p>
        </p:txBody>
      </p:sp>
      <p:sp>
        <p:nvSpPr>
          <p:cNvPr id="38" name="Rectangle 37"/>
          <p:cNvSpPr/>
          <p:nvPr/>
        </p:nvSpPr>
        <p:spPr>
          <a:xfrm>
            <a:off x="2909062" y="2816456"/>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پمپاژ اب </a:t>
            </a:r>
            <a:endParaRPr lang="fa-IR" sz="2200" dirty="0">
              <a:solidFill>
                <a:prstClr val="white"/>
              </a:solidFill>
              <a:latin typeface="Arial" panose="020B0604020202020204" pitchFamily="34" charset="0"/>
              <a:cs typeface="Arial" panose="020B0604020202020204" pitchFamily="34" charset="0"/>
            </a:endParaRPr>
          </a:p>
        </p:txBody>
      </p:sp>
      <p:sp>
        <p:nvSpPr>
          <p:cNvPr id="39" name="Rectangle 38"/>
          <p:cNvSpPr/>
          <p:nvPr/>
        </p:nvSpPr>
        <p:spPr>
          <a:xfrm>
            <a:off x="2909062" y="3327298"/>
            <a:ext cx="117975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تولید بخار </a:t>
            </a:r>
            <a:endParaRPr lang="fa-IR" sz="2200" dirty="0">
              <a:solidFill>
                <a:prstClr val="white"/>
              </a:solidFill>
              <a:latin typeface="Arial" panose="020B0604020202020204" pitchFamily="34" charset="0"/>
              <a:cs typeface="Arial" panose="020B0604020202020204" pitchFamily="34" charset="0"/>
            </a:endParaRPr>
          </a:p>
        </p:txBody>
      </p:sp>
      <p:sp>
        <p:nvSpPr>
          <p:cNvPr id="40" name="Rectangle 39"/>
          <p:cNvSpPr/>
          <p:nvPr/>
        </p:nvSpPr>
        <p:spPr>
          <a:xfrm>
            <a:off x="2729969" y="3829514"/>
            <a:ext cx="1358852"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تولید انرژی</a:t>
            </a:r>
            <a:endParaRPr lang="fa-IR" sz="2200" dirty="0">
              <a:solidFill>
                <a:prstClr val="white"/>
              </a:solidFill>
              <a:latin typeface="Arial" panose="020B0604020202020204" pitchFamily="34" charset="0"/>
              <a:cs typeface="Arial" panose="020B0604020202020204" pitchFamily="34" charset="0"/>
            </a:endParaRPr>
          </a:p>
        </p:txBody>
      </p:sp>
      <p:sp>
        <p:nvSpPr>
          <p:cNvPr id="41" name="Rectangle 40"/>
          <p:cNvSpPr/>
          <p:nvPr/>
        </p:nvSpPr>
        <p:spPr>
          <a:xfrm>
            <a:off x="1326170" y="2867391"/>
            <a:ext cx="1179759" cy="430887"/>
          </a:xfrm>
          <a:prstGeom prst="rect">
            <a:avLst/>
          </a:prstGeom>
        </p:spPr>
        <p:txBody>
          <a:bodyPr wrap="square">
            <a:spAutoFit/>
          </a:bodyPr>
          <a:lstStyle/>
          <a:p>
            <a:pPr lvl="0" algn="r" rtl="1"/>
            <a:r>
              <a:rPr lang="en-US" sz="2200" dirty="0" smtClean="0">
                <a:solidFill>
                  <a:srgbClr val="00B0F0"/>
                </a:solidFill>
                <a:latin typeface="Arial" panose="020B0604020202020204" pitchFamily="34" charset="0"/>
                <a:cs typeface="Arial" panose="020B0604020202020204" pitchFamily="34" charset="0"/>
              </a:rPr>
              <a:t>200000</a:t>
            </a:r>
          </a:p>
        </p:txBody>
      </p:sp>
      <p:sp>
        <p:nvSpPr>
          <p:cNvPr id="42" name="Rectangle 41"/>
          <p:cNvSpPr/>
          <p:nvPr/>
        </p:nvSpPr>
        <p:spPr>
          <a:xfrm>
            <a:off x="1335157" y="3327297"/>
            <a:ext cx="1179759" cy="430887"/>
          </a:xfrm>
          <a:prstGeom prst="rect">
            <a:avLst/>
          </a:prstGeom>
        </p:spPr>
        <p:txBody>
          <a:bodyPr wrap="square">
            <a:spAutoFit/>
          </a:bodyPr>
          <a:lstStyle/>
          <a:p>
            <a:pPr lvl="0" algn="r" rtl="1"/>
            <a:r>
              <a:rPr lang="en-US" sz="2200" dirty="0" smtClean="0">
                <a:solidFill>
                  <a:srgbClr val="92D050"/>
                </a:solidFill>
                <a:latin typeface="Arial" panose="020B0604020202020204" pitchFamily="34" charset="0"/>
                <a:cs typeface="Arial" panose="020B0604020202020204" pitchFamily="34" charset="0"/>
              </a:rPr>
              <a:t>600000</a:t>
            </a:r>
          </a:p>
        </p:txBody>
      </p:sp>
      <p:sp>
        <p:nvSpPr>
          <p:cNvPr id="43" name="Rectangle 42"/>
          <p:cNvSpPr/>
          <p:nvPr/>
        </p:nvSpPr>
        <p:spPr>
          <a:xfrm>
            <a:off x="1335157" y="3758184"/>
            <a:ext cx="1179759" cy="430887"/>
          </a:xfrm>
          <a:prstGeom prst="rect">
            <a:avLst/>
          </a:prstGeom>
        </p:spPr>
        <p:txBody>
          <a:bodyPr wrap="square">
            <a:spAutoFit/>
          </a:bodyPr>
          <a:lstStyle/>
          <a:p>
            <a:pPr lvl="0" algn="r" rtl="1"/>
            <a:r>
              <a:rPr lang="en-US" sz="2200" dirty="0" smtClean="0">
                <a:solidFill>
                  <a:srgbClr val="FFC000"/>
                </a:solidFill>
                <a:latin typeface="Arial" panose="020B0604020202020204" pitchFamily="34" charset="0"/>
                <a:cs typeface="Arial" panose="020B0604020202020204" pitchFamily="34" charset="0"/>
              </a:rPr>
              <a:t>300000</a:t>
            </a:r>
          </a:p>
        </p:txBody>
      </p:sp>
      <p:sp>
        <p:nvSpPr>
          <p:cNvPr id="44" name="Rectangle 43">
            <a:hlinkClick r:id="" action="ppaction://hlinkshowjump?jump=nextslide">
              <a:snd r:embed="rId3" name="click.wav"/>
            </a:hlinkClick>
            <a:hlinkHover r:id="" action="ppaction://noaction">
              <a:snd r:embed="rId4" name="arrow.wav"/>
            </a:hlinkHover>
          </p:cNvPr>
          <p:cNvSpPr/>
          <p:nvPr/>
        </p:nvSpPr>
        <p:spPr>
          <a:xfrm>
            <a:off x="6360850" y="5770930"/>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5" name="Rectangle 44">
            <a:hlinkClick r:id="" action="ppaction://hlinkshowjump?jump=previousslide">
              <a:snd r:embed="rId3" name="click.wav"/>
            </a:hlinkClick>
            <a:hlinkHover r:id="" action="ppaction://noaction">
              <a:snd r:embed="rId4" name="arrow.wav"/>
            </a:hlinkHover>
          </p:cNvPr>
          <p:cNvSpPr/>
          <p:nvPr/>
        </p:nvSpPr>
        <p:spPr>
          <a:xfrm>
            <a:off x="5440509" y="5770930"/>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9812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25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25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25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250"/>
                                        <p:tgtEl>
                                          <p:spTgt spid="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250"/>
                                        <p:tgtEl>
                                          <p:spTgt spid="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25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125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1250"/>
                                        <p:tgtEl>
                                          <p:spTgt spid="1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25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1250"/>
                                        <p:tgtEl>
                                          <p:spTgt spid="1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1250"/>
                                        <p:tgtEl>
                                          <p:spTgt spid="1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1250"/>
                                        <p:tgtEl>
                                          <p:spTgt spid="1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250"/>
                                        <p:tgtEl>
                                          <p:spTgt spid="1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1250"/>
                                        <p:tgtEl>
                                          <p:spTgt spid="22"/>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up)">
                                      <p:cBhvr>
                                        <p:cTn id="52" dur="1250"/>
                                        <p:tgtEl>
                                          <p:spTgt spid="2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1250"/>
                                        <p:tgtEl>
                                          <p:spTgt spid="2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1250"/>
                                        <p:tgtEl>
                                          <p:spTgt spid="2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1250"/>
                                        <p:tgtEl>
                                          <p:spTgt spid="28"/>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1250"/>
                                        <p:tgtEl>
                                          <p:spTgt spid="29"/>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up)">
                                      <p:cBhvr>
                                        <p:cTn id="67" dur="125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up)">
                                      <p:cBhvr>
                                        <p:cTn id="72" dur="1250"/>
                                        <p:tgtEl>
                                          <p:spTgt spid="33"/>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1250"/>
                                        <p:tgtEl>
                                          <p:spTgt spid="3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up)">
                                      <p:cBhvr>
                                        <p:cTn id="78" dur="1250"/>
                                        <p:tgtEl>
                                          <p:spTgt spid="35"/>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up)">
                                      <p:cBhvr>
                                        <p:cTn id="81" dur="1250"/>
                                        <p:tgtEl>
                                          <p:spTgt spid="36"/>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up)">
                                      <p:cBhvr>
                                        <p:cTn id="84" dur="1250"/>
                                        <p:tgtEl>
                                          <p:spTgt spid="3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1250"/>
                                        <p:tgtEl>
                                          <p:spTgt spid="38"/>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up)">
                                      <p:cBhvr>
                                        <p:cTn id="90" dur="1250"/>
                                        <p:tgtEl>
                                          <p:spTgt spid="3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up)">
                                      <p:cBhvr>
                                        <p:cTn id="93" dur="1250"/>
                                        <p:tgtEl>
                                          <p:spTgt spid="40"/>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up)">
                                      <p:cBhvr>
                                        <p:cTn id="96" dur="1250"/>
                                        <p:tgtEl>
                                          <p:spTgt spid="41"/>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up)">
                                      <p:cBhvr>
                                        <p:cTn id="99" dur="1250"/>
                                        <p:tgtEl>
                                          <p:spTgt spid="42"/>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up)">
                                      <p:cBhvr>
                                        <p:cTn id="102"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P spid="12" grpId="0"/>
      <p:bldP spid="13" grpId="0"/>
      <p:bldP spid="14" grpId="0"/>
      <p:bldP spid="17" grpId="0"/>
      <p:bldP spid="18" grpId="0"/>
      <p:bldP spid="19" grpId="0"/>
      <p:bldP spid="22" grpId="0"/>
      <p:bldP spid="23" grpId="0"/>
      <p:bldP spid="24" grpId="0"/>
      <p:bldP spid="27" grpId="0"/>
      <p:bldP spid="28" grpId="0"/>
      <p:bldP spid="29" grpId="0"/>
      <p:bldP spid="32" grpId="0"/>
      <p:bldP spid="33" grpId="0"/>
      <p:bldP spid="34" grpId="0" animBg="1"/>
      <p:bldP spid="35" grpId="0" animBg="1"/>
      <p:bldP spid="36" grpId="0"/>
      <p:bldP spid="37" grpId="0"/>
      <p:bldP spid="38" grpId="0"/>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657599" y="375557"/>
            <a:ext cx="8164286" cy="1107996"/>
          </a:xfrm>
          <a:prstGeom prst="rect">
            <a:avLst/>
          </a:prstGeom>
          <a:noFill/>
        </p:spPr>
        <p:txBody>
          <a:bodyPr wrap="square" rtlCol="0">
            <a:spAutoFit/>
          </a:bodyPr>
          <a:lstStyle/>
          <a:p>
            <a:pPr algn="r" rtl="1"/>
            <a:r>
              <a:rPr lang="fa-IR" sz="2200" b="1" dirty="0" smtClean="0"/>
              <a:t>شرکت  </a:t>
            </a:r>
            <a:r>
              <a:rPr lang="fa-IR" sz="2200" b="1" smtClean="0"/>
              <a:t>نوید جمع هزینه </a:t>
            </a:r>
            <a:r>
              <a:rPr lang="fa-IR" sz="2200" b="1" dirty="0" smtClean="0"/>
              <a:t>های تولید </a:t>
            </a:r>
            <a:r>
              <a:rPr lang="en-US" sz="2200" b="1" dirty="0" smtClean="0"/>
              <a:t>700000</a:t>
            </a:r>
            <a:r>
              <a:rPr lang="fa-IR" sz="2200" b="1" dirty="0" smtClean="0"/>
              <a:t>ریال و بهای اولیه دو برابر بهای تبدیل است و سربار براساس </a:t>
            </a:r>
            <a:r>
              <a:rPr lang="en-US" sz="2200" b="1" dirty="0" smtClean="0"/>
              <a:t>50</a:t>
            </a:r>
            <a:r>
              <a:rPr lang="fa-IR" sz="2200" b="1" dirty="0" smtClean="0"/>
              <a:t>% دستمزد مستقیم جذب تولیدی میشود مطلوب است تفیکیک هزینه های تولید به عوامل تشکیل دهنده ان</a:t>
            </a:r>
          </a:p>
        </p:txBody>
      </p:sp>
      <p:sp>
        <p:nvSpPr>
          <p:cNvPr id="6" name="TextBox 5"/>
          <p:cNvSpPr txBox="1"/>
          <p:nvPr/>
        </p:nvSpPr>
        <p:spPr>
          <a:xfrm>
            <a:off x="326572" y="1483553"/>
            <a:ext cx="4376056" cy="430887"/>
          </a:xfrm>
          <a:prstGeom prst="rect">
            <a:avLst/>
          </a:prstGeom>
          <a:noFill/>
        </p:spPr>
        <p:txBody>
          <a:bodyPr wrap="square" rtlCol="0">
            <a:spAutoFit/>
          </a:bodyPr>
          <a:lstStyle/>
          <a:p>
            <a:pPr algn="l"/>
            <a:r>
              <a:rPr lang="fa-IR" sz="2200" b="1" dirty="0" smtClean="0"/>
              <a:t>(بهای تبدیل</a:t>
            </a:r>
            <a:r>
              <a:rPr lang="fa-IR" sz="2200" b="1" smtClean="0"/>
              <a:t>)  </a:t>
            </a:r>
            <a:r>
              <a:rPr lang="fa-IR" sz="2200" b="1" dirty="0" smtClean="0"/>
              <a:t>= بهای اولیه   </a:t>
            </a:r>
          </a:p>
        </p:txBody>
      </p:sp>
      <p:sp>
        <p:nvSpPr>
          <p:cNvPr id="7" name="TextBox 6"/>
          <p:cNvSpPr txBox="1"/>
          <p:nvPr/>
        </p:nvSpPr>
        <p:spPr>
          <a:xfrm>
            <a:off x="326571" y="1961079"/>
            <a:ext cx="5306785" cy="430887"/>
          </a:xfrm>
          <a:prstGeom prst="rect">
            <a:avLst/>
          </a:prstGeom>
          <a:noFill/>
        </p:spPr>
        <p:txBody>
          <a:bodyPr wrap="square" rtlCol="0">
            <a:spAutoFit/>
          </a:bodyPr>
          <a:lstStyle/>
          <a:p>
            <a:pPr algn="l"/>
            <a:r>
              <a:rPr lang="fa-IR" sz="2200" b="1" dirty="0" smtClean="0"/>
              <a:t>(دستمزد مستقیم + سربار ساخت) 2 = بهای اولیه   </a:t>
            </a:r>
          </a:p>
        </p:txBody>
      </p:sp>
      <p:sp>
        <p:nvSpPr>
          <p:cNvPr id="8" name="TextBox 7"/>
          <p:cNvSpPr txBox="1"/>
          <p:nvPr/>
        </p:nvSpPr>
        <p:spPr>
          <a:xfrm>
            <a:off x="457200" y="2438605"/>
            <a:ext cx="2971798" cy="430887"/>
          </a:xfrm>
          <a:prstGeom prst="rect">
            <a:avLst/>
          </a:prstGeom>
          <a:noFill/>
        </p:spPr>
        <p:txBody>
          <a:bodyPr wrap="square" rtlCol="0">
            <a:spAutoFit/>
          </a:bodyPr>
          <a:lstStyle/>
          <a:p>
            <a:pPr algn="r" rtl="1"/>
            <a:r>
              <a:rPr lang="fa-IR" sz="2200" b="1" dirty="0" smtClean="0"/>
              <a:t>(</a:t>
            </a:r>
            <a:r>
              <a:rPr lang="en-US" sz="2200" b="1" dirty="0" smtClean="0"/>
              <a:t>x+ 50%</a:t>
            </a:r>
            <a:r>
              <a:rPr lang="fa-IR" sz="2200" b="1" dirty="0" smtClean="0"/>
              <a:t>) </a:t>
            </a:r>
            <a:r>
              <a:rPr lang="en-US" sz="2200" b="1" dirty="0" smtClean="0"/>
              <a:t>2</a:t>
            </a:r>
            <a:r>
              <a:rPr lang="fa-IR" sz="2200" b="1" dirty="0" smtClean="0"/>
              <a:t>= بهای اولیه   </a:t>
            </a:r>
          </a:p>
        </p:txBody>
      </p:sp>
      <p:sp>
        <p:nvSpPr>
          <p:cNvPr id="12" name="TextBox 11"/>
          <p:cNvSpPr txBox="1"/>
          <p:nvPr/>
        </p:nvSpPr>
        <p:spPr>
          <a:xfrm>
            <a:off x="8165" y="2850478"/>
            <a:ext cx="2971798" cy="430887"/>
          </a:xfrm>
          <a:prstGeom prst="rect">
            <a:avLst/>
          </a:prstGeom>
          <a:noFill/>
        </p:spPr>
        <p:txBody>
          <a:bodyPr wrap="square" rtlCol="0">
            <a:spAutoFit/>
          </a:bodyPr>
          <a:lstStyle/>
          <a:p>
            <a:pPr algn="r" rtl="1"/>
            <a:r>
              <a:rPr lang="fa-IR" sz="2200" b="1" dirty="0" smtClean="0"/>
              <a:t>(</a:t>
            </a:r>
            <a:r>
              <a:rPr lang="en-US" sz="2200" b="1" dirty="0" smtClean="0"/>
              <a:t>1/5x</a:t>
            </a:r>
            <a:r>
              <a:rPr lang="fa-IR" sz="2200" b="1" dirty="0" smtClean="0"/>
              <a:t>) </a:t>
            </a:r>
            <a:r>
              <a:rPr lang="en-US" sz="2200" b="1" dirty="0" smtClean="0"/>
              <a:t>2</a:t>
            </a:r>
            <a:r>
              <a:rPr lang="fa-IR" sz="2200" b="1" dirty="0" smtClean="0"/>
              <a:t>= بهای اولیه   </a:t>
            </a:r>
          </a:p>
        </p:txBody>
      </p:sp>
      <p:sp>
        <p:nvSpPr>
          <p:cNvPr id="13" name="TextBox 12"/>
          <p:cNvSpPr txBox="1"/>
          <p:nvPr/>
        </p:nvSpPr>
        <p:spPr>
          <a:xfrm>
            <a:off x="324756" y="3262351"/>
            <a:ext cx="2075544" cy="430887"/>
          </a:xfrm>
          <a:prstGeom prst="rect">
            <a:avLst/>
          </a:prstGeom>
          <a:noFill/>
        </p:spPr>
        <p:txBody>
          <a:bodyPr wrap="square" rtlCol="0">
            <a:spAutoFit/>
          </a:bodyPr>
          <a:lstStyle/>
          <a:p>
            <a:pPr algn="r" rtl="1"/>
            <a:r>
              <a:rPr lang="en-US" sz="2200" b="1" dirty="0" smtClean="0"/>
              <a:t> 3 x</a:t>
            </a:r>
            <a:r>
              <a:rPr lang="fa-IR" sz="2200" b="1" dirty="0" smtClean="0"/>
              <a:t>= بهای اولیه   </a:t>
            </a:r>
          </a:p>
        </p:txBody>
      </p:sp>
      <p:sp>
        <p:nvSpPr>
          <p:cNvPr id="14" name="TextBox 13"/>
          <p:cNvSpPr txBox="1"/>
          <p:nvPr/>
        </p:nvSpPr>
        <p:spPr>
          <a:xfrm>
            <a:off x="489856" y="3674519"/>
            <a:ext cx="5372102" cy="430887"/>
          </a:xfrm>
          <a:prstGeom prst="rect">
            <a:avLst/>
          </a:prstGeom>
          <a:noFill/>
        </p:spPr>
        <p:txBody>
          <a:bodyPr wrap="square" rtlCol="0">
            <a:spAutoFit/>
          </a:bodyPr>
          <a:lstStyle/>
          <a:p>
            <a:pPr rtl="1"/>
            <a:r>
              <a:rPr lang="fa-IR" sz="2200" b="1" dirty="0" smtClean="0"/>
              <a:t>(دستمزد مستقیم) </a:t>
            </a:r>
            <a:r>
              <a:rPr lang="fa-IR" sz="2200" b="1" dirty="0"/>
              <a:t>3</a:t>
            </a:r>
            <a:r>
              <a:rPr lang="fa-IR" sz="2200" b="1" dirty="0" smtClean="0"/>
              <a:t>= دستمزد مستقیم +مواد مستقیم</a:t>
            </a:r>
          </a:p>
        </p:txBody>
      </p:sp>
      <p:sp>
        <p:nvSpPr>
          <p:cNvPr id="15" name="TextBox 14"/>
          <p:cNvSpPr txBox="1"/>
          <p:nvPr/>
        </p:nvSpPr>
        <p:spPr>
          <a:xfrm>
            <a:off x="489856" y="4109699"/>
            <a:ext cx="5372102" cy="430887"/>
          </a:xfrm>
          <a:prstGeom prst="rect">
            <a:avLst/>
          </a:prstGeom>
          <a:noFill/>
        </p:spPr>
        <p:txBody>
          <a:bodyPr wrap="square" rtlCol="0">
            <a:spAutoFit/>
          </a:bodyPr>
          <a:lstStyle/>
          <a:p>
            <a:pPr algn="l" rtl="1"/>
            <a:r>
              <a:rPr lang="fa-IR" sz="2200" b="1" dirty="0" smtClean="0"/>
              <a:t>(دستمزد) 2 = مواد مستقیم</a:t>
            </a:r>
          </a:p>
        </p:txBody>
      </p:sp>
      <p:sp>
        <p:nvSpPr>
          <p:cNvPr id="16" name="TextBox 15"/>
          <p:cNvSpPr txBox="1"/>
          <p:nvPr/>
        </p:nvSpPr>
        <p:spPr>
          <a:xfrm>
            <a:off x="326571" y="4582932"/>
            <a:ext cx="2645231" cy="430887"/>
          </a:xfrm>
          <a:prstGeom prst="rect">
            <a:avLst/>
          </a:prstGeom>
          <a:noFill/>
        </p:spPr>
        <p:txBody>
          <a:bodyPr wrap="square" rtlCol="0">
            <a:spAutoFit/>
          </a:bodyPr>
          <a:lstStyle/>
          <a:p>
            <a:pPr algn="r" rtl="1"/>
            <a:r>
              <a:rPr lang="en-US" sz="2200" b="1" dirty="0" smtClean="0"/>
              <a:t>700000=3x + 50%x</a:t>
            </a:r>
            <a:endParaRPr lang="fa-IR" sz="2200" b="1" dirty="0" smtClean="0"/>
          </a:p>
        </p:txBody>
      </p:sp>
      <p:sp>
        <p:nvSpPr>
          <p:cNvPr id="17" name="TextBox 16"/>
          <p:cNvSpPr txBox="1"/>
          <p:nvPr/>
        </p:nvSpPr>
        <p:spPr>
          <a:xfrm>
            <a:off x="302080" y="5041444"/>
            <a:ext cx="2098220" cy="430887"/>
          </a:xfrm>
          <a:prstGeom prst="rect">
            <a:avLst/>
          </a:prstGeom>
          <a:noFill/>
        </p:spPr>
        <p:txBody>
          <a:bodyPr wrap="square" rtlCol="0">
            <a:spAutoFit/>
          </a:bodyPr>
          <a:lstStyle/>
          <a:p>
            <a:pPr algn="r" rtl="1"/>
            <a:r>
              <a:rPr lang="en-US" sz="2200" b="1" dirty="0" smtClean="0"/>
              <a:t>700000=3/5x</a:t>
            </a:r>
            <a:endParaRPr lang="fa-IR" sz="2200" b="1" dirty="0" smtClean="0"/>
          </a:p>
        </p:txBody>
      </p:sp>
      <p:sp>
        <p:nvSpPr>
          <p:cNvPr id="18" name="TextBox 17"/>
          <p:cNvSpPr txBox="1"/>
          <p:nvPr/>
        </p:nvSpPr>
        <p:spPr>
          <a:xfrm>
            <a:off x="5453744" y="1840476"/>
            <a:ext cx="2098220" cy="430887"/>
          </a:xfrm>
          <a:prstGeom prst="rect">
            <a:avLst/>
          </a:prstGeom>
          <a:noFill/>
        </p:spPr>
        <p:txBody>
          <a:bodyPr wrap="square" rtlCol="0">
            <a:spAutoFit/>
          </a:bodyPr>
          <a:lstStyle/>
          <a:p>
            <a:pPr algn="r" rtl="1"/>
            <a:r>
              <a:rPr lang="en-US" sz="2200" b="1" dirty="0" smtClean="0"/>
              <a:t>X = 700000</a:t>
            </a:r>
            <a:endParaRPr lang="fa-IR" sz="2200" b="1" dirty="0" smtClean="0"/>
          </a:p>
        </p:txBody>
      </p:sp>
      <p:sp>
        <p:nvSpPr>
          <p:cNvPr id="19" name="Rectangle 18"/>
          <p:cNvSpPr/>
          <p:nvPr/>
        </p:nvSpPr>
        <p:spPr>
          <a:xfrm>
            <a:off x="6686551" y="2238400"/>
            <a:ext cx="8654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98773" y="2270685"/>
            <a:ext cx="832756" cy="430887"/>
          </a:xfrm>
          <a:prstGeom prst="rect">
            <a:avLst/>
          </a:prstGeom>
          <a:noFill/>
        </p:spPr>
        <p:txBody>
          <a:bodyPr wrap="square" rtlCol="0">
            <a:spAutoFit/>
          </a:bodyPr>
          <a:lstStyle/>
          <a:p>
            <a:pPr algn="r" rtl="1"/>
            <a:r>
              <a:rPr lang="en-US" sz="2200" b="1" dirty="0" smtClean="0"/>
              <a:t>3/5</a:t>
            </a:r>
            <a:endParaRPr lang="fa-IR" sz="2200" b="1" dirty="0" smtClean="0"/>
          </a:p>
        </p:txBody>
      </p:sp>
      <p:sp>
        <p:nvSpPr>
          <p:cNvPr id="21" name="Rectangle 20"/>
          <p:cNvSpPr/>
          <p:nvPr/>
        </p:nvSpPr>
        <p:spPr>
          <a:xfrm>
            <a:off x="7551963" y="2086019"/>
            <a:ext cx="319318" cy="369332"/>
          </a:xfrm>
          <a:prstGeom prst="rect">
            <a:avLst/>
          </a:prstGeom>
        </p:spPr>
        <p:txBody>
          <a:bodyPr wrap="none">
            <a:spAutoFit/>
          </a:bodyPr>
          <a:lstStyle/>
          <a:p>
            <a:r>
              <a:rPr lang="en-US" b="1" dirty="0"/>
              <a:t>=</a:t>
            </a:r>
            <a:endParaRPr lang="en-US" dirty="0"/>
          </a:p>
        </p:txBody>
      </p:sp>
      <p:sp>
        <p:nvSpPr>
          <p:cNvPr id="22" name="TextBox 21"/>
          <p:cNvSpPr txBox="1"/>
          <p:nvPr/>
        </p:nvSpPr>
        <p:spPr>
          <a:xfrm>
            <a:off x="7700738" y="2007718"/>
            <a:ext cx="1204683" cy="430887"/>
          </a:xfrm>
          <a:prstGeom prst="rect">
            <a:avLst/>
          </a:prstGeom>
          <a:noFill/>
        </p:spPr>
        <p:txBody>
          <a:bodyPr wrap="square" rtlCol="0">
            <a:spAutoFit/>
          </a:bodyPr>
          <a:lstStyle/>
          <a:p>
            <a:pPr algn="r" rtl="1"/>
            <a:r>
              <a:rPr lang="en-US" sz="2200" b="1" dirty="0" smtClean="0"/>
              <a:t> 200000</a:t>
            </a:r>
            <a:endParaRPr lang="fa-IR" sz="2200" b="1" dirty="0" smtClean="0"/>
          </a:p>
        </p:txBody>
      </p:sp>
      <p:sp>
        <p:nvSpPr>
          <p:cNvPr id="23" name="TextBox 22"/>
          <p:cNvSpPr txBox="1"/>
          <p:nvPr/>
        </p:nvSpPr>
        <p:spPr>
          <a:xfrm>
            <a:off x="8593373" y="1990693"/>
            <a:ext cx="1204683" cy="430887"/>
          </a:xfrm>
          <a:prstGeom prst="rect">
            <a:avLst/>
          </a:prstGeom>
          <a:noFill/>
        </p:spPr>
        <p:txBody>
          <a:bodyPr wrap="square" rtlCol="0">
            <a:spAutoFit/>
          </a:bodyPr>
          <a:lstStyle/>
          <a:p>
            <a:pPr algn="r" rtl="1"/>
            <a:r>
              <a:rPr lang="en-US" sz="2200" b="1" dirty="0" smtClean="0"/>
              <a:t> </a:t>
            </a:r>
            <a:r>
              <a:rPr lang="fa-IR" sz="2200" b="1" dirty="0" smtClean="0"/>
              <a:t>دستمزد</a:t>
            </a:r>
          </a:p>
        </p:txBody>
      </p:sp>
      <p:sp>
        <p:nvSpPr>
          <p:cNvPr id="24" name="TextBox 23"/>
          <p:cNvSpPr txBox="1"/>
          <p:nvPr/>
        </p:nvSpPr>
        <p:spPr>
          <a:xfrm>
            <a:off x="6051550" y="2743622"/>
            <a:ext cx="3000825" cy="430887"/>
          </a:xfrm>
          <a:prstGeom prst="rect">
            <a:avLst/>
          </a:prstGeom>
          <a:noFill/>
        </p:spPr>
        <p:txBody>
          <a:bodyPr wrap="square" rtlCol="0">
            <a:spAutoFit/>
          </a:bodyPr>
          <a:lstStyle/>
          <a:p>
            <a:pPr algn="r" rtl="1"/>
            <a:r>
              <a:rPr lang="en-US" sz="2200" b="1" dirty="0" smtClean="0"/>
              <a:t>200000*50% = 1000</a:t>
            </a:r>
            <a:endParaRPr lang="fa-IR" sz="2200" b="1" dirty="0" smtClean="0"/>
          </a:p>
        </p:txBody>
      </p:sp>
      <p:sp>
        <p:nvSpPr>
          <p:cNvPr id="25" name="TextBox 24"/>
          <p:cNvSpPr txBox="1"/>
          <p:nvPr/>
        </p:nvSpPr>
        <p:spPr>
          <a:xfrm>
            <a:off x="9052375" y="2768561"/>
            <a:ext cx="849085" cy="430887"/>
          </a:xfrm>
          <a:prstGeom prst="rect">
            <a:avLst/>
          </a:prstGeom>
          <a:noFill/>
        </p:spPr>
        <p:txBody>
          <a:bodyPr wrap="square" rtlCol="0">
            <a:spAutoFit/>
          </a:bodyPr>
          <a:lstStyle/>
          <a:p>
            <a:pPr algn="r" rtl="1"/>
            <a:r>
              <a:rPr lang="fa-IR" sz="2200" b="1" dirty="0" smtClean="0"/>
              <a:t>سربار</a:t>
            </a:r>
          </a:p>
        </p:txBody>
      </p:sp>
      <p:sp>
        <p:nvSpPr>
          <p:cNvPr id="26" name="TextBox 25"/>
          <p:cNvSpPr txBox="1"/>
          <p:nvPr/>
        </p:nvSpPr>
        <p:spPr>
          <a:xfrm>
            <a:off x="6027058" y="3247850"/>
            <a:ext cx="3000825" cy="430887"/>
          </a:xfrm>
          <a:prstGeom prst="rect">
            <a:avLst/>
          </a:prstGeom>
          <a:noFill/>
        </p:spPr>
        <p:txBody>
          <a:bodyPr wrap="square" rtlCol="0">
            <a:spAutoFit/>
          </a:bodyPr>
          <a:lstStyle/>
          <a:p>
            <a:r>
              <a:rPr lang="en-US" sz="2200" b="1" dirty="0" smtClean="0"/>
              <a:t>200000*2= 400000</a:t>
            </a:r>
            <a:endParaRPr lang="fa-IR" sz="2200" b="1" dirty="0" smtClean="0"/>
          </a:p>
        </p:txBody>
      </p:sp>
      <p:sp>
        <p:nvSpPr>
          <p:cNvPr id="27" name="TextBox 26"/>
          <p:cNvSpPr txBox="1"/>
          <p:nvPr/>
        </p:nvSpPr>
        <p:spPr>
          <a:xfrm>
            <a:off x="9027883" y="3272789"/>
            <a:ext cx="1520374" cy="430887"/>
          </a:xfrm>
          <a:prstGeom prst="rect">
            <a:avLst/>
          </a:prstGeom>
          <a:noFill/>
        </p:spPr>
        <p:txBody>
          <a:bodyPr wrap="square" rtlCol="0">
            <a:spAutoFit/>
          </a:bodyPr>
          <a:lstStyle/>
          <a:p>
            <a:pPr algn="r" rtl="1"/>
            <a:r>
              <a:rPr lang="fa-IR" sz="2200" b="1" dirty="0" smtClean="0"/>
              <a:t>مواد مستقیم</a:t>
            </a:r>
          </a:p>
        </p:txBody>
      </p:sp>
      <p:sp>
        <p:nvSpPr>
          <p:cNvPr id="28" name="Rectangle 27">
            <a:hlinkClick r:id="" action="ppaction://hlinkshowjump?jump=nextslide">
              <a:snd r:embed="rId3" name="click.wav"/>
            </a:hlinkClick>
            <a:hlinkHover r:id="" action="ppaction://noaction">
              <a:snd r:embed="rId4" name="arrow.wav"/>
            </a:hlinkHover>
          </p:cNvPr>
          <p:cNvSpPr/>
          <p:nvPr/>
        </p:nvSpPr>
        <p:spPr>
          <a:xfrm>
            <a:off x="6333830" y="588564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9" name="Rectangle 28">
            <a:hlinkClick r:id="" action="ppaction://hlinkshowjump?jump=previousslide">
              <a:snd r:embed="rId3" name="click.wav"/>
            </a:hlinkClick>
            <a:hlinkHover r:id="" action="ppaction://noaction">
              <a:snd r:embed="rId4" name="arrow.wav"/>
            </a:hlinkHover>
          </p:cNvPr>
          <p:cNvSpPr/>
          <p:nvPr/>
        </p:nvSpPr>
        <p:spPr>
          <a:xfrm>
            <a:off x="5413489" y="588564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4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5" grpId="0"/>
      <p:bldP spid="16" grpId="0"/>
      <p:bldP spid="17" grpId="0"/>
      <p:bldP spid="18" grpId="0"/>
      <p:bldP spid="19" grpId="0" animBg="1"/>
      <p:bldP spid="20" grpId="0"/>
      <p:bldP spid="21" grpId="0"/>
      <p:bldP spid="22" grpId="0"/>
      <p:bldP spid="23" grpId="0"/>
      <p:bldP spid="24" grpId="0"/>
      <p:bldP spid="25" grpId="0"/>
      <p:bldP spid="26"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6343439"/>
              </p:ext>
            </p:extLst>
          </p:nvPr>
        </p:nvGraphicFramePr>
        <p:xfrm>
          <a:off x="7964905" y="336885"/>
          <a:ext cx="3959500" cy="4737390"/>
        </p:xfrm>
        <a:graphic>
          <a:graphicData uri="http://schemas.openxmlformats.org/drawingml/2006/table">
            <a:tbl>
              <a:tblPr firstRow="1" bandRow="1">
                <a:tableStyleId>{616DA210-FB5B-4158-B5E0-FEB733F419BA}</a:tableStyleId>
              </a:tblPr>
              <a:tblGrid>
                <a:gridCol w="989875"/>
                <a:gridCol w="989875"/>
                <a:gridCol w="989875"/>
                <a:gridCol w="989875"/>
              </a:tblGrid>
              <a:tr h="947478">
                <a:tc>
                  <a:txBody>
                    <a:bodyPr/>
                    <a:lstStyle/>
                    <a:p>
                      <a:r>
                        <a:rPr lang="en-US" sz="2200" dirty="0" smtClean="0">
                          <a:latin typeface="Arial" panose="020B0604020202020204" pitchFamily="34" charset="0"/>
                          <a:cs typeface="Arial" panose="020B0604020202020204" pitchFamily="34" charset="0"/>
                        </a:rPr>
                        <a:t>E</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fa-IR" sz="2200" dirty="0" smtClean="0">
                          <a:latin typeface="Arial" panose="020B0604020202020204" pitchFamily="34" charset="0"/>
                          <a:cs typeface="Arial" panose="020B0604020202020204" pitchFamily="34" charset="0"/>
                        </a:rPr>
                        <a:t>دوایر</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r>
              <a:tr h="947478">
                <a:tc>
                  <a:txBody>
                    <a:bodyPr/>
                    <a:lstStyle/>
                    <a:p>
                      <a:r>
                        <a:rPr lang="en-US" sz="2200" dirty="0" smtClean="0">
                          <a:latin typeface="Arial" panose="020B0604020202020204" pitchFamily="34" charset="0"/>
                          <a:cs typeface="Arial" panose="020B0604020202020204" pitchFamily="34" charset="0"/>
                        </a:rPr>
                        <a:t>20</a:t>
                      </a: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endParaRPr lang="en-US" sz="220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tc>
              </a:tr>
              <a:tr h="947478">
                <a:tc>
                  <a:txBody>
                    <a:bodyPr/>
                    <a:lstStyle/>
                    <a:p>
                      <a:endParaRPr lang="en-US" sz="220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endParaRPr lang="en-US" sz="220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60</a:t>
                      </a: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r>
              <a:tr h="947478">
                <a:tc>
                  <a:txBody>
                    <a:bodyPr/>
                    <a:lstStyle/>
                    <a:p>
                      <a:endParaRPr lang="en-US" sz="220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50</a:t>
                      </a: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E</a:t>
                      </a:r>
                      <a:endParaRPr lang="en-US" sz="2200" dirty="0">
                        <a:latin typeface="Arial" panose="020B0604020202020204" pitchFamily="34" charset="0"/>
                        <a:cs typeface="Arial" panose="020B0604020202020204" pitchFamily="34" charset="0"/>
                      </a:endParaRPr>
                    </a:p>
                  </a:txBody>
                  <a:tcPr/>
                </a:tc>
              </a:tr>
              <a:tr h="947478">
                <a:tc>
                  <a:txBody>
                    <a:bodyPr/>
                    <a:lstStyle/>
                    <a:p>
                      <a:r>
                        <a:rPr lang="en-US" sz="2200" dirty="0" smtClean="0">
                          <a:latin typeface="Arial" panose="020B0604020202020204" pitchFamily="34" charset="0"/>
                          <a:cs typeface="Arial" panose="020B0604020202020204" pitchFamily="34" charset="0"/>
                        </a:rPr>
                        <a:t>80%</a:t>
                      </a:r>
                      <a:endParaRPr lang="fa-IR" sz="2200" dirty="0" smtClean="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50%</a:t>
                      </a:r>
                      <a:endParaRPr lang="fa-IR" sz="2200" dirty="0" smtClean="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en-US" sz="2200" dirty="0" smtClean="0">
                          <a:latin typeface="Arial" panose="020B0604020202020204" pitchFamily="34" charset="0"/>
                          <a:cs typeface="Arial" panose="020B0604020202020204" pitchFamily="34" charset="0"/>
                        </a:rPr>
                        <a:t>40</a:t>
                      </a: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cell3D prstMaterial="dkEdge">
                      <a:bevel prst="convex"/>
                      <a:lightRig rig="flood" dir="t"/>
                    </a:cell3D>
                  </a:tcPr>
                </a:tc>
                <a:tc>
                  <a:txBody>
                    <a:bodyPr/>
                    <a:lstStyle/>
                    <a:p>
                      <a:r>
                        <a:rPr lang="fa-IR" sz="2200" dirty="0" smtClean="0">
                          <a:latin typeface="Arial" panose="020B0604020202020204" pitchFamily="34" charset="0"/>
                          <a:cs typeface="Arial" panose="020B0604020202020204" pitchFamily="34" charset="0"/>
                        </a:rPr>
                        <a:t>عملیاتی</a:t>
                      </a:r>
                      <a:endParaRPr lang="en-US" sz="2200" dirty="0">
                        <a:latin typeface="Arial" panose="020B0604020202020204" pitchFamily="34" charset="0"/>
                        <a:cs typeface="Arial" panose="020B0604020202020204" pitchFamily="34" charset="0"/>
                      </a:endParaRPr>
                    </a:p>
                  </a:txBody>
                  <a:tcPr/>
                </a:tc>
              </a:tr>
            </a:tbl>
          </a:graphicData>
        </a:graphic>
      </p:graphicFrame>
      <p:sp>
        <p:nvSpPr>
          <p:cNvPr id="9" name="TextBox 8"/>
          <p:cNvSpPr txBox="1"/>
          <p:nvPr/>
        </p:nvSpPr>
        <p:spPr>
          <a:xfrm>
            <a:off x="437978" y="485699"/>
            <a:ext cx="3344562" cy="430887"/>
          </a:xfrm>
          <a:prstGeom prst="rect">
            <a:avLst/>
          </a:prstGeom>
          <a:noFill/>
        </p:spPr>
        <p:txBody>
          <a:bodyPr wrap="square" rtlCol="0">
            <a:spAutoFit/>
          </a:bodyPr>
          <a:lstStyle/>
          <a:p>
            <a:r>
              <a:rPr lang="en-US" sz="2200" dirty="0" smtClean="0">
                <a:solidFill>
                  <a:srgbClr val="00B0F0"/>
                </a:solidFill>
              </a:rPr>
              <a:t>A</a:t>
            </a:r>
            <a:r>
              <a:rPr lang="en-US" sz="2200" dirty="0" smtClean="0"/>
              <a:t> = 200000+20% </a:t>
            </a:r>
            <a:r>
              <a:rPr lang="en-US" sz="2200" dirty="0"/>
              <a:t>E</a:t>
            </a:r>
          </a:p>
        </p:txBody>
      </p:sp>
      <p:sp>
        <p:nvSpPr>
          <p:cNvPr id="10" name="TextBox 9"/>
          <p:cNvSpPr txBox="1"/>
          <p:nvPr/>
        </p:nvSpPr>
        <p:spPr>
          <a:xfrm>
            <a:off x="437978" y="997513"/>
            <a:ext cx="3344562" cy="430887"/>
          </a:xfrm>
          <a:prstGeom prst="rect">
            <a:avLst/>
          </a:prstGeom>
          <a:noFill/>
        </p:spPr>
        <p:txBody>
          <a:bodyPr wrap="square" rtlCol="0">
            <a:spAutoFit/>
          </a:bodyPr>
          <a:lstStyle/>
          <a:p>
            <a:r>
              <a:rPr lang="en-US" sz="2200" dirty="0" smtClean="0">
                <a:solidFill>
                  <a:srgbClr val="92D050"/>
                </a:solidFill>
              </a:rPr>
              <a:t>B </a:t>
            </a:r>
            <a:r>
              <a:rPr lang="en-US" sz="2200" dirty="0" smtClean="0"/>
              <a:t>= 600000+ 60% A</a:t>
            </a:r>
            <a:endParaRPr lang="en-US" sz="2200" dirty="0"/>
          </a:p>
        </p:txBody>
      </p:sp>
      <p:sp>
        <p:nvSpPr>
          <p:cNvPr id="11" name="Left Brace 10"/>
          <p:cNvSpPr/>
          <p:nvPr/>
        </p:nvSpPr>
        <p:spPr>
          <a:xfrm>
            <a:off x="178399" y="446150"/>
            <a:ext cx="384080" cy="1494064"/>
          </a:xfrm>
          <a:prstGeom prst="leftBrace">
            <a:avLst>
              <a:gd name="adj1" fmla="val 8333"/>
              <a:gd name="adj2" fmla="val 47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37977" y="1509327"/>
            <a:ext cx="4050115" cy="430887"/>
          </a:xfrm>
          <a:prstGeom prst="rect">
            <a:avLst/>
          </a:prstGeom>
          <a:noFill/>
        </p:spPr>
        <p:txBody>
          <a:bodyPr wrap="square" rtlCol="0">
            <a:spAutoFit/>
          </a:bodyPr>
          <a:lstStyle/>
          <a:p>
            <a:r>
              <a:rPr lang="en-US" sz="2200" dirty="0" smtClean="0">
                <a:solidFill>
                  <a:srgbClr val="FFC000"/>
                </a:solidFill>
              </a:rPr>
              <a:t>E </a:t>
            </a:r>
            <a:r>
              <a:rPr lang="en-US" sz="2200" dirty="0" smtClean="0"/>
              <a:t>= 300000+ 50% B  </a:t>
            </a:r>
            <a:endParaRPr lang="en-US" sz="2200" dirty="0"/>
          </a:p>
        </p:txBody>
      </p:sp>
      <p:sp>
        <p:nvSpPr>
          <p:cNvPr id="14" name="TextBox 13"/>
          <p:cNvSpPr txBox="1"/>
          <p:nvPr/>
        </p:nvSpPr>
        <p:spPr>
          <a:xfrm>
            <a:off x="437977" y="1980838"/>
            <a:ext cx="5202969" cy="1446550"/>
          </a:xfrm>
          <a:prstGeom prst="rect">
            <a:avLst/>
          </a:prstGeom>
          <a:noFill/>
        </p:spPr>
        <p:txBody>
          <a:bodyPr wrap="square" rtlCol="0">
            <a:spAutoFit/>
          </a:bodyPr>
          <a:lstStyle/>
          <a:p>
            <a:r>
              <a:rPr lang="en-US" sz="2200" dirty="0" smtClean="0">
                <a:solidFill>
                  <a:srgbClr val="00B0F0"/>
                </a:solidFill>
              </a:rPr>
              <a:t>A</a:t>
            </a:r>
            <a:r>
              <a:rPr lang="en-US" sz="2200" dirty="0" smtClean="0"/>
              <a:t> = 200000+20% (300000 + 50% B)</a:t>
            </a:r>
          </a:p>
          <a:p>
            <a:r>
              <a:rPr lang="en-US" sz="2200" dirty="0" smtClean="0">
                <a:solidFill>
                  <a:srgbClr val="00B0F0"/>
                </a:solidFill>
              </a:rPr>
              <a:t>A</a:t>
            </a:r>
            <a:r>
              <a:rPr lang="en-US" sz="2200" dirty="0" smtClean="0"/>
              <a:t> = 200000 + 60000 + 0/1 B</a:t>
            </a:r>
          </a:p>
          <a:p>
            <a:r>
              <a:rPr lang="en-US" sz="2200" dirty="0" smtClean="0">
                <a:solidFill>
                  <a:srgbClr val="00B0F0"/>
                </a:solidFill>
              </a:rPr>
              <a:t>A</a:t>
            </a:r>
            <a:r>
              <a:rPr lang="en-US" sz="2200" dirty="0" smtClean="0"/>
              <a:t> = 260000 + 60000 + 0/6 A = </a:t>
            </a:r>
            <a:r>
              <a:rPr lang="en-US" sz="2200" dirty="0" smtClean="0">
                <a:solidFill>
                  <a:srgbClr val="00B0F0"/>
                </a:solidFill>
              </a:rPr>
              <a:t>340000</a:t>
            </a:r>
          </a:p>
          <a:p>
            <a:endParaRPr lang="en-US" sz="2200" dirty="0"/>
          </a:p>
        </p:txBody>
      </p:sp>
      <p:sp>
        <p:nvSpPr>
          <p:cNvPr id="15" name="TextBox 14"/>
          <p:cNvSpPr txBox="1"/>
          <p:nvPr/>
        </p:nvSpPr>
        <p:spPr>
          <a:xfrm>
            <a:off x="437977" y="3040032"/>
            <a:ext cx="5202969" cy="430887"/>
          </a:xfrm>
          <a:prstGeom prst="rect">
            <a:avLst/>
          </a:prstGeom>
          <a:noFill/>
        </p:spPr>
        <p:txBody>
          <a:bodyPr wrap="square" rtlCol="0">
            <a:spAutoFit/>
          </a:bodyPr>
          <a:lstStyle/>
          <a:p>
            <a:r>
              <a:rPr lang="en-US" sz="2200" dirty="0" smtClean="0">
                <a:solidFill>
                  <a:srgbClr val="92D050"/>
                </a:solidFill>
              </a:rPr>
              <a:t>B</a:t>
            </a:r>
            <a:r>
              <a:rPr lang="en-US" sz="2200" dirty="0" smtClean="0"/>
              <a:t> = 600000 + 60% (340000) = </a:t>
            </a:r>
            <a:r>
              <a:rPr lang="en-US" sz="2200" dirty="0" smtClean="0">
                <a:solidFill>
                  <a:srgbClr val="92D050"/>
                </a:solidFill>
              </a:rPr>
              <a:t>804000</a:t>
            </a:r>
            <a:endParaRPr lang="en-US" sz="2200" dirty="0">
              <a:solidFill>
                <a:srgbClr val="92D050"/>
              </a:solidFill>
            </a:endParaRPr>
          </a:p>
        </p:txBody>
      </p:sp>
      <p:sp>
        <p:nvSpPr>
          <p:cNvPr id="16" name="TextBox 15"/>
          <p:cNvSpPr txBox="1"/>
          <p:nvPr/>
        </p:nvSpPr>
        <p:spPr>
          <a:xfrm>
            <a:off x="437977" y="3470919"/>
            <a:ext cx="5821155" cy="430887"/>
          </a:xfrm>
          <a:prstGeom prst="rect">
            <a:avLst/>
          </a:prstGeom>
          <a:noFill/>
        </p:spPr>
        <p:txBody>
          <a:bodyPr wrap="square" rtlCol="0">
            <a:spAutoFit/>
          </a:bodyPr>
          <a:lstStyle/>
          <a:p>
            <a:r>
              <a:rPr lang="en-US" sz="2200" dirty="0" smtClean="0">
                <a:solidFill>
                  <a:srgbClr val="FFC000"/>
                </a:solidFill>
              </a:rPr>
              <a:t>E</a:t>
            </a:r>
            <a:r>
              <a:rPr lang="en-US" sz="2200" dirty="0" smtClean="0">
                <a:solidFill>
                  <a:srgbClr val="92D050"/>
                </a:solidFill>
              </a:rPr>
              <a:t> </a:t>
            </a:r>
            <a:r>
              <a:rPr lang="en-US" sz="2200" dirty="0" smtClean="0"/>
              <a:t>= 300000 + 50% B  (340000) = </a:t>
            </a:r>
            <a:r>
              <a:rPr lang="en-US" sz="2200" dirty="0" smtClean="0">
                <a:solidFill>
                  <a:srgbClr val="FFC000"/>
                </a:solidFill>
              </a:rPr>
              <a:t>702000</a:t>
            </a:r>
            <a:endParaRPr lang="en-US" sz="2200" dirty="0">
              <a:solidFill>
                <a:srgbClr val="FFC000"/>
              </a:solidFill>
            </a:endParaRPr>
          </a:p>
        </p:txBody>
      </p:sp>
      <p:sp>
        <p:nvSpPr>
          <p:cNvPr id="17" name="Rectangle 16"/>
          <p:cNvSpPr/>
          <p:nvPr/>
        </p:nvSpPr>
        <p:spPr>
          <a:xfrm>
            <a:off x="562479" y="3945337"/>
            <a:ext cx="1127232" cy="430887"/>
          </a:xfrm>
          <a:prstGeom prst="rect">
            <a:avLst/>
          </a:prstGeom>
        </p:spPr>
        <p:txBody>
          <a:bodyPr wrap="none">
            <a:spAutoFit/>
          </a:bodyPr>
          <a:lstStyle/>
          <a:p>
            <a:r>
              <a:rPr lang="en-US" sz="2200" dirty="0">
                <a:solidFill>
                  <a:srgbClr val="00B0F0"/>
                </a:solidFill>
              </a:rPr>
              <a:t>340000</a:t>
            </a:r>
            <a:endParaRPr lang="en-US" dirty="0"/>
          </a:p>
        </p:txBody>
      </p:sp>
      <p:sp>
        <p:nvSpPr>
          <p:cNvPr id="18" name="Left Brace 17"/>
          <p:cNvSpPr/>
          <p:nvPr/>
        </p:nvSpPr>
        <p:spPr>
          <a:xfrm>
            <a:off x="1700985" y="4062222"/>
            <a:ext cx="384080" cy="758630"/>
          </a:xfrm>
          <a:prstGeom prst="leftBrace">
            <a:avLst>
              <a:gd name="adj1" fmla="val 8333"/>
              <a:gd name="adj2" fmla="val 186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1995646" y="4006891"/>
            <a:ext cx="795411" cy="430887"/>
          </a:xfrm>
          <a:prstGeom prst="rect">
            <a:avLst/>
          </a:prstGeom>
        </p:spPr>
        <p:txBody>
          <a:bodyPr wrap="none">
            <a:spAutoFit/>
          </a:bodyPr>
          <a:lstStyle/>
          <a:p>
            <a:r>
              <a:rPr lang="en-US" sz="2200" dirty="0">
                <a:solidFill>
                  <a:srgbClr val="00B0F0"/>
                </a:solidFill>
              </a:rPr>
              <a:t>60% </a:t>
            </a:r>
            <a:endParaRPr lang="en-US" dirty="0">
              <a:solidFill>
                <a:srgbClr val="00B0F0"/>
              </a:solidFill>
            </a:endParaRPr>
          </a:p>
        </p:txBody>
      </p:sp>
      <p:sp>
        <p:nvSpPr>
          <p:cNvPr id="20" name="Rectangle 19"/>
          <p:cNvSpPr/>
          <p:nvPr/>
        </p:nvSpPr>
        <p:spPr>
          <a:xfrm>
            <a:off x="2002021" y="4364014"/>
            <a:ext cx="827471" cy="430887"/>
          </a:xfrm>
          <a:prstGeom prst="rect">
            <a:avLst/>
          </a:prstGeom>
        </p:spPr>
        <p:txBody>
          <a:bodyPr wrap="none">
            <a:spAutoFit/>
          </a:bodyPr>
          <a:lstStyle/>
          <a:p>
            <a:r>
              <a:rPr lang="en-US" sz="2200" dirty="0" smtClean="0">
                <a:solidFill>
                  <a:srgbClr val="00B0F0"/>
                </a:solidFill>
              </a:rPr>
              <a:t>40</a:t>
            </a:r>
            <a:r>
              <a:rPr lang="en-US" sz="2200" dirty="0">
                <a:solidFill>
                  <a:srgbClr val="00B0F0"/>
                </a:solidFill>
              </a:rPr>
              <a:t>% </a:t>
            </a:r>
            <a:endParaRPr lang="en-US" dirty="0">
              <a:solidFill>
                <a:srgbClr val="00B0F0"/>
              </a:solidFill>
            </a:endParaRPr>
          </a:p>
        </p:txBody>
      </p:sp>
      <p:sp>
        <p:nvSpPr>
          <p:cNvPr id="21" name="Rectangle 20"/>
          <p:cNvSpPr/>
          <p:nvPr/>
        </p:nvSpPr>
        <p:spPr>
          <a:xfrm>
            <a:off x="2791057" y="4204311"/>
            <a:ext cx="356188" cy="430887"/>
          </a:xfrm>
          <a:prstGeom prst="rect">
            <a:avLst/>
          </a:prstGeom>
        </p:spPr>
        <p:txBody>
          <a:bodyPr wrap="none">
            <a:spAutoFit/>
          </a:bodyPr>
          <a:lstStyle/>
          <a:p>
            <a:r>
              <a:rPr lang="en-US" sz="2200" dirty="0">
                <a:solidFill>
                  <a:prstClr val="white"/>
                </a:solidFill>
              </a:rPr>
              <a:t>=</a:t>
            </a:r>
            <a:endParaRPr lang="en-US" dirty="0"/>
          </a:p>
        </p:txBody>
      </p:sp>
      <p:sp>
        <p:nvSpPr>
          <p:cNvPr id="22" name="Rectangle 21"/>
          <p:cNvSpPr/>
          <p:nvPr/>
        </p:nvSpPr>
        <p:spPr>
          <a:xfrm>
            <a:off x="3099343" y="4006891"/>
            <a:ext cx="1127232" cy="430887"/>
          </a:xfrm>
          <a:prstGeom prst="rect">
            <a:avLst/>
          </a:prstGeom>
        </p:spPr>
        <p:txBody>
          <a:bodyPr wrap="none">
            <a:spAutoFit/>
          </a:bodyPr>
          <a:lstStyle/>
          <a:p>
            <a:r>
              <a:rPr lang="en-US" sz="2200" dirty="0" smtClean="0">
                <a:solidFill>
                  <a:prstClr val="white"/>
                </a:solidFill>
              </a:rPr>
              <a:t>204000</a:t>
            </a:r>
            <a:endParaRPr lang="en-US" dirty="0"/>
          </a:p>
        </p:txBody>
      </p:sp>
      <p:sp>
        <p:nvSpPr>
          <p:cNvPr id="23" name="Rectangle 22"/>
          <p:cNvSpPr/>
          <p:nvPr/>
        </p:nvSpPr>
        <p:spPr>
          <a:xfrm>
            <a:off x="3105718" y="4364014"/>
            <a:ext cx="1127232" cy="430887"/>
          </a:xfrm>
          <a:prstGeom prst="rect">
            <a:avLst/>
          </a:prstGeom>
        </p:spPr>
        <p:txBody>
          <a:bodyPr wrap="none">
            <a:spAutoFit/>
          </a:bodyPr>
          <a:lstStyle/>
          <a:p>
            <a:r>
              <a:rPr lang="en-US" sz="2200" dirty="0" smtClean="0">
                <a:solidFill>
                  <a:prstClr val="white"/>
                </a:solidFill>
              </a:rPr>
              <a:t>136000</a:t>
            </a:r>
            <a:endParaRPr lang="en-US" dirty="0"/>
          </a:p>
        </p:txBody>
      </p:sp>
      <p:sp>
        <p:nvSpPr>
          <p:cNvPr id="24" name="Rectangle 23"/>
          <p:cNvSpPr/>
          <p:nvPr/>
        </p:nvSpPr>
        <p:spPr>
          <a:xfrm>
            <a:off x="562479" y="5018272"/>
            <a:ext cx="1127232" cy="430887"/>
          </a:xfrm>
          <a:prstGeom prst="rect">
            <a:avLst/>
          </a:prstGeom>
        </p:spPr>
        <p:txBody>
          <a:bodyPr wrap="none">
            <a:spAutoFit/>
          </a:bodyPr>
          <a:lstStyle/>
          <a:p>
            <a:r>
              <a:rPr lang="en-US" sz="2200" dirty="0" smtClean="0">
                <a:solidFill>
                  <a:srgbClr val="92D050"/>
                </a:solidFill>
              </a:rPr>
              <a:t>804000</a:t>
            </a:r>
            <a:endParaRPr lang="en-US" dirty="0">
              <a:solidFill>
                <a:srgbClr val="92D050"/>
              </a:solidFill>
            </a:endParaRPr>
          </a:p>
        </p:txBody>
      </p:sp>
      <p:sp>
        <p:nvSpPr>
          <p:cNvPr id="25" name="Left Brace 24"/>
          <p:cNvSpPr/>
          <p:nvPr/>
        </p:nvSpPr>
        <p:spPr>
          <a:xfrm>
            <a:off x="1730963" y="5086240"/>
            <a:ext cx="384080" cy="758630"/>
          </a:xfrm>
          <a:prstGeom prst="leftBrace">
            <a:avLst>
              <a:gd name="adj1" fmla="val 8333"/>
              <a:gd name="adj2" fmla="val 186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995646" y="5079826"/>
            <a:ext cx="827471" cy="430887"/>
          </a:xfrm>
          <a:prstGeom prst="rect">
            <a:avLst/>
          </a:prstGeom>
        </p:spPr>
        <p:txBody>
          <a:bodyPr wrap="none">
            <a:spAutoFit/>
          </a:bodyPr>
          <a:lstStyle/>
          <a:p>
            <a:r>
              <a:rPr lang="en-US" sz="2200" dirty="0" smtClean="0">
                <a:solidFill>
                  <a:srgbClr val="92D050"/>
                </a:solidFill>
              </a:rPr>
              <a:t>50</a:t>
            </a:r>
            <a:r>
              <a:rPr lang="en-US" sz="2200" dirty="0">
                <a:solidFill>
                  <a:srgbClr val="92D050"/>
                </a:solidFill>
              </a:rPr>
              <a:t>% </a:t>
            </a:r>
            <a:endParaRPr lang="en-US" dirty="0">
              <a:solidFill>
                <a:srgbClr val="92D050"/>
              </a:solidFill>
            </a:endParaRPr>
          </a:p>
        </p:txBody>
      </p:sp>
      <p:sp>
        <p:nvSpPr>
          <p:cNvPr id="27" name="Rectangle 26"/>
          <p:cNvSpPr/>
          <p:nvPr/>
        </p:nvSpPr>
        <p:spPr>
          <a:xfrm>
            <a:off x="2002021" y="5436949"/>
            <a:ext cx="827471" cy="430887"/>
          </a:xfrm>
          <a:prstGeom prst="rect">
            <a:avLst/>
          </a:prstGeom>
        </p:spPr>
        <p:txBody>
          <a:bodyPr wrap="none">
            <a:spAutoFit/>
          </a:bodyPr>
          <a:lstStyle/>
          <a:p>
            <a:r>
              <a:rPr lang="en-US" sz="2200" dirty="0" smtClean="0">
                <a:solidFill>
                  <a:srgbClr val="92D050"/>
                </a:solidFill>
              </a:rPr>
              <a:t>50</a:t>
            </a:r>
            <a:r>
              <a:rPr lang="en-US" sz="2200" dirty="0">
                <a:solidFill>
                  <a:srgbClr val="92D050"/>
                </a:solidFill>
              </a:rPr>
              <a:t>% </a:t>
            </a:r>
            <a:endParaRPr lang="en-US" dirty="0">
              <a:solidFill>
                <a:srgbClr val="92D050"/>
              </a:solidFill>
            </a:endParaRPr>
          </a:p>
        </p:txBody>
      </p:sp>
      <p:sp>
        <p:nvSpPr>
          <p:cNvPr id="28" name="Rectangle 27"/>
          <p:cNvSpPr/>
          <p:nvPr/>
        </p:nvSpPr>
        <p:spPr>
          <a:xfrm>
            <a:off x="2699552" y="5233715"/>
            <a:ext cx="356188" cy="430887"/>
          </a:xfrm>
          <a:prstGeom prst="rect">
            <a:avLst/>
          </a:prstGeom>
        </p:spPr>
        <p:txBody>
          <a:bodyPr wrap="none">
            <a:spAutoFit/>
          </a:bodyPr>
          <a:lstStyle/>
          <a:p>
            <a:r>
              <a:rPr lang="en-US" sz="2200" dirty="0">
                <a:solidFill>
                  <a:prstClr val="white"/>
                </a:solidFill>
              </a:rPr>
              <a:t>=</a:t>
            </a:r>
            <a:endParaRPr lang="en-US" dirty="0"/>
          </a:p>
        </p:txBody>
      </p:sp>
      <p:sp>
        <p:nvSpPr>
          <p:cNvPr id="29" name="Rectangle 28"/>
          <p:cNvSpPr/>
          <p:nvPr/>
        </p:nvSpPr>
        <p:spPr>
          <a:xfrm>
            <a:off x="3007838" y="5036295"/>
            <a:ext cx="1127232" cy="430887"/>
          </a:xfrm>
          <a:prstGeom prst="rect">
            <a:avLst/>
          </a:prstGeom>
        </p:spPr>
        <p:txBody>
          <a:bodyPr wrap="none">
            <a:spAutoFit/>
          </a:bodyPr>
          <a:lstStyle/>
          <a:p>
            <a:r>
              <a:rPr lang="en-US" sz="2200" dirty="0" smtClean="0">
                <a:solidFill>
                  <a:prstClr val="white"/>
                </a:solidFill>
              </a:rPr>
              <a:t>402000</a:t>
            </a:r>
            <a:endParaRPr lang="en-US" dirty="0"/>
          </a:p>
        </p:txBody>
      </p:sp>
      <p:sp>
        <p:nvSpPr>
          <p:cNvPr id="30" name="Rectangle 29"/>
          <p:cNvSpPr/>
          <p:nvPr/>
        </p:nvSpPr>
        <p:spPr>
          <a:xfrm>
            <a:off x="3014213" y="5393418"/>
            <a:ext cx="1127232" cy="430887"/>
          </a:xfrm>
          <a:prstGeom prst="rect">
            <a:avLst/>
          </a:prstGeom>
        </p:spPr>
        <p:txBody>
          <a:bodyPr wrap="none">
            <a:spAutoFit/>
          </a:bodyPr>
          <a:lstStyle/>
          <a:p>
            <a:r>
              <a:rPr lang="en-US" sz="2200" dirty="0" smtClean="0">
                <a:solidFill>
                  <a:prstClr val="white"/>
                </a:solidFill>
              </a:rPr>
              <a:t>402000</a:t>
            </a:r>
            <a:endParaRPr lang="en-US" dirty="0"/>
          </a:p>
        </p:txBody>
      </p:sp>
      <p:sp>
        <p:nvSpPr>
          <p:cNvPr id="31" name="Rectangle 30"/>
          <p:cNvSpPr/>
          <p:nvPr/>
        </p:nvSpPr>
        <p:spPr>
          <a:xfrm>
            <a:off x="4213714" y="5079826"/>
            <a:ext cx="1127232" cy="430887"/>
          </a:xfrm>
          <a:prstGeom prst="rect">
            <a:avLst/>
          </a:prstGeom>
        </p:spPr>
        <p:txBody>
          <a:bodyPr wrap="none">
            <a:spAutoFit/>
          </a:bodyPr>
          <a:lstStyle/>
          <a:p>
            <a:r>
              <a:rPr lang="en-US" sz="2200" dirty="0" smtClean="0">
                <a:solidFill>
                  <a:srgbClr val="FFC000"/>
                </a:solidFill>
              </a:rPr>
              <a:t>702000</a:t>
            </a:r>
            <a:endParaRPr lang="en-US" dirty="0">
              <a:solidFill>
                <a:srgbClr val="FFC000"/>
              </a:solidFill>
            </a:endParaRPr>
          </a:p>
        </p:txBody>
      </p:sp>
      <p:sp>
        <p:nvSpPr>
          <p:cNvPr id="32" name="Left Brace 31"/>
          <p:cNvSpPr/>
          <p:nvPr/>
        </p:nvSpPr>
        <p:spPr>
          <a:xfrm>
            <a:off x="5382198" y="5147794"/>
            <a:ext cx="384080" cy="758630"/>
          </a:xfrm>
          <a:prstGeom prst="leftBrace">
            <a:avLst>
              <a:gd name="adj1" fmla="val 8333"/>
              <a:gd name="adj2" fmla="val 186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5646881" y="5141380"/>
            <a:ext cx="827471" cy="430887"/>
          </a:xfrm>
          <a:prstGeom prst="rect">
            <a:avLst/>
          </a:prstGeom>
        </p:spPr>
        <p:txBody>
          <a:bodyPr wrap="none">
            <a:spAutoFit/>
          </a:bodyPr>
          <a:lstStyle/>
          <a:p>
            <a:r>
              <a:rPr lang="en-US" sz="2200" dirty="0" smtClean="0">
                <a:solidFill>
                  <a:srgbClr val="FFC000"/>
                </a:solidFill>
              </a:rPr>
              <a:t>20</a:t>
            </a:r>
            <a:r>
              <a:rPr lang="en-US" sz="2200" dirty="0">
                <a:solidFill>
                  <a:srgbClr val="FFC000"/>
                </a:solidFill>
              </a:rPr>
              <a:t>% </a:t>
            </a:r>
            <a:endParaRPr lang="en-US" dirty="0">
              <a:solidFill>
                <a:srgbClr val="FFC000"/>
              </a:solidFill>
            </a:endParaRPr>
          </a:p>
        </p:txBody>
      </p:sp>
      <p:sp>
        <p:nvSpPr>
          <p:cNvPr id="34" name="Rectangle 33"/>
          <p:cNvSpPr/>
          <p:nvPr/>
        </p:nvSpPr>
        <p:spPr>
          <a:xfrm>
            <a:off x="5653256" y="5498503"/>
            <a:ext cx="827471" cy="430887"/>
          </a:xfrm>
          <a:prstGeom prst="rect">
            <a:avLst/>
          </a:prstGeom>
        </p:spPr>
        <p:txBody>
          <a:bodyPr wrap="none">
            <a:spAutoFit/>
          </a:bodyPr>
          <a:lstStyle/>
          <a:p>
            <a:r>
              <a:rPr lang="en-US" sz="2200" dirty="0">
                <a:solidFill>
                  <a:srgbClr val="FFC000"/>
                </a:solidFill>
              </a:rPr>
              <a:t>8</a:t>
            </a:r>
            <a:r>
              <a:rPr lang="en-US" sz="2200" dirty="0" smtClean="0">
                <a:solidFill>
                  <a:srgbClr val="FFC000"/>
                </a:solidFill>
              </a:rPr>
              <a:t>0</a:t>
            </a:r>
            <a:r>
              <a:rPr lang="en-US" sz="2200" dirty="0">
                <a:solidFill>
                  <a:srgbClr val="FFC000"/>
                </a:solidFill>
              </a:rPr>
              <a:t>% </a:t>
            </a:r>
            <a:endParaRPr lang="en-US" dirty="0">
              <a:solidFill>
                <a:srgbClr val="FFC000"/>
              </a:solidFill>
            </a:endParaRPr>
          </a:p>
        </p:txBody>
      </p:sp>
      <p:sp>
        <p:nvSpPr>
          <p:cNvPr id="35" name="Rectangle 34"/>
          <p:cNvSpPr/>
          <p:nvPr/>
        </p:nvSpPr>
        <p:spPr>
          <a:xfrm>
            <a:off x="6350787" y="5295269"/>
            <a:ext cx="356188" cy="430887"/>
          </a:xfrm>
          <a:prstGeom prst="rect">
            <a:avLst/>
          </a:prstGeom>
        </p:spPr>
        <p:txBody>
          <a:bodyPr wrap="none">
            <a:spAutoFit/>
          </a:bodyPr>
          <a:lstStyle/>
          <a:p>
            <a:r>
              <a:rPr lang="en-US" sz="2200" dirty="0">
                <a:solidFill>
                  <a:prstClr val="white"/>
                </a:solidFill>
              </a:rPr>
              <a:t>=</a:t>
            </a:r>
            <a:endParaRPr lang="en-US" dirty="0"/>
          </a:p>
        </p:txBody>
      </p:sp>
      <p:sp>
        <p:nvSpPr>
          <p:cNvPr id="36" name="Rectangle 35"/>
          <p:cNvSpPr/>
          <p:nvPr/>
        </p:nvSpPr>
        <p:spPr>
          <a:xfrm>
            <a:off x="6659073" y="5097849"/>
            <a:ext cx="1127232" cy="430887"/>
          </a:xfrm>
          <a:prstGeom prst="rect">
            <a:avLst/>
          </a:prstGeom>
        </p:spPr>
        <p:txBody>
          <a:bodyPr wrap="none">
            <a:spAutoFit/>
          </a:bodyPr>
          <a:lstStyle/>
          <a:p>
            <a:r>
              <a:rPr lang="en-US" sz="2200" dirty="0" smtClean="0">
                <a:solidFill>
                  <a:prstClr val="white"/>
                </a:solidFill>
              </a:rPr>
              <a:t>140400</a:t>
            </a:r>
            <a:endParaRPr lang="en-US" dirty="0"/>
          </a:p>
        </p:txBody>
      </p:sp>
      <p:sp>
        <p:nvSpPr>
          <p:cNvPr id="37" name="Rectangle 36"/>
          <p:cNvSpPr/>
          <p:nvPr/>
        </p:nvSpPr>
        <p:spPr>
          <a:xfrm>
            <a:off x="6665448" y="5454972"/>
            <a:ext cx="1127232" cy="430887"/>
          </a:xfrm>
          <a:prstGeom prst="rect">
            <a:avLst/>
          </a:prstGeom>
        </p:spPr>
        <p:txBody>
          <a:bodyPr wrap="none">
            <a:spAutoFit/>
          </a:bodyPr>
          <a:lstStyle/>
          <a:p>
            <a:r>
              <a:rPr lang="en-US" sz="2200" dirty="0" smtClean="0">
                <a:solidFill>
                  <a:prstClr val="white"/>
                </a:solidFill>
              </a:rPr>
              <a:t>561600</a:t>
            </a:r>
            <a:endParaRPr lang="en-US" dirty="0"/>
          </a:p>
        </p:txBody>
      </p:sp>
      <p:sp>
        <p:nvSpPr>
          <p:cNvPr id="38" name="Rectangle 37">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9" name="Rectangle 38">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4535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down)">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right)">
                                      <p:cBhvr>
                                        <p:cTn id="74" dur="500"/>
                                        <p:tgtEl>
                                          <p:spTgt spid="22"/>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righ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arn(inVertical)">
                                      <p:cBhvr>
                                        <p:cTn id="85" dur="500"/>
                                        <p:tgtEl>
                                          <p:spTgt spid="25"/>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barn(inVertical)">
                                      <p:cBhvr>
                                        <p:cTn id="88" dur="500"/>
                                        <p:tgtEl>
                                          <p:spTgt spid="26"/>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arn(inVertical)">
                                      <p:cBhvr>
                                        <p:cTn id="91" dur="500"/>
                                        <p:tgtEl>
                                          <p:spTgt spid="27"/>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barn(inVertical)">
                                      <p:cBhvr>
                                        <p:cTn id="94" dur="500"/>
                                        <p:tgtEl>
                                          <p:spTgt spid="2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arn(inVertical)">
                                      <p:cBhvr>
                                        <p:cTn id="97" dur="500"/>
                                        <p:tgtEl>
                                          <p:spTgt spid="29"/>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barn(inVertical)">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42"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arn(outHorizontal)">
                                      <p:cBhvr>
                                        <p:cTn id="105" dur="500"/>
                                        <p:tgtEl>
                                          <p:spTgt spid="31"/>
                                        </p:tgtEl>
                                      </p:cBhvr>
                                    </p:animEffect>
                                  </p:childTnLst>
                                </p:cTn>
                              </p:par>
                              <p:par>
                                <p:cTn id="106" presetID="16" presetClass="entr" presetSubtype="42"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arn(outHorizontal)">
                                      <p:cBhvr>
                                        <p:cTn id="108" dur="500"/>
                                        <p:tgtEl>
                                          <p:spTgt spid="32"/>
                                        </p:tgtEl>
                                      </p:cBhvr>
                                    </p:animEffect>
                                  </p:childTnLst>
                                </p:cTn>
                              </p:par>
                              <p:par>
                                <p:cTn id="109" presetID="16" presetClass="entr" presetSubtype="42"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barn(outHorizontal)">
                                      <p:cBhvr>
                                        <p:cTn id="111" dur="500"/>
                                        <p:tgtEl>
                                          <p:spTgt spid="33"/>
                                        </p:tgtEl>
                                      </p:cBhvr>
                                    </p:animEffect>
                                  </p:childTnLst>
                                </p:cTn>
                              </p:par>
                              <p:par>
                                <p:cTn id="112" presetID="16" presetClass="entr" presetSubtype="42"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barn(outHorizontal)">
                                      <p:cBhvr>
                                        <p:cTn id="114" dur="500"/>
                                        <p:tgtEl>
                                          <p:spTgt spid="34"/>
                                        </p:tgtEl>
                                      </p:cBhvr>
                                    </p:animEffect>
                                  </p:childTnLst>
                                </p:cTn>
                              </p:par>
                              <p:par>
                                <p:cTn id="115" presetID="16" presetClass="entr" presetSubtype="42"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barn(outHorizontal)">
                                      <p:cBhvr>
                                        <p:cTn id="117" dur="500"/>
                                        <p:tgtEl>
                                          <p:spTgt spid="35"/>
                                        </p:tgtEl>
                                      </p:cBhvr>
                                    </p:animEffect>
                                  </p:childTnLst>
                                </p:cTn>
                              </p:par>
                              <p:par>
                                <p:cTn id="118" presetID="16" presetClass="entr" presetSubtype="42"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barn(outHorizontal)">
                                      <p:cBhvr>
                                        <p:cTn id="120" dur="500"/>
                                        <p:tgtEl>
                                          <p:spTgt spid="36"/>
                                        </p:tgtEl>
                                      </p:cBhvr>
                                    </p:animEffect>
                                  </p:childTnLst>
                                </p:cTn>
                              </p:par>
                              <p:par>
                                <p:cTn id="121" presetID="16" presetClass="entr" presetSubtype="42"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arn(outHorizontal)">
                                      <p:cBhvr>
                                        <p:cTn id="1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4" grpId="0"/>
      <p:bldP spid="15" grpId="0"/>
      <p:bldP spid="16" grpId="0"/>
      <p:bldP spid="17" grpId="0"/>
      <p:bldP spid="18" grpId="0" animBg="1"/>
      <p:bldP spid="19" grpId="0"/>
      <p:bldP spid="20" grpId="0"/>
      <p:bldP spid="21" grpId="0"/>
      <p:bldP spid="22" grpId="0"/>
      <p:bldP spid="23" grpId="0"/>
      <p:bldP spid="24" grpId="0"/>
      <p:bldP spid="25" grpId="0" animBg="1"/>
      <p:bldP spid="26" grpId="0"/>
      <p:bldP spid="27" grpId="0"/>
      <p:bldP spid="28" grpId="0"/>
      <p:bldP spid="29" grpId="0"/>
      <p:bldP spid="30" grpId="0"/>
      <p:bldP spid="31" grpId="0"/>
      <p:bldP spid="32" grpId="0" animBg="1"/>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6008811"/>
              </p:ext>
            </p:extLst>
          </p:nvPr>
        </p:nvGraphicFramePr>
        <p:xfrm>
          <a:off x="1855659" y="553988"/>
          <a:ext cx="8128002" cy="5370294"/>
        </p:xfrm>
        <a:graphic>
          <a:graphicData uri="http://schemas.openxmlformats.org/drawingml/2006/table">
            <a:tbl>
              <a:tblPr firstRow="1" bandRow="1">
                <a:tableStyleId>{616DA210-FB5B-4158-B5E0-FEB733F419BA}</a:tableStyleId>
              </a:tblPr>
              <a:tblGrid>
                <a:gridCol w="1354667"/>
                <a:gridCol w="1404274"/>
                <a:gridCol w="1305060"/>
                <a:gridCol w="1354667"/>
                <a:gridCol w="1354667"/>
                <a:gridCol w="1354667"/>
              </a:tblGrid>
              <a:tr h="91296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a-IR" sz="2200" dirty="0" smtClean="0">
                          <a:latin typeface="Arial" panose="020B0604020202020204" pitchFamily="34" charset="0"/>
                          <a:cs typeface="Arial" panose="020B0604020202020204" pitchFamily="34" charset="0"/>
                        </a:rPr>
                        <a:t>جمع</a:t>
                      </a:r>
                      <a:endParaRPr lang="en-US" sz="2200" dirty="0" smtClean="0">
                        <a:latin typeface="Arial" panose="020B0604020202020204" pitchFamily="34" charset="0"/>
                        <a:cs typeface="Arial" panose="020B0604020202020204" pitchFamily="34" charset="0"/>
                      </a:endParaRPr>
                    </a:p>
                    <a:p>
                      <a:pPr algn="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دایره</a:t>
                      </a:r>
                      <a:r>
                        <a:rPr lang="fa-IR" sz="2200" baseline="0" dirty="0" smtClean="0">
                          <a:latin typeface="Arial" panose="020B0604020202020204" pitchFamily="34" charset="0"/>
                          <a:cs typeface="Arial" panose="020B0604020202020204" pitchFamily="34" charset="0"/>
                        </a:rPr>
                        <a:t> عملیاتی</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E</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840013">
                <a:tc>
                  <a:txBody>
                    <a:bodyPr/>
                    <a:lstStyle/>
                    <a:p>
                      <a:pPr algn="r"/>
                      <a:r>
                        <a:rPr lang="en-US" sz="2200" dirty="0" smtClean="0">
                          <a:latin typeface="Arial" panose="020B0604020202020204" pitchFamily="34" charset="0"/>
                          <a:cs typeface="Arial" panose="020B0604020202020204" pitchFamily="34" charset="0"/>
                        </a:rPr>
                        <a:t>1100000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300000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600000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سربار براوردی</a:t>
                      </a:r>
                      <a:endParaRPr lang="en-US" sz="2200" dirty="0">
                        <a:latin typeface="Arial" panose="020B0604020202020204" pitchFamily="34" charset="0"/>
                        <a:cs typeface="Arial" panose="020B0604020202020204" pitchFamily="34" charset="0"/>
                      </a:endParaRPr>
                    </a:p>
                  </a:txBody>
                  <a:tcPr/>
                </a:tc>
              </a:tr>
              <a:tr h="840013">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136000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204000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(340400)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تسهیم</a:t>
                      </a:r>
                      <a:r>
                        <a:rPr lang="fa-IR" sz="2200" baseline="0" dirty="0" smtClean="0">
                          <a:latin typeface="Arial" panose="020B0604020202020204" pitchFamily="34" charset="0"/>
                          <a:cs typeface="Arial" panose="020B0604020202020204" pitchFamily="34" charset="0"/>
                        </a:rPr>
                        <a:t> ثانویه دایره </a:t>
                      </a:r>
                      <a:r>
                        <a:rPr lang="en-US" sz="2200" baseline="0" dirty="0" smtClean="0">
                          <a:latin typeface="Arial" panose="020B0604020202020204" pitchFamily="34" charset="0"/>
                          <a:cs typeface="Arial" panose="020B0604020202020204" pitchFamily="34" charset="0"/>
                        </a:rPr>
                        <a:t> </a:t>
                      </a:r>
                    </a:p>
                    <a:p>
                      <a:pPr algn="r"/>
                      <a:r>
                        <a:rPr lang="en-US" sz="2200" baseline="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txBody>
                  <a:tcPr/>
                </a:tc>
              </a:tr>
              <a:tr h="840013">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402000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402000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(804000)</a:t>
                      </a:r>
                      <a:endParaRPr lang="en-US" sz="2200" dirty="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r>
              <a:tr h="840013">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561600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(702000</a:t>
                      </a:r>
                      <a:r>
                        <a:rPr lang="fa-IR"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txBody>
                  <a:tcPr/>
                </a:tc>
                <a:tc>
                  <a:txBody>
                    <a:bodyPr/>
                    <a:lstStyle/>
                    <a:p>
                      <a:pPr algn="r"/>
                      <a:endParaRPr lang="en-US" sz="2200">
                        <a:latin typeface="Arial" panose="020B0604020202020204" pitchFamily="34" charset="0"/>
                        <a:cs typeface="Arial"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200" smtClean="0">
                          <a:latin typeface="Arial" panose="020B0604020202020204" pitchFamily="34" charset="0"/>
                          <a:cs typeface="Arial" panose="020B0604020202020204" pitchFamily="34" charset="0"/>
                        </a:rPr>
                        <a:t>140 400</a:t>
                      </a:r>
                    </a:p>
                    <a:p>
                      <a:pPr algn="r"/>
                      <a:endParaRPr lang="en-US" sz="220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E</a:t>
                      </a:r>
                      <a:endParaRPr lang="en-US" sz="2200" dirty="0">
                        <a:latin typeface="Arial" panose="020B0604020202020204" pitchFamily="34" charset="0"/>
                        <a:cs typeface="Arial" panose="020B0604020202020204" pitchFamily="34" charset="0"/>
                      </a:endParaRPr>
                    </a:p>
                  </a:txBody>
                  <a:tcPr/>
                </a:tc>
              </a:tr>
              <a:tr h="840013">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1099000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r>
            </a:tbl>
          </a:graphicData>
        </a:graphic>
      </p:graphicFrame>
      <p:sp>
        <p:nvSpPr>
          <p:cNvPr id="3" name="Rectangle 2">
            <a:hlinkClick r:id="" action="ppaction://hlinkshowjump?jump=nextslide">
              <a:snd r:embed="rId3" name="click.wav"/>
            </a:hlinkClick>
            <a:hlinkHover r:id="" action="ppaction://noaction">
              <a:snd r:embed="rId4" name="arrow.wav"/>
            </a:hlinkHover>
          </p:cNvPr>
          <p:cNvSpPr/>
          <p:nvPr/>
        </p:nvSpPr>
        <p:spPr>
          <a:xfrm>
            <a:off x="11037193" y="508022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5" name="Rectangle 4">
            <a:hlinkClick r:id="" action="ppaction://hlinkshowjump?jump=previousslide">
              <a:snd r:embed="rId3" name="click.wav"/>
            </a:hlinkClick>
            <a:hlinkHover r:id="" action="ppaction://noaction">
              <a:snd r:embed="rId4" name="arrow.wav"/>
            </a:hlinkHover>
          </p:cNvPr>
          <p:cNvSpPr/>
          <p:nvPr/>
        </p:nvSpPr>
        <p:spPr>
          <a:xfrm>
            <a:off x="11037193" y="591021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86353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26524" y="301284"/>
            <a:ext cx="10667931" cy="2462213"/>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عملیات تولیدی شرکت مهتاب که به تولید لوازم بهداشتی اشتغال دارد در سه مرحله صورت میگیرد طی شهریور ماه  </a:t>
            </a:r>
            <a:r>
              <a:rPr lang="en-US" sz="2200" dirty="0" smtClean="0">
                <a:solidFill>
                  <a:prstClr val="white"/>
                </a:solidFill>
                <a:latin typeface="Arial" panose="020B0604020202020204" pitchFamily="34" charset="0"/>
                <a:cs typeface="Arial" panose="020B0604020202020204" pitchFamily="34" charset="0"/>
              </a:rPr>
              <a:t>15000</a:t>
            </a:r>
            <a:r>
              <a:rPr lang="fa-IR" sz="2200" dirty="0" smtClean="0">
                <a:solidFill>
                  <a:prstClr val="white"/>
                </a:solidFill>
                <a:latin typeface="Arial" panose="020B0604020202020204" pitchFamily="34" charset="0"/>
                <a:cs typeface="Arial" panose="020B0604020202020204" pitchFamily="34" charset="0"/>
              </a:rPr>
              <a:t>واحد محصول تکمیل گردید در ابتدا و پایان هیچگونه کالای در جریان ساخت  و کالای ساخته شده وجود نداشته است . مواد مصرف شده طی ماه </a:t>
            </a:r>
            <a:r>
              <a:rPr lang="en-US" sz="2200" dirty="0" smtClean="0">
                <a:solidFill>
                  <a:prstClr val="white"/>
                </a:solidFill>
                <a:latin typeface="Arial" panose="020B0604020202020204" pitchFamily="34" charset="0"/>
                <a:cs typeface="Arial" panose="020B0604020202020204" pitchFamily="34" charset="0"/>
              </a:rPr>
              <a:t>35000000</a:t>
            </a:r>
            <a:r>
              <a:rPr lang="fa-IR" sz="2200" dirty="0" smtClean="0">
                <a:solidFill>
                  <a:prstClr val="white"/>
                </a:solidFill>
                <a:latin typeface="Arial" panose="020B0604020202020204" pitchFamily="34" charset="0"/>
                <a:cs typeface="Arial" panose="020B0604020202020204" pitchFamily="34" charset="0"/>
              </a:rPr>
              <a:t>ریال میباشد که </a:t>
            </a:r>
            <a:r>
              <a:rPr lang="en-US" sz="2200" dirty="0" smtClean="0">
                <a:solidFill>
                  <a:prstClr val="white"/>
                </a:solidFill>
                <a:latin typeface="Arial" panose="020B0604020202020204" pitchFamily="34" charset="0"/>
                <a:cs typeface="Arial" panose="020B0604020202020204" pitchFamily="34" charset="0"/>
              </a:rPr>
              <a:t>80</a:t>
            </a:r>
            <a:r>
              <a:rPr lang="fa-IR" sz="2200" dirty="0" smtClean="0">
                <a:solidFill>
                  <a:prstClr val="white"/>
                </a:solidFill>
                <a:latin typeface="Arial" panose="020B0604020202020204" pitchFamily="34" charset="0"/>
                <a:cs typeface="Arial" panose="020B0604020202020204" pitchFamily="34" charset="0"/>
              </a:rPr>
              <a:t>% ان در دایره اول و بقیه در دایره دوم مورد استفاده قرار گرفته است دستمزد شهریور ماه بالغ بر </a:t>
            </a:r>
            <a:r>
              <a:rPr lang="en-US" sz="2200" dirty="0" smtClean="0">
                <a:solidFill>
                  <a:prstClr val="white"/>
                </a:solidFill>
                <a:latin typeface="Arial" panose="020B0604020202020204" pitchFamily="34" charset="0"/>
                <a:cs typeface="Arial" panose="020B0604020202020204" pitchFamily="34" charset="0"/>
              </a:rPr>
              <a:t>8000000</a:t>
            </a:r>
            <a:r>
              <a:rPr lang="fa-IR" sz="2200" dirty="0" smtClean="0">
                <a:solidFill>
                  <a:prstClr val="white"/>
                </a:solidFill>
                <a:latin typeface="Arial" panose="020B0604020202020204" pitchFamily="34" charset="0"/>
                <a:cs typeface="Arial" panose="020B0604020202020204" pitchFamily="34" charset="0"/>
              </a:rPr>
              <a:t>ریال که </a:t>
            </a:r>
            <a:r>
              <a:rPr lang="en-US" sz="2200" dirty="0" smtClean="0">
                <a:solidFill>
                  <a:prstClr val="white"/>
                </a:solidFill>
                <a:latin typeface="Arial" panose="020B0604020202020204" pitchFamily="34" charset="0"/>
                <a:cs typeface="Arial" panose="020B0604020202020204" pitchFamily="34" charset="0"/>
              </a:rPr>
              <a:t>60</a:t>
            </a:r>
            <a:r>
              <a:rPr lang="fa-IR" sz="2200" dirty="0" smtClean="0">
                <a:solidFill>
                  <a:prstClr val="white"/>
                </a:solidFill>
                <a:latin typeface="Arial" panose="020B0604020202020204" pitchFamily="34" charset="0"/>
                <a:cs typeface="Arial" panose="020B0604020202020204" pitchFamily="34" charset="0"/>
              </a:rPr>
              <a:t>% به دایره اول و </a:t>
            </a:r>
            <a:r>
              <a:rPr lang="en-US" sz="2200" dirty="0" smtClean="0">
                <a:solidFill>
                  <a:prstClr val="white"/>
                </a:solidFill>
                <a:latin typeface="Arial" panose="020B0604020202020204" pitchFamily="34" charset="0"/>
                <a:cs typeface="Arial" panose="020B0604020202020204" pitchFamily="34" charset="0"/>
              </a:rPr>
              <a:t>25</a:t>
            </a:r>
            <a:r>
              <a:rPr lang="fa-IR" sz="2200" dirty="0" smtClean="0">
                <a:solidFill>
                  <a:prstClr val="white"/>
                </a:solidFill>
                <a:latin typeface="Arial" panose="020B0604020202020204" pitchFamily="34" charset="0"/>
                <a:cs typeface="Arial" panose="020B0604020202020204" pitchFamily="34" charset="0"/>
              </a:rPr>
              <a:t>% به دایره دوم و </a:t>
            </a:r>
            <a:r>
              <a:rPr lang="en-US" sz="2200" dirty="0" smtClean="0">
                <a:solidFill>
                  <a:prstClr val="white"/>
                </a:solidFill>
                <a:latin typeface="Arial" panose="020B0604020202020204" pitchFamily="34" charset="0"/>
                <a:cs typeface="Arial" panose="020B0604020202020204" pitchFamily="34" charset="0"/>
              </a:rPr>
              <a:t>15</a:t>
            </a:r>
            <a:r>
              <a:rPr lang="fa-IR" sz="2200" dirty="0" smtClean="0">
                <a:solidFill>
                  <a:prstClr val="white"/>
                </a:solidFill>
                <a:latin typeface="Arial" panose="020B0604020202020204" pitchFamily="34" charset="0"/>
                <a:cs typeface="Arial" panose="020B0604020202020204" pitchFamily="34" charset="0"/>
              </a:rPr>
              <a:t>% به دایره سوم تسهیم میشود . هزینه های سربار هر دایره متشکل از هزینه های سربار واقع شده در همان دایره و سهمی از سهمی از هزینه های عمومی کارخانه میباشد هزینه های مذبور طی شهریور ماه به شرح زیر است </a:t>
            </a:r>
            <a:endParaRPr lang="fa-IR" sz="2200"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9362941" y="3121757"/>
            <a:ext cx="263151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هزینه های سربار واقع شده </a:t>
            </a:r>
            <a:endParaRPr lang="fa-IR" sz="2200" dirty="0">
              <a:solidFill>
                <a:prstClr val="white"/>
              </a:solidFill>
              <a:latin typeface="Arial" panose="020B0604020202020204" pitchFamily="34" charset="0"/>
              <a:cs typeface="Arial" panose="020B0604020202020204" pitchFamily="34" charset="0"/>
            </a:endParaRPr>
          </a:p>
        </p:txBody>
      </p:sp>
      <p:sp>
        <p:nvSpPr>
          <p:cNvPr id="4" name="Rectangle 3"/>
          <p:cNvSpPr/>
          <p:nvPr/>
        </p:nvSpPr>
        <p:spPr>
          <a:xfrm>
            <a:off x="734095" y="3159615"/>
            <a:ext cx="6078828"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4300000 = 1550000 1150000   1600000</a:t>
            </a:r>
            <a:endParaRPr lang="fa-IR" sz="2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34095" y="3771176"/>
            <a:ext cx="6078828"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5000000 = 1450000  2150000  1400000</a:t>
            </a:r>
            <a:endParaRPr lang="fa-IR" sz="2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4603554" y="2987899"/>
            <a:ext cx="61435" cy="149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7202" y="3016390"/>
            <a:ext cx="45719" cy="1465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49273" y="2700235"/>
            <a:ext cx="88586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دایره 1</a:t>
            </a:r>
            <a:endParaRPr lang="fa-IR"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3591022" y="2700236"/>
            <a:ext cx="88586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دایره 2</a:t>
            </a:r>
            <a:endParaRPr lang="fa-IR" sz="22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2344670" y="2700236"/>
            <a:ext cx="88586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دایره 3</a:t>
            </a:r>
            <a:endParaRPr lang="fa-IR"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9040969" y="3695460"/>
            <a:ext cx="295348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هزینه های سربار تسهیم شده</a:t>
            </a:r>
            <a:endParaRPr lang="fa-IR" sz="2200"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2241640" y="4494725"/>
            <a:ext cx="355385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4095" y="4662521"/>
            <a:ext cx="6078828"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9200000 = 3000000  3300000  3000000</a:t>
            </a:r>
            <a:endParaRPr lang="fa-IR" sz="2200"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64989" y="4662521"/>
            <a:ext cx="295348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جمع هزینه ها</a:t>
            </a:r>
            <a:endParaRPr lang="fa-IR" sz="2200" dirty="0">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2150772" y="5408350"/>
            <a:ext cx="9843683"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مطلوب است تهیه جدولی که بیانگر بهای تمام شده 1 واحد در هر دایره و همچنین در پایان مرحله تولید</a:t>
            </a:r>
            <a:endParaRPr lang="fa-IR" sz="2200" dirty="0">
              <a:solidFill>
                <a:prstClr val="white"/>
              </a:solidFill>
              <a:latin typeface="Arial" panose="020B0604020202020204" pitchFamily="34" charset="0"/>
              <a:cs typeface="Arial" panose="020B0604020202020204" pitchFamily="34" charset="0"/>
            </a:endParaRPr>
          </a:p>
        </p:txBody>
      </p:sp>
      <p:sp>
        <p:nvSpPr>
          <p:cNvPr id="17" name="Rectangle 16">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8" name="Rectangle 17">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37270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2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2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2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25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125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125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125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up)">
                                      <p:cBhvr>
                                        <p:cTn id="67" dur="125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up)">
                                      <p:cBhvr>
                                        <p:cTn id="7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animBg="1"/>
      <p:bldP spid="8" grpId="0" animBg="1"/>
      <p:bldP spid="9" grpId="0"/>
      <p:bldP spid="10" grpId="0"/>
      <p:bldP spid="11" grpId="0"/>
      <p:bldP spid="12" grpId="0"/>
      <p:bldP spid="13" grpId="0" animBg="1"/>
      <p:bldP spid="14" grpId="0"/>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68286" y="275590"/>
            <a:ext cx="275769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مواد مستقیم </a:t>
            </a:r>
            <a:r>
              <a:rPr lang="en-US" sz="2200" dirty="0" smtClean="0">
                <a:solidFill>
                  <a:prstClr val="white"/>
                </a:solidFill>
                <a:latin typeface="Arial" panose="020B0604020202020204" pitchFamily="34" charset="0"/>
                <a:cs typeface="Arial" panose="020B0604020202020204" pitchFamily="34" charset="0"/>
              </a:rPr>
              <a:t>35000000</a:t>
            </a:r>
            <a:endParaRPr lang="fa-IR" sz="2200" dirty="0">
              <a:solidFill>
                <a:prstClr val="white"/>
              </a:solidFill>
              <a:latin typeface="Arial" panose="020B0604020202020204" pitchFamily="34" charset="0"/>
              <a:cs typeface="Arial" panose="020B0604020202020204" pitchFamily="34" charset="0"/>
            </a:endParaRPr>
          </a:p>
        </p:txBody>
      </p:sp>
      <p:sp>
        <p:nvSpPr>
          <p:cNvPr id="6" name="Double Brace 5"/>
          <p:cNvSpPr/>
          <p:nvPr/>
        </p:nvSpPr>
        <p:spPr>
          <a:xfrm>
            <a:off x="1390314" y="390398"/>
            <a:ext cx="4039593" cy="135654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601165" y="784644"/>
            <a:ext cx="1545966" cy="430887"/>
          </a:xfrm>
          <a:prstGeom prst="rect">
            <a:avLst/>
          </a:prstGeom>
        </p:spPr>
        <p:txBody>
          <a:bodyPr wrap="square">
            <a:spAutoFit/>
          </a:bodyPr>
          <a:lstStyle/>
          <a:p>
            <a:pPr lvl="0" rtl="1"/>
            <a:r>
              <a:rPr lang="en-US" sz="2200" dirty="0" smtClean="0">
                <a:solidFill>
                  <a:srgbClr val="00B0F0"/>
                </a:solidFill>
                <a:latin typeface="Arial" panose="020B0604020202020204" pitchFamily="34" charset="0"/>
                <a:cs typeface="Arial" panose="020B0604020202020204" pitchFamily="34" charset="0"/>
              </a:rPr>
              <a:t>28000000</a:t>
            </a:r>
            <a:endParaRPr lang="fa-IR" sz="2200" dirty="0">
              <a:solidFill>
                <a:srgbClr val="00B0F0"/>
              </a:solidFill>
              <a:latin typeface="Arial" panose="020B0604020202020204" pitchFamily="34" charset="0"/>
              <a:cs typeface="Arial" panose="020B0604020202020204" pitchFamily="34" charset="0"/>
            </a:endParaRPr>
          </a:p>
        </p:txBody>
      </p:sp>
      <p:sp>
        <p:nvSpPr>
          <p:cNvPr id="8" name="Rectangle 7"/>
          <p:cNvSpPr/>
          <p:nvPr/>
        </p:nvSpPr>
        <p:spPr>
          <a:xfrm>
            <a:off x="3089766" y="784643"/>
            <a:ext cx="1545966" cy="430887"/>
          </a:xfrm>
          <a:prstGeom prst="rect">
            <a:avLst/>
          </a:prstGeom>
        </p:spPr>
        <p:txBody>
          <a:bodyPr wrap="square">
            <a:spAutoFit/>
          </a:bodyPr>
          <a:lstStyle/>
          <a:p>
            <a:pPr lvl="0" rtl="1"/>
            <a:r>
              <a:rPr lang="fa-IR" sz="2200" dirty="0" smtClean="0">
                <a:solidFill>
                  <a:prstClr val="white"/>
                </a:solidFill>
                <a:latin typeface="Arial" panose="020B0604020202020204" pitchFamily="34" charset="0"/>
                <a:cs typeface="Arial" panose="020B0604020202020204" pitchFamily="34" charset="0"/>
              </a:rPr>
              <a:t>دایره 1</a:t>
            </a:r>
            <a:endParaRPr lang="fa-IR" sz="2200"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4349341" y="784642"/>
            <a:ext cx="1545966"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80</a:t>
            </a:r>
            <a:r>
              <a:rPr lang="fa-IR" sz="2200" dirty="0" smtClean="0">
                <a:solidFill>
                  <a:prstClr val="white"/>
                </a:solidFill>
                <a:latin typeface="Arial" panose="020B0604020202020204" pitchFamily="34" charset="0"/>
                <a:cs typeface="Arial" panose="020B0604020202020204" pitchFamily="34" charset="0"/>
              </a:rPr>
              <a:t>%</a:t>
            </a:r>
            <a:endParaRPr lang="fa-IR"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1601165" y="1289834"/>
            <a:ext cx="1545966" cy="430887"/>
          </a:xfrm>
          <a:prstGeom prst="rect">
            <a:avLst/>
          </a:prstGeom>
        </p:spPr>
        <p:txBody>
          <a:bodyPr wrap="square">
            <a:spAutoFit/>
          </a:bodyPr>
          <a:lstStyle/>
          <a:p>
            <a:pPr lvl="0" rtl="1"/>
            <a:r>
              <a:rPr lang="en-US" sz="2200" dirty="0" smtClean="0">
                <a:solidFill>
                  <a:srgbClr val="92D050"/>
                </a:solidFill>
                <a:latin typeface="Arial" panose="020B0604020202020204" pitchFamily="34" charset="0"/>
                <a:cs typeface="Arial" panose="020B0604020202020204" pitchFamily="34" charset="0"/>
              </a:rPr>
              <a:t>7000000</a:t>
            </a:r>
            <a:endParaRPr lang="fa-IR" sz="2200" dirty="0">
              <a:solidFill>
                <a:srgbClr val="92D050"/>
              </a:solidFill>
              <a:latin typeface="Arial" panose="020B0604020202020204" pitchFamily="34" charset="0"/>
              <a:cs typeface="Arial" panose="020B0604020202020204" pitchFamily="34" charset="0"/>
            </a:endParaRPr>
          </a:p>
        </p:txBody>
      </p:sp>
      <p:sp>
        <p:nvSpPr>
          <p:cNvPr id="11" name="Rectangle 10"/>
          <p:cNvSpPr/>
          <p:nvPr/>
        </p:nvSpPr>
        <p:spPr>
          <a:xfrm>
            <a:off x="3089766" y="1289833"/>
            <a:ext cx="1545966" cy="430887"/>
          </a:xfrm>
          <a:prstGeom prst="rect">
            <a:avLst/>
          </a:prstGeom>
        </p:spPr>
        <p:txBody>
          <a:bodyPr wrap="square">
            <a:spAutoFit/>
          </a:bodyPr>
          <a:lstStyle/>
          <a:p>
            <a:pPr lvl="0" rtl="1"/>
            <a:r>
              <a:rPr lang="fa-IR" sz="2200" dirty="0" smtClean="0">
                <a:solidFill>
                  <a:prstClr val="white"/>
                </a:solidFill>
                <a:latin typeface="Arial" panose="020B0604020202020204" pitchFamily="34" charset="0"/>
                <a:cs typeface="Arial" panose="020B0604020202020204" pitchFamily="34" charset="0"/>
              </a:rPr>
              <a:t>دایره 2</a:t>
            </a:r>
            <a:endParaRPr lang="fa-IR"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4349341" y="1289832"/>
            <a:ext cx="1545966"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20</a:t>
            </a:r>
            <a:r>
              <a:rPr lang="fa-IR" sz="2200" dirty="0" smtClean="0">
                <a:solidFill>
                  <a:prstClr val="white"/>
                </a:solidFill>
                <a:latin typeface="Arial" panose="020B0604020202020204" pitchFamily="34" charset="0"/>
                <a:cs typeface="Arial" panose="020B0604020202020204" pitchFamily="34" charset="0"/>
              </a:rPr>
              <a:t>%</a:t>
            </a:r>
            <a:endParaRPr lang="fa-IR" sz="2200"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9353532" y="1068671"/>
            <a:ext cx="275769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دستمزد مستقیم </a:t>
            </a:r>
            <a:r>
              <a:rPr lang="en-US" sz="2200" dirty="0" smtClean="0">
                <a:solidFill>
                  <a:prstClr val="white"/>
                </a:solidFill>
                <a:latin typeface="Arial" panose="020B0604020202020204" pitchFamily="34" charset="0"/>
                <a:cs typeface="Arial" panose="020B0604020202020204" pitchFamily="34" charset="0"/>
              </a:rPr>
              <a:t>8000000</a:t>
            </a:r>
            <a:endParaRPr lang="fa-IR" sz="2200" dirty="0">
              <a:solidFill>
                <a:prstClr val="white"/>
              </a:solidFill>
              <a:latin typeface="Arial" panose="020B0604020202020204" pitchFamily="34" charset="0"/>
              <a:cs typeface="Arial" panose="020B0604020202020204" pitchFamily="34" charset="0"/>
            </a:endParaRPr>
          </a:p>
        </p:txBody>
      </p:sp>
      <p:sp>
        <p:nvSpPr>
          <p:cNvPr id="14" name="Double Brace 13"/>
          <p:cNvSpPr/>
          <p:nvPr/>
        </p:nvSpPr>
        <p:spPr>
          <a:xfrm>
            <a:off x="5853180" y="217314"/>
            <a:ext cx="3615625" cy="160921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6248964" y="238454"/>
            <a:ext cx="1545966" cy="430887"/>
          </a:xfrm>
          <a:prstGeom prst="rect">
            <a:avLst/>
          </a:prstGeom>
        </p:spPr>
        <p:txBody>
          <a:bodyPr wrap="square">
            <a:spAutoFit/>
          </a:bodyPr>
          <a:lstStyle/>
          <a:p>
            <a:pPr lvl="0" rtl="1"/>
            <a:r>
              <a:rPr lang="en-US" sz="2200" dirty="0" smtClean="0">
                <a:solidFill>
                  <a:srgbClr val="00B0F0"/>
                </a:solidFill>
                <a:latin typeface="Arial" panose="020B0604020202020204" pitchFamily="34" charset="0"/>
                <a:cs typeface="Arial" panose="020B0604020202020204" pitchFamily="34" charset="0"/>
              </a:rPr>
              <a:t>4800000</a:t>
            </a:r>
            <a:endParaRPr lang="fa-IR" sz="2200" dirty="0">
              <a:solidFill>
                <a:srgbClr val="00B0F0"/>
              </a:solidFill>
              <a:latin typeface="Arial" panose="020B0604020202020204" pitchFamily="34" charset="0"/>
              <a:cs typeface="Arial" panose="020B0604020202020204" pitchFamily="34" charset="0"/>
            </a:endParaRPr>
          </a:p>
        </p:txBody>
      </p:sp>
      <p:sp>
        <p:nvSpPr>
          <p:cNvPr id="16" name="Rectangle 15"/>
          <p:cNvSpPr/>
          <p:nvPr/>
        </p:nvSpPr>
        <p:spPr>
          <a:xfrm>
            <a:off x="7561366" y="217314"/>
            <a:ext cx="1545966" cy="430887"/>
          </a:xfrm>
          <a:prstGeom prst="rect">
            <a:avLst/>
          </a:prstGeom>
        </p:spPr>
        <p:txBody>
          <a:bodyPr wrap="square">
            <a:spAutoFit/>
          </a:bodyPr>
          <a:lstStyle/>
          <a:p>
            <a:pPr lvl="0" rtl="1"/>
            <a:r>
              <a:rPr lang="fa-IR" sz="2200" dirty="0" smtClean="0">
                <a:solidFill>
                  <a:prstClr val="white"/>
                </a:solidFill>
                <a:latin typeface="Arial" panose="020B0604020202020204" pitchFamily="34" charset="0"/>
                <a:cs typeface="Arial" panose="020B0604020202020204" pitchFamily="34" charset="0"/>
              </a:rPr>
              <a:t>دایره 1</a:t>
            </a:r>
            <a:endParaRPr lang="fa-IR" sz="22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8371311" y="280765"/>
            <a:ext cx="1545966"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60</a:t>
            </a:r>
            <a:r>
              <a:rPr lang="fa-IR" sz="2200" dirty="0" smtClean="0">
                <a:solidFill>
                  <a:prstClr val="white"/>
                </a:solidFill>
                <a:latin typeface="Arial" panose="020B0604020202020204" pitchFamily="34" charset="0"/>
                <a:cs typeface="Arial" panose="020B0604020202020204" pitchFamily="34" charset="0"/>
              </a:rPr>
              <a:t>%</a:t>
            </a:r>
            <a:endParaRPr lang="fa-IR" sz="2200" dirty="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6248964" y="725185"/>
            <a:ext cx="1545966" cy="430887"/>
          </a:xfrm>
          <a:prstGeom prst="rect">
            <a:avLst/>
          </a:prstGeom>
        </p:spPr>
        <p:txBody>
          <a:bodyPr wrap="square">
            <a:spAutoFit/>
          </a:bodyPr>
          <a:lstStyle/>
          <a:p>
            <a:pPr lvl="0" rtl="1"/>
            <a:r>
              <a:rPr lang="en-US" sz="2200" dirty="0" smtClean="0">
                <a:solidFill>
                  <a:srgbClr val="92D050"/>
                </a:solidFill>
                <a:latin typeface="Arial" panose="020B0604020202020204" pitchFamily="34" charset="0"/>
                <a:cs typeface="Arial" panose="020B0604020202020204" pitchFamily="34" charset="0"/>
              </a:rPr>
              <a:t>2000000</a:t>
            </a:r>
            <a:endParaRPr lang="fa-IR" sz="2200" dirty="0">
              <a:solidFill>
                <a:srgbClr val="92D050"/>
              </a:solidFill>
              <a:latin typeface="Arial" panose="020B0604020202020204" pitchFamily="34" charset="0"/>
              <a:cs typeface="Arial" panose="020B0604020202020204" pitchFamily="34" charset="0"/>
            </a:endParaRPr>
          </a:p>
        </p:txBody>
      </p:sp>
      <p:sp>
        <p:nvSpPr>
          <p:cNvPr id="19" name="Rectangle 18"/>
          <p:cNvSpPr/>
          <p:nvPr/>
        </p:nvSpPr>
        <p:spPr>
          <a:xfrm>
            <a:off x="7561366" y="735757"/>
            <a:ext cx="1545966" cy="430887"/>
          </a:xfrm>
          <a:prstGeom prst="rect">
            <a:avLst/>
          </a:prstGeom>
        </p:spPr>
        <p:txBody>
          <a:bodyPr wrap="square">
            <a:spAutoFit/>
          </a:bodyPr>
          <a:lstStyle/>
          <a:p>
            <a:pPr lvl="0" rtl="1"/>
            <a:r>
              <a:rPr lang="fa-IR" sz="2200" dirty="0" smtClean="0">
                <a:solidFill>
                  <a:prstClr val="white"/>
                </a:solidFill>
                <a:latin typeface="Arial" panose="020B0604020202020204" pitchFamily="34" charset="0"/>
                <a:cs typeface="Arial" panose="020B0604020202020204" pitchFamily="34" charset="0"/>
              </a:rPr>
              <a:t>دایره 2</a:t>
            </a:r>
            <a:endParaRPr lang="fa-IR" sz="2200" dirty="0">
              <a:solidFill>
                <a:prstClr val="white"/>
              </a:solidFill>
              <a:latin typeface="Arial" panose="020B0604020202020204" pitchFamily="34" charset="0"/>
              <a:cs typeface="Arial" panose="020B0604020202020204" pitchFamily="34" charset="0"/>
            </a:endParaRPr>
          </a:p>
        </p:txBody>
      </p:sp>
      <p:sp>
        <p:nvSpPr>
          <p:cNvPr id="20" name="Rectangle 19"/>
          <p:cNvSpPr/>
          <p:nvPr/>
        </p:nvSpPr>
        <p:spPr>
          <a:xfrm>
            <a:off x="8408748" y="787610"/>
            <a:ext cx="1545966"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25</a:t>
            </a:r>
            <a:r>
              <a:rPr lang="fa-IR" sz="2200" dirty="0" smtClean="0">
                <a:solidFill>
                  <a:prstClr val="white"/>
                </a:solidFill>
                <a:latin typeface="Arial" panose="020B0604020202020204" pitchFamily="34" charset="0"/>
                <a:cs typeface="Arial" panose="020B0604020202020204" pitchFamily="34" charset="0"/>
              </a:rPr>
              <a:t>%</a:t>
            </a:r>
            <a:endParaRPr lang="fa-IR" sz="2200" dirty="0">
              <a:solidFill>
                <a:prstClr val="white"/>
              </a:solidFill>
              <a:latin typeface="Arial" panose="020B0604020202020204" pitchFamily="34" charset="0"/>
              <a:cs typeface="Arial" panose="020B0604020202020204" pitchFamily="34" charset="0"/>
            </a:endParaRPr>
          </a:p>
        </p:txBody>
      </p:sp>
      <p:sp>
        <p:nvSpPr>
          <p:cNvPr id="21" name="Rectangle 20"/>
          <p:cNvSpPr/>
          <p:nvPr/>
        </p:nvSpPr>
        <p:spPr>
          <a:xfrm>
            <a:off x="6248964" y="1276959"/>
            <a:ext cx="1545966" cy="430887"/>
          </a:xfrm>
          <a:prstGeom prst="rect">
            <a:avLst/>
          </a:prstGeom>
        </p:spPr>
        <p:txBody>
          <a:bodyPr wrap="square">
            <a:spAutoFit/>
          </a:bodyPr>
          <a:lstStyle/>
          <a:p>
            <a:pPr lvl="0" rtl="1"/>
            <a:r>
              <a:rPr lang="en-US" sz="2200" dirty="0" smtClean="0">
                <a:solidFill>
                  <a:srgbClr val="FFC000"/>
                </a:solidFill>
                <a:latin typeface="Arial" panose="020B0604020202020204" pitchFamily="34" charset="0"/>
                <a:cs typeface="Arial" panose="020B0604020202020204" pitchFamily="34" charset="0"/>
              </a:rPr>
              <a:t>1200000</a:t>
            </a:r>
            <a:endParaRPr lang="fa-IR" sz="2200" dirty="0">
              <a:solidFill>
                <a:srgbClr val="FFC000"/>
              </a:solidFill>
              <a:latin typeface="Arial" panose="020B0604020202020204" pitchFamily="34" charset="0"/>
              <a:cs typeface="Arial" panose="020B0604020202020204" pitchFamily="34" charset="0"/>
            </a:endParaRPr>
          </a:p>
        </p:txBody>
      </p:sp>
      <p:sp>
        <p:nvSpPr>
          <p:cNvPr id="22" name="Rectangle 21"/>
          <p:cNvSpPr/>
          <p:nvPr/>
        </p:nvSpPr>
        <p:spPr>
          <a:xfrm>
            <a:off x="7561366" y="1265580"/>
            <a:ext cx="968209" cy="430887"/>
          </a:xfrm>
          <a:prstGeom prst="rect">
            <a:avLst/>
          </a:prstGeom>
        </p:spPr>
        <p:txBody>
          <a:bodyPr wrap="square">
            <a:spAutoFit/>
          </a:bodyPr>
          <a:lstStyle/>
          <a:p>
            <a:pPr lvl="0" rtl="1"/>
            <a:r>
              <a:rPr lang="fa-IR" sz="2200" dirty="0" smtClean="0">
                <a:solidFill>
                  <a:prstClr val="white"/>
                </a:solidFill>
                <a:latin typeface="Arial" panose="020B0604020202020204" pitchFamily="34" charset="0"/>
                <a:cs typeface="Arial" panose="020B0604020202020204" pitchFamily="34" charset="0"/>
              </a:rPr>
              <a:t>دایره </a:t>
            </a:r>
            <a:r>
              <a:rPr lang="en-US" sz="2200" dirty="0" smtClean="0">
                <a:solidFill>
                  <a:prstClr val="white"/>
                </a:solidFill>
                <a:latin typeface="Arial" panose="020B0604020202020204" pitchFamily="34" charset="0"/>
                <a:cs typeface="Arial" panose="020B0604020202020204" pitchFamily="34" charset="0"/>
              </a:rPr>
              <a:t>3</a:t>
            </a:r>
            <a:endParaRPr lang="fa-IR" sz="2200" dirty="0">
              <a:solidFill>
                <a:prstClr val="white"/>
              </a:solidFill>
              <a:latin typeface="Arial" panose="020B0604020202020204" pitchFamily="34" charset="0"/>
              <a:cs typeface="Arial" panose="020B0604020202020204" pitchFamily="34" charset="0"/>
            </a:endParaRPr>
          </a:p>
        </p:txBody>
      </p:sp>
      <p:sp>
        <p:nvSpPr>
          <p:cNvPr id="23" name="Rectangle 22"/>
          <p:cNvSpPr/>
          <p:nvPr/>
        </p:nvSpPr>
        <p:spPr>
          <a:xfrm>
            <a:off x="8397055" y="1265580"/>
            <a:ext cx="1545966" cy="430887"/>
          </a:xfrm>
          <a:prstGeom prst="rect">
            <a:avLst/>
          </a:prstGeom>
        </p:spPr>
        <p:txBody>
          <a:bodyPr wrap="square">
            <a:spAutoFit/>
          </a:bodyPr>
          <a:lstStyle/>
          <a:p>
            <a:pPr lvl="0" rtl="1"/>
            <a:r>
              <a:rPr lang="en-US" sz="2200" dirty="0" smtClean="0">
                <a:solidFill>
                  <a:prstClr val="white"/>
                </a:solidFill>
                <a:latin typeface="Arial" panose="020B0604020202020204" pitchFamily="34" charset="0"/>
                <a:cs typeface="Arial" panose="020B0604020202020204" pitchFamily="34" charset="0"/>
              </a:rPr>
              <a:t>15</a:t>
            </a:r>
            <a:r>
              <a:rPr lang="fa-IR" sz="2200" dirty="0" smtClean="0">
                <a:solidFill>
                  <a:prstClr val="white"/>
                </a:solidFill>
                <a:latin typeface="Arial" panose="020B0604020202020204" pitchFamily="34" charset="0"/>
                <a:cs typeface="Arial" panose="020B0604020202020204" pitchFamily="34" charset="0"/>
              </a:rPr>
              <a:t>%</a:t>
            </a:r>
            <a:endParaRPr lang="fa-IR" sz="2200" dirty="0">
              <a:solidFill>
                <a:prstClr val="white"/>
              </a:solidFill>
              <a:latin typeface="Arial" panose="020B0604020202020204" pitchFamily="34" charset="0"/>
              <a:cs typeface="Arial" panose="020B06040202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199942302"/>
              </p:ext>
            </p:extLst>
          </p:nvPr>
        </p:nvGraphicFramePr>
        <p:xfrm>
          <a:off x="1737076" y="1977439"/>
          <a:ext cx="9943540" cy="2741185"/>
        </p:xfrm>
        <a:graphic>
          <a:graphicData uri="http://schemas.openxmlformats.org/drawingml/2006/table">
            <a:tbl>
              <a:tblPr firstRow="1" bandRow="1">
                <a:tableStyleId>{616DA210-FB5B-4158-B5E0-FEB733F419BA}</a:tableStyleId>
              </a:tblPr>
              <a:tblGrid>
                <a:gridCol w="1988708"/>
                <a:gridCol w="1988708"/>
                <a:gridCol w="1988708"/>
                <a:gridCol w="1988708"/>
                <a:gridCol w="1988708"/>
              </a:tblGrid>
              <a:tr h="529751">
                <a:tc>
                  <a:txBody>
                    <a:bodyPr/>
                    <a:lstStyle/>
                    <a:p>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دایره 3</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دایره 2</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دایره1</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529751">
                <a:tc>
                  <a:txBody>
                    <a:bodyPr/>
                    <a:lstStyle/>
                    <a:p>
                      <a:r>
                        <a:rPr lang="en-US" sz="2200" dirty="0" smtClean="0">
                          <a:latin typeface="Arial" panose="020B0604020202020204" pitchFamily="34" charset="0"/>
                          <a:cs typeface="Arial" panose="020B0604020202020204" pitchFamily="34" charset="0"/>
                        </a:rPr>
                        <a:t>35000000</a:t>
                      </a:r>
                      <a:endParaRPr lang="en-US" sz="2200" dirty="0">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solidFill>
                            <a:srgbClr val="92D050"/>
                          </a:solidFill>
                          <a:latin typeface="Arial" panose="020B0604020202020204" pitchFamily="34" charset="0"/>
                          <a:cs typeface="Arial" panose="020B0604020202020204" pitchFamily="34" charset="0"/>
                        </a:rPr>
                        <a:t>7000000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r>
                        <a:rPr lang="en-US" sz="2200" dirty="0" smtClean="0">
                          <a:solidFill>
                            <a:srgbClr val="00B0F0"/>
                          </a:solidFill>
                          <a:latin typeface="Arial" panose="020B0604020202020204" pitchFamily="34" charset="0"/>
                          <a:cs typeface="Arial" panose="020B0604020202020204" pitchFamily="34" charset="0"/>
                        </a:rPr>
                        <a:t>28000000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مواد مستقیم</a:t>
                      </a:r>
                      <a:endParaRPr lang="en-US" sz="2200" dirty="0">
                        <a:latin typeface="Arial" panose="020B0604020202020204" pitchFamily="34" charset="0"/>
                        <a:cs typeface="Arial" panose="020B0604020202020204" pitchFamily="34" charset="0"/>
                      </a:endParaRPr>
                    </a:p>
                  </a:txBody>
                  <a:tcPr/>
                </a:tc>
              </a:tr>
              <a:tr h="529751">
                <a:tc>
                  <a:txBody>
                    <a:bodyPr/>
                    <a:lstStyle/>
                    <a:p>
                      <a:r>
                        <a:rPr lang="en-US" sz="2200" dirty="0" smtClean="0">
                          <a:latin typeface="Arial" panose="020B0604020202020204" pitchFamily="34" charset="0"/>
                          <a:cs typeface="Arial" panose="020B0604020202020204" pitchFamily="34" charset="0"/>
                        </a:rPr>
                        <a:t>8000000</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solidFill>
                            <a:srgbClr val="FFC000"/>
                          </a:solidFill>
                          <a:latin typeface="Arial" panose="020B0604020202020204" pitchFamily="34" charset="0"/>
                          <a:cs typeface="Arial" panose="020B0604020202020204" pitchFamily="34" charset="0"/>
                        </a:rPr>
                        <a:t>1200000</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r>
                        <a:rPr lang="en-US" sz="2200" dirty="0" smtClean="0">
                          <a:solidFill>
                            <a:srgbClr val="92D050"/>
                          </a:solidFill>
                          <a:latin typeface="Arial" panose="020B0604020202020204" pitchFamily="34" charset="0"/>
                          <a:cs typeface="Arial" panose="020B0604020202020204" pitchFamily="34" charset="0"/>
                        </a:rPr>
                        <a:t>2000000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r>
                        <a:rPr lang="en-US" sz="2200" dirty="0" smtClean="0">
                          <a:solidFill>
                            <a:srgbClr val="00B0F0"/>
                          </a:solidFill>
                          <a:latin typeface="Arial" panose="020B0604020202020204" pitchFamily="34" charset="0"/>
                          <a:cs typeface="Arial" panose="020B0604020202020204" pitchFamily="34" charset="0"/>
                        </a:rPr>
                        <a:t>4800000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دستمزد مستقیم</a:t>
                      </a:r>
                      <a:endParaRPr lang="en-US" sz="2200" dirty="0">
                        <a:latin typeface="Arial" panose="020B0604020202020204" pitchFamily="34" charset="0"/>
                        <a:cs typeface="Arial" panose="020B0604020202020204" pitchFamily="34" charset="0"/>
                      </a:endParaRPr>
                    </a:p>
                  </a:txBody>
                  <a:tcPr/>
                </a:tc>
              </a:tr>
              <a:tr h="622181">
                <a:tc>
                  <a:txBody>
                    <a:bodyPr/>
                    <a:lstStyle/>
                    <a:p>
                      <a:r>
                        <a:rPr lang="en-US" sz="2200" dirty="0" smtClean="0">
                          <a:latin typeface="Arial" panose="020B0604020202020204" pitchFamily="34" charset="0"/>
                          <a:cs typeface="Arial" panose="020B0604020202020204" pitchFamily="34" charset="0"/>
                        </a:rPr>
                        <a:t>9300000</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solidFill>
                            <a:srgbClr val="FFC000"/>
                          </a:solidFill>
                          <a:latin typeface="Arial" panose="020B0604020202020204" pitchFamily="34" charset="0"/>
                          <a:cs typeface="Arial" panose="020B0604020202020204" pitchFamily="34" charset="0"/>
                        </a:rPr>
                        <a:t>3000000</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r>
                        <a:rPr lang="en-US" sz="2200" dirty="0" smtClean="0">
                          <a:solidFill>
                            <a:srgbClr val="92D050"/>
                          </a:solidFill>
                          <a:latin typeface="Arial" panose="020B0604020202020204" pitchFamily="34" charset="0"/>
                          <a:cs typeface="Arial" panose="020B0604020202020204" pitchFamily="34" charset="0"/>
                        </a:rPr>
                        <a:t>3300000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r>
                        <a:rPr lang="en-US" sz="2200" dirty="0" smtClean="0">
                          <a:solidFill>
                            <a:srgbClr val="00B0F0"/>
                          </a:solidFill>
                          <a:latin typeface="Arial" panose="020B0604020202020204" pitchFamily="34" charset="0"/>
                          <a:cs typeface="Arial" panose="020B0604020202020204" pitchFamily="34" charset="0"/>
                        </a:rPr>
                        <a:t>3000000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سربار</a:t>
                      </a:r>
                      <a:endParaRPr lang="en-US" sz="2200" dirty="0">
                        <a:latin typeface="Arial" panose="020B0604020202020204" pitchFamily="34" charset="0"/>
                        <a:cs typeface="Arial" panose="020B0604020202020204" pitchFamily="34" charset="0"/>
                      </a:endParaRPr>
                    </a:p>
                  </a:txBody>
                  <a:tcPr/>
                </a:tc>
              </a:tr>
              <a:tr h="529751">
                <a:tc>
                  <a:txBody>
                    <a:bodyPr/>
                    <a:lstStyle/>
                    <a:p>
                      <a:r>
                        <a:rPr lang="en-US" sz="2200" dirty="0" smtClean="0">
                          <a:latin typeface="Arial" panose="020B0604020202020204" pitchFamily="34" charset="0"/>
                          <a:cs typeface="Arial" panose="020B0604020202020204" pitchFamily="34" charset="0"/>
                        </a:rPr>
                        <a:t>52300000</a:t>
                      </a: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solidFill>
                            <a:srgbClr val="FFC000"/>
                          </a:solidFill>
                          <a:latin typeface="Arial" panose="020B0604020202020204" pitchFamily="34" charset="0"/>
                          <a:cs typeface="Arial" panose="020B0604020202020204" pitchFamily="34" charset="0"/>
                        </a:rPr>
                        <a:t>4200000</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r>
                        <a:rPr lang="en-US" sz="2200" dirty="0" smtClean="0">
                          <a:solidFill>
                            <a:srgbClr val="92D050"/>
                          </a:solidFill>
                          <a:latin typeface="Arial" panose="020B0604020202020204" pitchFamily="34" charset="0"/>
                          <a:cs typeface="Arial" panose="020B0604020202020204" pitchFamily="34" charset="0"/>
                        </a:rPr>
                        <a:t>12300000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r>
                        <a:rPr lang="en-US" sz="2200" dirty="0" smtClean="0">
                          <a:solidFill>
                            <a:srgbClr val="00B0F0"/>
                          </a:solidFill>
                          <a:latin typeface="Arial" panose="020B0604020202020204" pitchFamily="34" charset="0"/>
                          <a:cs typeface="Arial" panose="020B0604020202020204" pitchFamily="34" charset="0"/>
                        </a:rPr>
                        <a:t>3580000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r>
            </a:tbl>
          </a:graphicData>
        </a:graphic>
      </p:graphicFrame>
      <p:sp>
        <p:nvSpPr>
          <p:cNvPr id="25" name="Division 24"/>
          <p:cNvSpPr/>
          <p:nvPr/>
        </p:nvSpPr>
        <p:spPr>
          <a:xfrm>
            <a:off x="8323781" y="4677664"/>
            <a:ext cx="398270" cy="528815"/>
          </a:xfrm>
          <a:prstGeom prst="mathDivide">
            <a:avLst>
              <a:gd name="adj1" fmla="val 5338"/>
              <a:gd name="adj2" fmla="val 11334"/>
              <a:gd name="adj3" fmla="val 4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vision 28"/>
          <p:cNvSpPr/>
          <p:nvPr/>
        </p:nvSpPr>
        <p:spPr>
          <a:xfrm>
            <a:off x="6369526" y="4654451"/>
            <a:ext cx="398270" cy="528815"/>
          </a:xfrm>
          <a:prstGeom prst="mathDivide">
            <a:avLst>
              <a:gd name="adj1" fmla="val 5338"/>
              <a:gd name="adj2" fmla="val 11334"/>
              <a:gd name="adj3" fmla="val 4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vision 29"/>
          <p:cNvSpPr/>
          <p:nvPr/>
        </p:nvSpPr>
        <p:spPr>
          <a:xfrm>
            <a:off x="4195524" y="4654450"/>
            <a:ext cx="398270" cy="528815"/>
          </a:xfrm>
          <a:prstGeom prst="mathDivide">
            <a:avLst>
              <a:gd name="adj1" fmla="val 5338"/>
              <a:gd name="adj2" fmla="val 11334"/>
              <a:gd name="adj3" fmla="val 4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90449" y="5099557"/>
            <a:ext cx="898003"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15000</a:t>
            </a:r>
            <a:endParaRPr lang="en-US" dirty="0">
              <a:latin typeface="Arial" panose="020B0604020202020204" pitchFamily="34" charset="0"/>
              <a:cs typeface="Arial" panose="020B0604020202020204" pitchFamily="34" charset="0"/>
            </a:endParaRPr>
          </a:p>
        </p:txBody>
      </p:sp>
      <p:sp>
        <p:nvSpPr>
          <p:cNvPr id="33" name="Rectangle 32"/>
          <p:cNvSpPr/>
          <p:nvPr/>
        </p:nvSpPr>
        <p:spPr>
          <a:xfrm>
            <a:off x="6149779" y="5099557"/>
            <a:ext cx="898003"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15000</a:t>
            </a:r>
            <a:endParaRPr lang="en-US" dirty="0">
              <a:latin typeface="Arial" panose="020B0604020202020204" pitchFamily="34" charset="0"/>
              <a:cs typeface="Arial" panose="020B0604020202020204" pitchFamily="34" charset="0"/>
            </a:endParaRPr>
          </a:p>
        </p:txBody>
      </p:sp>
      <p:sp>
        <p:nvSpPr>
          <p:cNvPr id="34" name="Rectangle 33"/>
          <p:cNvSpPr/>
          <p:nvPr/>
        </p:nvSpPr>
        <p:spPr>
          <a:xfrm>
            <a:off x="4045134" y="5099557"/>
            <a:ext cx="898003"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15000</a:t>
            </a:r>
            <a:endParaRPr lang="en-US" dirty="0">
              <a:latin typeface="Arial" panose="020B0604020202020204" pitchFamily="34" charset="0"/>
              <a:cs typeface="Arial" panose="020B0604020202020204" pitchFamily="34" charset="0"/>
            </a:endParaRPr>
          </a:p>
        </p:txBody>
      </p:sp>
      <p:sp>
        <p:nvSpPr>
          <p:cNvPr id="37" name="Rectangle 36"/>
          <p:cNvSpPr/>
          <p:nvPr/>
        </p:nvSpPr>
        <p:spPr>
          <a:xfrm>
            <a:off x="3862749" y="5499667"/>
            <a:ext cx="52445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209192" y="5602947"/>
            <a:ext cx="755335"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2387</a:t>
            </a:r>
            <a:endParaRPr lang="en-US" dirty="0">
              <a:latin typeface="Arial" panose="020B0604020202020204" pitchFamily="34" charset="0"/>
              <a:cs typeface="Arial" panose="020B0604020202020204" pitchFamily="34" charset="0"/>
            </a:endParaRPr>
          </a:p>
        </p:txBody>
      </p:sp>
      <p:sp>
        <p:nvSpPr>
          <p:cNvPr id="39" name="Rectangle 38"/>
          <p:cNvSpPr/>
          <p:nvPr/>
        </p:nvSpPr>
        <p:spPr>
          <a:xfrm>
            <a:off x="6369526" y="5592327"/>
            <a:ext cx="612668"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820</a:t>
            </a:r>
            <a:endParaRPr lang="en-US" dirty="0">
              <a:latin typeface="Arial" panose="020B0604020202020204" pitchFamily="34" charset="0"/>
              <a:cs typeface="Arial" panose="020B0604020202020204" pitchFamily="34" charset="0"/>
            </a:endParaRPr>
          </a:p>
        </p:txBody>
      </p:sp>
      <p:sp>
        <p:nvSpPr>
          <p:cNvPr id="40" name="Rectangle 39"/>
          <p:cNvSpPr/>
          <p:nvPr/>
        </p:nvSpPr>
        <p:spPr>
          <a:xfrm>
            <a:off x="4187801" y="5628372"/>
            <a:ext cx="612668"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280</a:t>
            </a:r>
            <a:endParaRPr lang="en-US" dirty="0">
              <a:latin typeface="Arial" panose="020B0604020202020204" pitchFamily="34" charset="0"/>
              <a:cs typeface="Arial" panose="020B0604020202020204" pitchFamily="34" charset="0"/>
            </a:endParaRPr>
          </a:p>
        </p:txBody>
      </p:sp>
      <p:sp>
        <p:nvSpPr>
          <p:cNvPr id="44" name="Rectangle 43"/>
          <p:cNvSpPr/>
          <p:nvPr/>
        </p:nvSpPr>
        <p:spPr>
          <a:xfrm>
            <a:off x="474230" y="4795529"/>
            <a:ext cx="755335"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2387</a:t>
            </a:r>
            <a:endParaRPr lang="en-US" dirty="0">
              <a:latin typeface="Arial" panose="020B0604020202020204" pitchFamily="34" charset="0"/>
              <a:cs typeface="Arial" panose="020B0604020202020204" pitchFamily="34" charset="0"/>
            </a:endParaRPr>
          </a:p>
        </p:txBody>
      </p:sp>
      <p:sp>
        <p:nvSpPr>
          <p:cNvPr id="45" name="Rectangle 44"/>
          <p:cNvSpPr/>
          <p:nvPr/>
        </p:nvSpPr>
        <p:spPr>
          <a:xfrm>
            <a:off x="1204565" y="4752379"/>
            <a:ext cx="902811"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مرحله1</a:t>
            </a:r>
            <a:endParaRPr lang="en-US" sz="2200" dirty="0">
              <a:latin typeface="Arial" panose="020B0604020202020204" pitchFamily="34" charset="0"/>
              <a:cs typeface="Arial" panose="020B0604020202020204" pitchFamily="34" charset="0"/>
            </a:endParaRPr>
          </a:p>
        </p:txBody>
      </p:sp>
      <p:sp>
        <p:nvSpPr>
          <p:cNvPr id="46" name="Rectangle 45"/>
          <p:cNvSpPr/>
          <p:nvPr/>
        </p:nvSpPr>
        <p:spPr>
          <a:xfrm>
            <a:off x="334128" y="5235699"/>
            <a:ext cx="1332416"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820+2387</a:t>
            </a:r>
            <a:endParaRPr lang="en-US" dirty="0">
              <a:latin typeface="Arial" panose="020B0604020202020204" pitchFamily="34" charset="0"/>
              <a:cs typeface="Arial" panose="020B0604020202020204" pitchFamily="34" charset="0"/>
            </a:endParaRPr>
          </a:p>
        </p:txBody>
      </p:sp>
      <p:sp>
        <p:nvSpPr>
          <p:cNvPr id="47" name="Rectangle 46"/>
          <p:cNvSpPr/>
          <p:nvPr/>
        </p:nvSpPr>
        <p:spPr>
          <a:xfrm>
            <a:off x="1655970" y="5215542"/>
            <a:ext cx="902811"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مرحله2</a:t>
            </a:r>
            <a:endParaRPr lang="en-US" sz="2200" dirty="0">
              <a:latin typeface="Arial" panose="020B0604020202020204" pitchFamily="34" charset="0"/>
              <a:cs typeface="Arial" panose="020B0604020202020204" pitchFamily="34" charset="0"/>
            </a:endParaRPr>
          </a:p>
        </p:txBody>
      </p:sp>
      <p:sp>
        <p:nvSpPr>
          <p:cNvPr id="48" name="Rectangle 47"/>
          <p:cNvSpPr/>
          <p:nvPr/>
        </p:nvSpPr>
        <p:spPr>
          <a:xfrm>
            <a:off x="334128" y="5688242"/>
            <a:ext cx="2263761" cy="400110"/>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3207</a:t>
            </a:r>
            <a:r>
              <a:rPr lang="fa-I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+280 = 3487</a:t>
            </a:r>
            <a:endParaRPr lang="en-US" dirty="0">
              <a:latin typeface="Arial" panose="020B0604020202020204" pitchFamily="34" charset="0"/>
              <a:cs typeface="Arial" panose="020B0604020202020204" pitchFamily="34" charset="0"/>
            </a:endParaRPr>
          </a:p>
        </p:txBody>
      </p:sp>
      <p:sp>
        <p:nvSpPr>
          <p:cNvPr id="50" name="Rectangle 49"/>
          <p:cNvSpPr/>
          <p:nvPr/>
        </p:nvSpPr>
        <p:spPr>
          <a:xfrm>
            <a:off x="2597889" y="5675869"/>
            <a:ext cx="981359"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3</a:t>
            </a:r>
            <a:r>
              <a:rPr lang="fa-IR" sz="2200" dirty="0">
                <a:latin typeface="Arial" panose="020B0604020202020204" pitchFamily="34" charset="0"/>
                <a:cs typeface="Arial" panose="020B0604020202020204" pitchFamily="34" charset="0"/>
              </a:rPr>
              <a:t>مرحله</a:t>
            </a:r>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42" name="Rectangle 41">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3" name="Rectangle 42">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40451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2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2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2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125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25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vertical)">
                                      <p:cBhvr>
                                        <p:cTn id="57" dur="500"/>
                                        <p:tgtEl>
                                          <p:spTgt spid="16"/>
                                        </p:tgtEl>
                                      </p:cBhvr>
                                    </p:animEffect>
                                  </p:childTnLst>
                                </p:cTn>
                              </p:par>
                              <p:par>
                                <p:cTn id="58" presetID="14" presetClass="entr" presetSubtype="5"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vertical)">
                                      <p:cBhvr>
                                        <p:cTn id="60" dur="500"/>
                                        <p:tgtEl>
                                          <p:spTgt spid="17"/>
                                        </p:tgtEl>
                                      </p:cBhvr>
                                    </p:animEffect>
                                  </p:childTnLst>
                                </p:cTn>
                              </p:par>
                              <p:par>
                                <p:cTn id="61" presetID="14" presetClass="entr" presetSubtype="5"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5"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randombar(vertical)">
                                      <p:cBhvr>
                                        <p:cTn id="68" dur="500"/>
                                        <p:tgtEl>
                                          <p:spTgt spid="18"/>
                                        </p:tgtEl>
                                      </p:cBhvr>
                                    </p:animEffect>
                                  </p:childTnLst>
                                </p:cTn>
                              </p:par>
                              <p:par>
                                <p:cTn id="69" presetID="14" presetClass="entr" presetSubtype="5"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randombar(vertical)">
                                      <p:cBhvr>
                                        <p:cTn id="71" dur="500"/>
                                        <p:tgtEl>
                                          <p:spTgt spid="19"/>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5"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vertical)">
                                      <p:cBhvr>
                                        <p:cTn id="79" dur="500"/>
                                        <p:tgtEl>
                                          <p:spTgt spid="21"/>
                                        </p:tgtEl>
                                      </p:cBhvr>
                                    </p:animEffect>
                                  </p:childTnLst>
                                </p:cTn>
                              </p:par>
                              <p:par>
                                <p:cTn id="80" presetID="14" presetClass="entr" presetSubtype="5"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randombar(vertical)">
                                      <p:cBhvr>
                                        <p:cTn id="82" dur="500"/>
                                        <p:tgtEl>
                                          <p:spTgt spid="22"/>
                                        </p:tgtEl>
                                      </p:cBhvr>
                                    </p:animEffect>
                                  </p:childTnLst>
                                </p:cTn>
                              </p:par>
                              <p:par>
                                <p:cTn id="83" presetID="14" presetClass="entr" presetSubtype="5"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randombar(vertical)">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5"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randombar(vertical)">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1000"/>
                                        <p:tgtEl>
                                          <p:spTgt spid="33"/>
                                        </p:tgtEl>
                                      </p:cBhvr>
                                    </p:animEffect>
                                    <p:anim calcmode="lin" valueType="num">
                                      <p:cBhvr>
                                        <p:cTn id="122" dur="1000" fill="hold"/>
                                        <p:tgtEl>
                                          <p:spTgt spid="33"/>
                                        </p:tgtEl>
                                        <p:attrNameLst>
                                          <p:attrName>ppt_x</p:attrName>
                                        </p:attrNameLst>
                                      </p:cBhvr>
                                      <p:tavLst>
                                        <p:tav tm="0">
                                          <p:val>
                                            <p:strVal val="#ppt_x"/>
                                          </p:val>
                                        </p:tav>
                                        <p:tav tm="100000">
                                          <p:val>
                                            <p:strVal val="#ppt_x"/>
                                          </p:val>
                                        </p:tav>
                                      </p:tavLst>
                                    </p:anim>
                                    <p:anim calcmode="lin" valueType="num">
                                      <p:cBhvr>
                                        <p:cTn id="123" dur="1000" fill="hold"/>
                                        <p:tgtEl>
                                          <p:spTgt spid="33"/>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1000"/>
                                        <p:tgtEl>
                                          <p:spTgt spid="34"/>
                                        </p:tgtEl>
                                      </p:cBhvr>
                                    </p:animEffect>
                                    <p:anim calcmode="lin" valueType="num">
                                      <p:cBhvr>
                                        <p:cTn id="127" dur="1000" fill="hold"/>
                                        <p:tgtEl>
                                          <p:spTgt spid="34"/>
                                        </p:tgtEl>
                                        <p:attrNameLst>
                                          <p:attrName>ppt_x</p:attrName>
                                        </p:attrNameLst>
                                      </p:cBhvr>
                                      <p:tavLst>
                                        <p:tav tm="0">
                                          <p:val>
                                            <p:strVal val="#ppt_x"/>
                                          </p:val>
                                        </p:tav>
                                        <p:tav tm="100000">
                                          <p:val>
                                            <p:strVal val="#ppt_x"/>
                                          </p:val>
                                        </p:tav>
                                      </p:tavLst>
                                    </p:anim>
                                    <p:anim calcmode="lin" valueType="num">
                                      <p:cBhvr>
                                        <p:cTn id="1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barn(inVertical)">
                                      <p:cBhvr>
                                        <p:cTn id="133" dur="5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47" presetClass="entr" presetSubtype="0" fill="hold" grpId="0" nodeType="click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fade">
                                      <p:cBhvr>
                                        <p:cTn id="138" dur="1000"/>
                                        <p:tgtEl>
                                          <p:spTgt spid="38"/>
                                        </p:tgtEl>
                                      </p:cBhvr>
                                    </p:animEffect>
                                    <p:anim calcmode="lin" valueType="num">
                                      <p:cBhvr>
                                        <p:cTn id="139" dur="1000" fill="hold"/>
                                        <p:tgtEl>
                                          <p:spTgt spid="38"/>
                                        </p:tgtEl>
                                        <p:attrNameLst>
                                          <p:attrName>ppt_x</p:attrName>
                                        </p:attrNameLst>
                                      </p:cBhvr>
                                      <p:tavLst>
                                        <p:tav tm="0">
                                          <p:val>
                                            <p:strVal val="#ppt_x"/>
                                          </p:val>
                                        </p:tav>
                                        <p:tav tm="100000">
                                          <p:val>
                                            <p:strVal val="#ppt_x"/>
                                          </p:val>
                                        </p:tav>
                                      </p:tavLst>
                                    </p:anim>
                                    <p:anim calcmode="lin" valueType="num">
                                      <p:cBhvr>
                                        <p:cTn id="14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1000"/>
                                        <p:tgtEl>
                                          <p:spTgt spid="39"/>
                                        </p:tgtEl>
                                      </p:cBhvr>
                                    </p:animEffect>
                                    <p:anim calcmode="lin" valueType="num">
                                      <p:cBhvr>
                                        <p:cTn id="146" dur="1000" fill="hold"/>
                                        <p:tgtEl>
                                          <p:spTgt spid="39"/>
                                        </p:tgtEl>
                                        <p:attrNameLst>
                                          <p:attrName>ppt_x</p:attrName>
                                        </p:attrNameLst>
                                      </p:cBhvr>
                                      <p:tavLst>
                                        <p:tav tm="0">
                                          <p:val>
                                            <p:strVal val="#ppt_x"/>
                                          </p:val>
                                        </p:tav>
                                        <p:tav tm="100000">
                                          <p:val>
                                            <p:strVal val="#ppt_x"/>
                                          </p:val>
                                        </p:tav>
                                      </p:tavLst>
                                    </p:anim>
                                    <p:anim calcmode="lin" valueType="num">
                                      <p:cBhvr>
                                        <p:cTn id="14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0" nodeType="click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fade">
                                      <p:cBhvr>
                                        <p:cTn id="159" dur="1000"/>
                                        <p:tgtEl>
                                          <p:spTgt spid="44"/>
                                        </p:tgtEl>
                                      </p:cBhvr>
                                    </p:animEffect>
                                    <p:anim calcmode="lin" valueType="num">
                                      <p:cBhvr>
                                        <p:cTn id="160" dur="1000" fill="hold"/>
                                        <p:tgtEl>
                                          <p:spTgt spid="44"/>
                                        </p:tgtEl>
                                        <p:attrNameLst>
                                          <p:attrName>ppt_x</p:attrName>
                                        </p:attrNameLst>
                                      </p:cBhvr>
                                      <p:tavLst>
                                        <p:tav tm="0">
                                          <p:val>
                                            <p:strVal val="#ppt_x"/>
                                          </p:val>
                                        </p:tav>
                                        <p:tav tm="100000">
                                          <p:val>
                                            <p:strVal val="#ppt_x"/>
                                          </p:val>
                                        </p:tav>
                                      </p:tavLst>
                                    </p:anim>
                                    <p:anim calcmode="lin" valueType="num">
                                      <p:cBhvr>
                                        <p:cTn id="1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45"/>
                                        </p:tgtEl>
                                        <p:attrNameLst>
                                          <p:attrName>style.visibility</p:attrName>
                                        </p:attrNameLst>
                                      </p:cBhvr>
                                      <p:to>
                                        <p:strVal val="visible"/>
                                      </p:to>
                                    </p:set>
                                    <p:anim calcmode="lin" valueType="num">
                                      <p:cBhvr additive="base">
                                        <p:cTn id="166" dur="500" fill="hold"/>
                                        <p:tgtEl>
                                          <p:spTgt spid="45"/>
                                        </p:tgtEl>
                                        <p:attrNameLst>
                                          <p:attrName>ppt_x</p:attrName>
                                        </p:attrNameLst>
                                      </p:cBhvr>
                                      <p:tavLst>
                                        <p:tav tm="0">
                                          <p:val>
                                            <p:strVal val="#ppt_x"/>
                                          </p:val>
                                        </p:tav>
                                        <p:tav tm="100000">
                                          <p:val>
                                            <p:strVal val="#ppt_x"/>
                                          </p:val>
                                        </p:tav>
                                      </p:tavLst>
                                    </p:anim>
                                    <p:anim calcmode="lin" valueType="num">
                                      <p:cBhvr additive="base">
                                        <p:cTn id="16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14" presetClass="entr" presetSubtype="10" fill="hold" grpId="0" nodeType="clickEffect">
                                  <p:stCondLst>
                                    <p:cond delay="0"/>
                                  </p:stCondLst>
                                  <p:childTnLst>
                                    <p:set>
                                      <p:cBhvr>
                                        <p:cTn id="171" dur="1" fill="hold">
                                          <p:stCondLst>
                                            <p:cond delay="0"/>
                                          </p:stCondLst>
                                        </p:cTn>
                                        <p:tgtEl>
                                          <p:spTgt spid="47"/>
                                        </p:tgtEl>
                                        <p:attrNameLst>
                                          <p:attrName>style.visibility</p:attrName>
                                        </p:attrNameLst>
                                      </p:cBhvr>
                                      <p:to>
                                        <p:strVal val="visible"/>
                                      </p:to>
                                    </p:set>
                                    <p:animEffect transition="in" filter="randombar(horizontal)">
                                      <p:cBhvr>
                                        <p:cTn id="172" dur="500"/>
                                        <p:tgtEl>
                                          <p:spTgt spid="47"/>
                                        </p:tgtEl>
                                      </p:cBhvr>
                                    </p:animEffect>
                                  </p:childTnLst>
                                </p:cTn>
                              </p:par>
                              <p:par>
                                <p:cTn id="173" presetID="14" presetClass="entr" presetSubtype="10" fill="hold" grpId="0" nodeType="withEffect">
                                  <p:stCondLst>
                                    <p:cond delay="0"/>
                                  </p:stCondLst>
                                  <p:childTnLst>
                                    <p:set>
                                      <p:cBhvr>
                                        <p:cTn id="174" dur="1" fill="hold">
                                          <p:stCondLst>
                                            <p:cond delay="0"/>
                                          </p:stCondLst>
                                        </p:cTn>
                                        <p:tgtEl>
                                          <p:spTgt spid="46"/>
                                        </p:tgtEl>
                                        <p:attrNameLst>
                                          <p:attrName>style.visibility</p:attrName>
                                        </p:attrNameLst>
                                      </p:cBhvr>
                                      <p:to>
                                        <p:strVal val="visible"/>
                                      </p:to>
                                    </p:set>
                                    <p:animEffect transition="in" filter="randombar(horizontal)">
                                      <p:cBhvr>
                                        <p:cTn id="175" dur="500"/>
                                        <p:tgtEl>
                                          <p:spTgt spid="46"/>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48"/>
                                        </p:tgtEl>
                                        <p:attrNameLst>
                                          <p:attrName>style.visibility</p:attrName>
                                        </p:attrNameLst>
                                      </p:cBhvr>
                                      <p:to>
                                        <p:strVal val="visible"/>
                                      </p:to>
                                    </p:set>
                                    <p:animEffect transition="in" filter="wipe(up)">
                                      <p:cBhvr>
                                        <p:cTn id="180" dur="500"/>
                                        <p:tgtEl>
                                          <p:spTgt spid="48"/>
                                        </p:tgtEl>
                                      </p:cBhvr>
                                    </p:animEffect>
                                  </p:childTnLst>
                                </p:cTn>
                              </p:par>
                              <p:par>
                                <p:cTn id="181" presetID="22" presetClass="entr" presetSubtype="1" fill="hold" grpId="0" nodeType="with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wipe(up)">
                                      <p:cBhvr>
                                        <p:cTn id="1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P spid="13" grpId="0"/>
      <p:bldP spid="14" grpId="0" animBg="1"/>
      <p:bldP spid="15" grpId="0"/>
      <p:bldP spid="16" grpId="0"/>
      <p:bldP spid="17" grpId="0"/>
      <p:bldP spid="18" grpId="0"/>
      <p:bldP spid="19" grpId="0"/>
      <p:bldP spid="20" grpId="0"/>
      <p:bldP spid="21" grpId="0"/>
      <p:bldP spid="22" grpId="0"/>
      <p:bldP spid="23" grpId="0"/>
      <p:bldP spid="25" grpId="0" animBg="1"/>
      <p:bldP spid="29" grpId="0" animBg="1"/>
      <p:bldP spid="30" grpId="0" animBg="1"/>
      <p:bldP spid="32" grpId="0"/>
      <p:bldP spid="33" grpId="0"/>
      <p:bldP spid="34" grpId="0"/>
      <p:bldP spid="37" grpId="0" animBg="1"/>
      <p:bldP spid="38" grpId="0"/>
      <p:bldP spid="39" grpId="0"/>
      <p:bldP spid="40" grpId="0"/>
      <p:bldP spid="44" grpId="0"/>
      <p:bldP spid="45" grpId="0"/>
      <p:bldP spid="46" grpId="0"/>
      <p:bldP spid="47" grpId="0"/>
      <p:bldP spid="48" grpId="0"/>
      <p:bldP spid="5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6524" y="301284"/>
            <a:ext cx="10667931" cy="769441"/>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شرکت حمید در فروردین ماه </a:t>
            </a:r>
            <a:r>
              <a:rPr lang="en-US" sz="2200" dirty="0" smtClean="0">
                <a:solidFill>
                  <a:prstClr val="white"/>
                </a:solidFill>
                <a:latin typeface="Arial" panose="020B0604020202020204" pitchFamily="34" charset="0"/>
                <a:cs typeface="Arial" panose="020B0604020202020204" pitchFamily="34" charset="0"/>
              </a:rPr>
              <a:t>x1</a:t>
            </a:r>
            <a:r>
              <a:rPr lang="fa-IR" sz="2200" dirty="0">
                <a:solidFill>
                  <a:prstClr val="white"/>
                </a:solidFill>
                <a:latin typeface="Arial" panose="020B0604020202020204" pitchFamily="34" charset="0"/>
                <a:cs typeface="Arial" panose="020B0604020202020204" pitchFamily="34" charset="0"/>
              </a:rPr>
              <a:t> </a:t>
            </a:r>
            <a:r>
              <a:rPr lang="fa-IR" sz="2200" dirty="0" smtClean="0">
                <a:solidFill>
                  <a:prstClr val="white"/>
                </a:solidFill>
                <a:latin typeface="Arial" panose="020B0604020202020204" pitchFamily="34" charset="0"/>
                <a:cs typeface="Arial" panose="020B0604020202020204" pitchFamily="34" charset="0"/>
              </a:rPr>
              <a:t>شروع به فعالیت نموده است عملیات در این شرکت در سه دایره انجام میشود اطلاعات زیر در ارتباط با دایره اول در دست میباشد</a:t>
            </a:r>
            <a:endParaRPr lang="fa-IR" sz="22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360609" y="1070725"/>
            <a:ext cx="2502726" cy="1785104"/>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مواد مستقیم </a:t>
            </a:r>
            <a:r>
              <a:rPr lang="en-US" sz="2200" dirty="0" smtClean="0">
                <a:solidFill>
                  <a:prstClr val="white"/>
                </a:solidFill>
                <a:latin typeface="Arial" panose="020B0604020202020204" pitchFamily="34" charset="0"/>
                <a:cs typeface="Arial" panose="020B0604020202020204" pitchFamily="34" charset="0"/>
              </a:rPr>
              <a:t>8400000</a:t>
            </a:r>
            <a:r>
              <a:rPr lang="fa-IR" sz="2200" dirty="0" smtClean="0">
                <a:solidFill>
                  <a:prstClr val="white"/>
                </a:solidFill>
                <a:latin typeface="Arial" panose="020B0604020202020204" pitchFamily="34" charset="0"/>
                <a:cs typeface="Arial" panose="020B0604020202020204" pitchFamily="34" charset="0"/>
              </a:rPr>
              <a:t> دستمرد مستقیم </a:t>
            </a:r>
            <a:r>
              <a:rPr lang="en-US" sz="2200" dirty="0" smtClean="0">
                <a:solidFill>
                  <a:prstClr val="white"/>
                </a:solidFill>
                <a:latin typeface="Arial" panose="020B0604020202020204" pitchFamily="34" charset="0"/>
                <a:cs typeface="Arial" panose="020B0604020202020204" pitchFamily="34" charset="0"/>
              </a:rPr>
              <a:t>575000</a:t>
            </a:r>
          </a:p>
          <a:p>
            <a:pPr lvl="0" algn="r" rtl="1"/>
            <a:r>
              <a:rPr lang="fa-IR" sz="2200" dirty="0" smtClean="0">
                <a:solidFill>
                  <a:prstClr val="white"/>
                </a:solidFill>
                <a:latin typeface="Arial" panose="020B0604020202020204" pitchFamily="34" charset="0"/>
                <a:cs typeface="Arial" panose="020B0604020202020204" pitchFamily="34" charset="0"/>
              </a:rPr>
              <a:t>سربار </a:t>
            </a:r>
            <a:r>
              <a:rPr lang="en-US" sz="2200" dirty="0" smtClean="0">
                <a:solidFill>
                  <a:prstClr val="white"/>
                </a:solidFill>
                <a:latin typeface="Arial" panose="020B0604020202020204" pitchFamily="34" charset="0"/>
                <a:cs typeface="Arial" panose="020B0604020202020204" pitchFamily="34" charset="0"/>
              </a:rPr>
              <a:t>460000</a:t>
            </a:r>
            <a:endParaRPr lang="fa-IR" sz="2200" dirty="0" smtClean="0">
              <a:solidFill>
                <a:prstClr val="white"/>
              </a:solidFill>
              <a:latin typeface="Arial" panose="020B0604020202020204" pitchFamily="34" charset="0"/>
              <a:cs typeface="Arial" panose="020B0604020202020204" pitchFamily="34" charset="0"/>
            </a:endParaRPr>
          </a:p>
          <a:p>
            <a:pPr lvl="0" algn="r" rtl="1"/>
            <a:endParaRPr lang="en-US" sz="2200" dirty="0" smtClean="0">
              <a:solidFill>
                <a:prstClr val="white"/>
              </a:solidFill>
              <a:latin typeface="Arial" panose="020B0604020202020204" pitchFamily="34" charset="0"/>
              <a:cs typeface="Arial" panose="020B0604020202020204" pitchFamily="34" charset="0"/>
            </a:endParaRPr>
          </a:p>
          <a:p>
            <a:pPr lvl="0" algn="r" rtl="1"/>
            <a:endParaRPr lang="fa-IR" sz="2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3172427" y="1070725"/>
            <a:ext cx="8822028" cy="1446550"/>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در فروردین ماه </a:t>
            </a:r>
            <a:r>
              <a:rPr lang="en-US" sz="2200" dirty="0" smtClean="0">
                <a:solidFill>
                  <a:prstClr val="white"/>
                </a:solidFill>
                <a:latin typeface="Arial" panose="020B0604020202020204" pitchFamily="34" charset="0"/>
                <a:cs typeface="Arial" panose="020B0604020202020204" pitchFamily="34" charset="0"/>
              </a:rPr>
              <a:t>2000</a:t>
            </a:r>
            <a:r>
              <a:rPr lang="fa-IR" sz="2200" dirty="0" smtClean="0">
                <a:solidFill>
                  <a:prstClr val="white"/>
                </a:solidFill>
                <a:latin typeface="Arial" panose="020B0604020202020204" pitchFamily="34" charset="0"/>
                <a:cs typeface="Arial" panose="020B0604020202020204" pitchFamily="34" charset="0"/>
              </a:rPr>
              <a:t>واحد کالا تکمیل گردیده است و کالای در جریان ساخت پایان          فروردین </a:t>
            </a:r>
            <a:r>
              <a:rPr lang="en-US" sz="2200" dirty="0" smtClean="0">
                <a:solidFill>
                  <a:prstClr val="white"/>
                </a:solidFill>
                <a:latin typeface="Arial" panose="020B0604020202020204" pitchFamily="34" charset="0"/>
                <a:cs typeface="Arial" panose="020B0604020202020204" pitchFamily="34" charset="0"/>
              </a:rPr>
              <a:t>400</a:t>
            </a:r>
            <a:r>
              <a:rPr lang="fa-IR" sz="2200" dirty="0" smtClean="0">
                <a:solidFill>
                  <a:prstClr val="white"/>
                </a:solidFill>
                <a:latin typeface="Arial" panose="020B0604020202020204" pitchFamily="34" charset="0"/>
                <a:cs typeface="Arial" panose="020B0604020202020204" pitchFamily="34" charset="0"/>
              </a:rPr>
              <a:t>واحد بود که از لحاظ کار ( دستمزد) و سربار </a:t>
            </a:r>
            <a:r>
              <a:rPr lang="en-US" sz="2200" dirty="0" smtClean="0">
                <a:solidFill>
                  <a:prstClr val="white"/>
                </a:solidFill>
                <a:latin typeface="Arial" panose="020B0604020202020204" pitchFamily="34" charset="0"/>
                <a:cs typeface="Arial" panose="020B0604020202020204" pitchFamily="34" charset="0"/>
              </a:rPr>
              <a:t>75</a:t>
            </a:r>
            <a:r>
              <a:rPr lang="fa-IR" sz="2200" dirty="0" smtClean="0">
                <a:solidFill>
                  <a:prstClr val="white"/>
                </a:solidFill>
                <a:latin typeface="Arial" panose="020B0604020202020204" pitchFamily="34" charset="0"/>
                <a:cs typeface="Arial" panose="020B0604020202020204" pitchFamily="34" charset="0"/>
              </a:rPr>
              <a:t>% تکمیل شده است . مطلوب است تهیه جدول احاد تکمیل شده 2</a:t>
            </a:r>
            <a:r>
              <a:rPr lang="en-US" sz="2200" dirty="0">
                <a:solidFill>
                  <a:prstClr val="white"/>
                </a:solidFill>
                <a:latin typeface="Arial" panose="020B0604020202020204" pitchFamily="34" charset="0"/>
                <a:cs typeface="Arial" panose="020B0604020202020204" pitchFamily="34" charset="0"/>
              </a:rPr>
              <a:t>(</a:t>
            </a:r>
            <a:r>
              <a:rPr lang="fa-IR" sz="2200" dirty="0" smtClean="0">
                <a:solidFill>
                  <a:prstClr val="white"/>
                </a:solidFill>
                <a:latin typeface="Arial" panose="020B0604020202020204" pitchFamily="34" charset="0"/>
                <a:cs typeface="Arial" panose="020B0604020202020204" pitchFamily="34" charset="0"/>
              </a:rPr>
              <a:t> تهیه جدول بهای تمام شده هر واحد محصول 3) تهیه جدول تخصیص هزینه ها</a:t>
            </a:r>
            <a:endParaRPr lang="fa-IR" sz="2200" dirty="0">
              <a:solidFill>
                <a:prstClr val="white"/>
              </a:solidFill>
              <a:latin typeface="Arial" panose="020B0604020202020204" pitchFamily="34" charset="0"/>
              <a:cs typeface="Arial" panose="020B0604020202020204" pitchFamily="34" charset="0"/>
            </a:endParaRPr>
          </a:p>
        </p:txBody>
      </p:sp>
      <p:sp>
        <p:nvSpPr>
          <p:cNvPr id="11" name="Right Brace 10"/>
          <p:cNvSpPr/>
          <p:nvPr/>
        </p:nvSpPr>
        <p:spPr>
          <a:xfrm>
            <a:off x="11178862" y="2855830"/>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8373482" y="2855829"/>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در جریان ساخت ابتدای دوره</a:t>
            </a:r>
            <a:endParaRPr lang="fa-IR" sz="2200" dirty="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8373482" y="3286716"/>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اقدام به تولید</a:t>
            </a:r>
            <a:endParaRPr lang="fa-IR" sz="2200" dirty="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a:off x="8373482" y="3286715"/>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2400</a:t>
            </a:r>
            <a:endParaRPr lang="fa-IR" sz="2200" dirty="0">
              <a:solidFill>
                <a:prstClr val="white"/>
              </a:solidFill>
              <a:latin typeface="Arial" panose="020B0604020202020204" pitchFamily="34" charset="0"/>
              <a:cs typeface="Arial" panose="020B0604020202020204" pitchFamily="34" charset="0"/>
            </a:endParaRPr>
          </a:p>
        </p:txBody>
      </p:sp>
      <p:sp>
        <p:nvSpPr>
          <p:cNvPr id="15" name="Right Brace 14"/>
          <p:cNvSpPr/>
          <p:nvPr/>
        </p:nvSpPr>
        <p:spPr>
          <a:xfrm>
            <a:off x="11178862" y="4038889"/>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8373482" y="4038888"/>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تکمیل شده </a:t>
            </a:r>
            <a:endParaRPr lang="fa-IR" sz="22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7405300" y="4469775"/>
            <a:ext cx="394742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در جرجریان ساخت پان دوره</a:t>
            </a:r>
            <a:endParaRPr lang="fa-IR" sz="2200" dirty="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8027813" y="4038886"/>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2000</a:t>
            </a:r>
            <a:endParaRPr lang="fa-IR" sz="2200"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6399769" y="4469773"/>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400</a:t>
            </a:r>
            <a:endParaRPr lang="fa-IR" sz="2200" dirty="0">
              <a:solidFill>
                <a:prstClr val="white"/>
              </a:solidFill>
              <a:latin typeface="Arial" panose="020B0604020202020204" pitchFamily="34"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774059316"/>
              </p:ext>
            </p:extLst>
          </p:nvPr>
        </p:nvGraphicFramePr>
        <p:xfrm>
          <a:off x="1611972" y="2798421"/>
          <a:ext cx="5007336" cy="2911815"/>
        </p:xfrm>
        <a:graphic>
          <a:graphicData uri="http://schemas.openxmlformats.org/drawingml/2006/table">
            <a:tbl>
              <a:tblPr firstRow="1" bandRow="1">
                <a:tableStyleId>{616DA210-FB5B-4158-B5E0-FEB733F419BA}</a:tableStyleId>
              </a:tblPr>
              <a:tblGrid>
                <a:gridCol w="1669112"/>
                <a:gridCol w="1669112"/>
                <a:gridCol w="1669112"/>
              </a:tblGrid>
              <a:tr h="512601">
                <a:tc>
                  <a:txBody>
                    <a:bodyPr/>
                    <a:lstStyle/>
                    <a:p>
                      <a:pPr algn="r"/>
                      <a:r>
                        <a:rPr lang="fa-IR" sz="2200" dirty="0" smtClean="0">
                          <a:latin typeface="Arial" panose="020B0604020202020204" pitchFamily="34" charset="0"/>
                          <a:cs typeface="Arial" panose="020B0604020202020204" pitchFamily="34" charset="0"/>
                        </a:rPr>
                        <a:t>بهای</a:t>
                      </a:r>
                      <a:r>
                        <a:rPr lang="fa-IR" sz="2200" baseline="0" dirty="0" smtClean="0">
                          <a:latin typeface="Arial" panose="020B0604020202020204" pitchFamily="34" charset="0"/>
                          <a:cs typeface="Arial" panose="020B0604020202020204" pitchFamily="34" charset="0"/>
                        </a:rPr>
                        <a:t> تبدیل</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مواد مستقیم </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805386">
                <a:tc>
                  <a:txBody>
                    <a:bodyPr/>
                    <a:lstStyle/>
                    <a:p>
                      <a:pPr algn="r"/>
                      <a:r>
                        <a:rPr lang="en-US" sz="2200" dirty="0" smtClean="0">
                          <a:latin typeface="Arial" panose="020B0604020202020204" pitchFamily="34" charset="0"/>
                          <a:cs typeface="Arial" panose="020B0604020202020204" pitchFamily="34" charset="0"/>
                        </a:rPr>
                        <a:t>2000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کالای تکمیل شده</a:t>
                      </a:r>
                      <a:endParaRPr lang="en-US" sz="2200" dirty="0">
                        <a:latin typeface="Arial" panose="020B0604020202020204" pitchFamily="34" charset="0"/>
                        <a:cs typeface="Arial" panose="020B0604020202020204" pitchFamily="34" charset="0"/>
                      </a:endParaRPr>
                    </a:p>
                  </a:txBody>
                  <a:tcPr/>
                </a:tc>
              </a:tr>
              <a:tr h="1068639">
                <a:tc>
                  <a:txBody>
                    <a:bodyPr/>
                    <a:lstStyle/>
                    <a:p>
                      <a:pPr algn="r"/>
                      <a:r>
                        <a:rPr lang="en-US" sz="2200" dirty="0" smtClean="0">
                          <a:latin typeface="Arial" panose="020B0604020202020204" pitchFamily="34" charset="0"/>
                          <a:cs typeface="Arial" panose="020B0604020202020204" pitchFamily="34" charset="0"/>
                        </a:rPr>
                        <a:t>300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400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ک</a:t>
                      </a:r>
                      <a:r>
                        <a:rPr lang="fa-IR" sz="2200" baseline="0" dirty="0" smtClean="0">
                          <a:latin typeface="Arial" panose="020B0604020202020204" pitchFamily="34" charset="0"/>
                          <a:cs typeface="Arial" panose="020B0604020202020204" pitchFamily="34" charset="0"/>
                        </a:rPr>
                        <a:t> در جریان ساخت پایان دوره</a:t>
                      </a:r>
                      <a:endParaRPr lang="en-US" sz="2200" dirty="0">
                        <a:latin typeface="Arial" panose="020B0604020202020204" pitchFamily="34" charset="0"/>
                        <a:cs typeface="Arial" panose="020B0604020202020204" pitchFamily="34" charset="0"/>
                      </a:endParaRPr>
                    </a:p>
                  </a:txBody>
                  <a:tcPr/>
                </a:tc>
              </a:tr>
              <a:tr h="496548">
                <a:tc>
                  <a:txBody>
                    <a:bodyPr/>
                    <a:lstStyle/>
                    <a:p>
                      <a:pPr algn="r"/>
                      <a:r>
                        <a:rPr lang="en-US" sz="2200" dirty="0" smtClean="0">
                          <a:latin typeface="Arial" panose="020B0604020202020204" pitchFamily="34" charset="0"/>
                          <a:cs typeface="Arial" panose="020B0604020202020204" pitchFamily="34" charset="0"/>
                        </a:rPr>
                        <a:t>2300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2400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a:t>
                      </a:r>
                      <a:r>
                        <a:rPr lang="fa-IR" sz="2200" baseline="0" dirty="0" smtClean="0">
                          <a:latin typeface="Arial" panose="020B0604020202020204" pitchFamily="34" charset="0"/>
                          <a:cs typeface="Arial" panose="020B0604020202020204" pitchFamily="34" charset="0"/>
                        </a:rPr>
                        <a:t> معادل احاد</a:t>
                      </a:r>
                      <a:endParaRPr lang="en-US" sz="2200" dirty="0">
                        <a:latin typeface="Arial" panose="020B0604020202020204" pitchFamily="34" charset="0"/>
                        <a:cs typeface="Arial" panose="020B0604020202020204" pitchFamily="34" charset="0"/>
                      </a:endParaRPr>
                    </a:p>
                  </a:txBody>
                  <a:tcPr/>
                </a:tc>
              </a:tr>
            </a:tbl>
          </a:graphicData>
        </a:graphic>
      </p:graphicFrame>
      <p:sp>
        <p:nvSpPr>
          <p:cNvPr id="21" name="Rectangle 20"/>
          <p:cNvSpPr/>
          <p:nvPr/>
        </p:nvSpPr>
        <p:spPr>
          <a:xfrm>
            <a:off x="1251317" y="2290963"/>
            <a:ext cx="394742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جدول شماره 1 معادل احاد </a:t>
            </a:r>
            <a:endParaRPr lang="fa-IR" sz="2200" dirty="0">
              <a:solidFill>
                <a:prstClr val="white"/>
              </a:solidFill>
              <a:latin typeface="Arial" panose="020B0604020202020204" pitchFamily="34" charset="0"/>
              <a:cs typeface="Arial" panose="020B0604020202020204" pitchFamily="34" charset="0"/>
            </a:endParaRPr>
          </a:p>
        </p:txBody>
      </p:sp>
      <p:sp>
        <p:nvSpPr>
          <p:cNvPr id="22" name="Rectangle 21">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3" name="Rectangle 22">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64375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outHorizontal)">
                                      <p:cBhvr>
                                        <p:cTn id="27" dur="500"/>
                                        <p:tgtEl>
                                          <p:spTgt spid="12"/>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out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vertical)">
                                      <p:cBhvr>
                                        <p:cTn id="43" dur="500"/>
                                        <p:tgtEl>
                                          <p:spTgt spid="16"/>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vertical)">
                                      <p:cBhvr>
                                        <p:cTn id="46" dur="500"/>
                                        <p:tgtEl>
                                          <p:spTgt spid="18"/>
                                        </p:tgtEl>
                                      </p:cBhvr>
                                    </p:animEffect>
                                  </p:childTnLst>
                                </p:cTn>
                              </p:par>
                              <p:par>
                                <p:cTn id="47" presetID="14" presetClass="entr" presetSubtype="5"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vertical)">
                                      <p:cBhvr>
                                        <p:cTn id="49" dur="500"/>
                                        <p:tgtEl>
                                          <p:spTgt spid="17"/>
                                        </p:tgtEl>
                                      </p:cBhvr>
                                    </p:animEffect>
                                  </p:childTnLst>
                                </p:cTn>
                              </p:par>
                              <p:par>
                                <p:cTn id="50" presetID="14" presetClass="entr" presetSubtype="5"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vertical)">
                                      <p:cBhvr>
                                        <p:cTn id="52" dur="500"/>
                                        <p:tgtEl>
                                          <p:spTgt spid="19"/>
                                        </p:tgtEl>
                                      </p:cBhvr>
                                    </p:animEffect>
                                  </p:childTnLst>
                                </p:cTn>
                              </p:par>
                              <p:par>
                                <p:cTn id="53" presetID="14" presetClass="entr" presetSubtype="5"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randombar(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randombar(vertic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P spid="12" grpId="0"/>
      <p:bldP spid="13" grpId="0"/>
      <p:bldP spid="14" grpId="0"/>
      <p:bldP spid="15" grpId="0" animBg="1"/>
      <p:bldP spid="16" grpId="0"/>
      <p:bldP spid="17" grpId="0"/>
      <p:bldP spid="18" grpId="0"/>
      <p:bldP spid="19"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8099667"/>
              </p:ext>
            </p:extLst>
          </p:nvPr>
        </p:nvGraphicFramePr>
        <p:xfrm>
          <a:off x="5911405" y="360609"/>
          <a:ext cx="5806939" cy="5048517"/>
        </p:xfrm>
        <a:graphic>
          <a:graphicData uri="http://schemas.openxmlformats.org/drawingml/2006/table">
            <a:tbl>
              <a:tblPr firstRow="1" bandRow="1">
                <a:tableStyleId>{616DA210-FB5B-4158-B5E0-FEB733F419BA}</a:tableStyleId>
              </a:tblPr>
              <a:tblGrid>
                <a:gridCol w="1493948"/>
                <a:gridCol w="1556827"/>
                <a:gridCol w="1378082"/>
                <a:gridCol w="1378082"/>
              </a:tblGrid>
              <a:tr h="990948">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تبدیل</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مواد</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917801">
                <a:tc>
                  <a:txBody>
                    <a:bodyPr/>
                    <a:lstStyle/>
                    <a:p>
                      <a:pPr algn="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هزینه های اول دوره</a:t>
                      </a:r>
                      <a:endParaRPr lang="en-US" sz="2200" dirty="0">
                        <a:latin typeface="Arial" panose="020B0604020202020204" pitchFamily="34" charset="0"/>
                        <a:cs typeface="Arial" panose="020B0604020202020204" pitchFamily="34" charset="0"/>
                      </a:endParaRPr>
                    </a:p>
                  </a:txBody>
                  <a:tcPr/>
                </a:tc>
              </a:tr>
              <a:tr h="917801">
                <a:tc>
                  <a:txBody>
                    <a:bodyPr/>
                    <a:lstStyle/>
                    <a:p>
                      <a:pPr algn="r"/>
                      <a:r>
                        <a:rPr lang="en-US" sz="2200" dirty="0" smtClean="0">
                          <a:latin typeface="Arial" panose="020B0604020202020204" pitchFamily="34" charset="0"/>
                          <a:cs typeface="Arial" panose="020B0604020202020204" pitchFamily="34" charset="0"/>
                        </a:rPr>
                        <a:t>1875000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1035000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840000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هزینه های طی دوره</a:t>
                      </a:r>
                      <a:endParaRPr lang="en-US" sz="2200" dirty="0">
                        <a:latin typeface="Arial" panose="020B0604020202020204" pitchFamily="34" charset="0"/>
                        <a:cs typeface="Arial" panose="020B0604020202020204" pitchFamily="34" charset="0"/>
                      </a:endParaRPr>
                    </a:p>
                  </a:txBody>
                  <a:tcPr/>
                </a:tc>
              </a:tr>
              <a:tr h="753776">
                <a:tc>
                  <a:txBody>
                    <a:bodyPr/>
                    <a:lstStyle/>
                    <a:p>
                      <a:pPr algn="r"/>
                      <a:r>
                        <a:rPr lang="en-US" sz="2200" dirty="0" smtClean="0">
                          <a:latin typeface="Arial" panose="020B0604020202020204" pitchFamily="34" charset="0"/>
                          <a:cs typeface="Arial" panose="020B0604020202020204" pitchFamily="34" charset="0"/>
                        </a:rPr>
                        <a:t>1875000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1035000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840000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 هزینه ها</a:t>
                      </a:r>
                      <a:endParaRPr lang="en-US" sz="2200" dirty="0">
                        <a:latin typeface="Arial" panose="020B0604020202020204" pitchFamily="34" charset="0"/>
                        <a:cs typeface="Arial" panose="020B0604020202020204" pitchFamily="34" charset="0"/>
                      </a:endParaRPr>
                    </a:p>
                  </a:txBody>
                  <a:tcPr/>
                </a:tc>
              </a:tr>
              <a:tr h="1459967">
                <a:tc>
                  <a:txBody>
                    <a:bodyPr/>
                    <a:lstStyle/>
                    <a:p>
                      <a:pPr algn="r"/>
                      <a:endParaRPr lang="fa-IR" sz="2200" dirty="0" smtClean="0">
                        <a:latin typeface="Arial" panose="020B0604020202020204" pitchFamily="34" charset="0"/>
                        <a:cs typeface="Arial" panose="020B0604020202020204" pitchFamily="34" charset="0"/>
                      </a:endParaRPr>
                    </a:p>
                    <a:p>
                      <a:pPr algn="r"/>
                      <a:endParaRPr lang="fa-IR" sz="2200" dirty="0" smtClean="0">
                        <a:latin typeface="Arial" panose="020B0604020202020204" pitchFamily="34" charset="0"/>
                        <a:cs typeface="Arial" panose="020B0604020202020204" pitchFamily="34" charset="0"/>
                      </a:endParaRPr>
                    </a:p>
                    <a:p>
                      <a:pPr algn="r"/>
                      <a:r>
                        <a:rPr lang="en-US" sz="2200" dirty="0" smtClean="0">
                          <a:latin typeface="Arial" panose="020B0604020202020204" pitchFamily="34" charset="0"/>
                          <a:cs typeface="Arial" panose="020B0604020202020204" pitchFamily="34" charset="0"/>
                        </a:rPr>
                        <a:t>800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2300</a:t>
                      </a:r>
                      <a:endParaRPr lang="fa-IR" sz="2200" dirty="0" smtClean="0">
                        <a:latin typeface="Arial" panose="020B0604020202020204" pitchFamily="34" charset="0"/>
                        <a:cs typeface="Arial" panose="020B0604020202020204" pitchFamily="34" charset="0"/>
                      </a:endParaRPr>
                    </a:p>
                    <a:p>
                      <a:pPr algn="r"/>
                      <a:endParaRPr lang="fa-IR" sz="2200" dirty="0" smtClean="0">
                        <a:latin typeface="Arial" panose="020B0604020202020204" pitchFamily="34" charset="0"/>
                        <a:cs typeface="Arial" panose="020B0604020202020204" pitchFamily="34" charset="0"/>
                      </a:endParaRPr>
                    </a:p>
                    <a:p>
                      <a:pPr algn="r"/>
                      <a:r>
                        <a:rPr lang="en-US" sz="2200" dirty="0" smtClean="0">
                          <a:latin typeface="Arial" panose="020B0604020202020204" pitchFamily="34" charset="0"/>
                          <a:cs typeface="Arial" panose="020B0604020202020204" pitchFamily="34" charset="0"/>
                        </a:rPr>
                        <a:t>450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2400</a:t>
                      </a:r>
                      <a:endParaRPr lang="fa-IR" sz="2200" dirty="0" smtClean="0">
                        <a:latin typeface="Arial" panose="020B0604020202020204" pitchFamily="34" charset="0"/>
                        <a:cs typeface="Arial" panose="020B0604020202020204" pitchFamily="34" charset="0"/>
                      </a:endParaRPr>
                    </a:p>
                    <a:p>
                      <a:pPr algn="r"/>
                      <a:endParaRPr lang="fa-IR" sz="2200" dirty="0" smtClean="0">
                        <a:latin typeface="Arial" panose="020B0604020202020204" pitchFamily="34" charset="0"/>
                        <a:cs typeface="Arial" panose="020B0604020202020204" pitchFamily="34" charset="0"/>
                      </a:endParaRPr>
                    </a:p>
                    <a:p>
                      <a:pPr algn="r"/>
                      <a:r>
                        <a:rPr lang="en-US" sz="2200" dirty="0" smtClean="0">
                          <a:latin typeface="Arial" panose="020B0604020202020204" pitchFamily="34" charset="0"/>
                          <a:cs typeface="Arial" panose="020B0604020202020204" pitchFamily="34" charset="0"/>
                        </a:rPr>
                        <a:t>350</a:t>
                      </a:r>
                      <a:endParaRPr lang="en-US" sz="2200" dirty="0">
                        <a:latin typeface="Arial" panose="020B0604020202020204" pitchFamily="34" charset="0"/>
                        <a:cs typeface="Arial" panose="020B0604020202020204" pitchFamily="34" charset="0"/>
                      </a:endParaRPr>
                    </a:p>
                  </a:txBody>
                  <a:tcPr/>
                </a:tc>
                <a:tc>
                  <a:txBody>
                    <a:bodyPr/>
                    <a:lstStyle/>
                    <a:p>
                      <a:pPr algn="r"/>
                      <a:endParaRPr lang="fa-IR" sz="2200" dirty="0" smtClean="0">
                        <a:latin typeface="Arial" panose="020B0604020202020204" pitchFamily="34" charset="0"/>
                        <a:cs typeface="Arial" panose="020B0604020202020204" pitchFamily="34" charset="0"/>
                      </a:endParaRPr>
                    </a:p>
                    <a:p>
                      <a:pPr algn="r"/>
                      <a:endParaRPr lang="fa-IR" sz="2200" dirty="0" smtClean="0">
                        <a:latin typeface="Arial" panose="020B0604020202020204" pitchFamily="34" charset="0"/>
                        <a:cs typeface="Arial" panose="020B0604020202020204" pitchFamily="34" charset="0"/>
                      </a:endParaRPr>
                    </a:p>
                    <a:p>
                      <a:pPr algn="r"/>
                      <a:r>
                        <a:rPr lang="fa-IR" sz="2200" dirty="0" smtClean="0">
                          <a:latin typeface="Arial" panose="020B0604020202020204" pitchFamily="34" charset="0"/>
                          <a:cs typeface="Arial" panose="020B0604020202020204" pitchFamily="34" charset="0"/>
                        </a:rPr>
                        <a:t>جمع</a:t>
                      </a:r>
                      <a:r>
                        <a:rPr lang="fa-IR" sz="2200" baseline="0" dirty="0" smtClean="0">
                          <a:latin typeface="Arial" panose="020B0604020202020204" pitchFamily="34" charset="0"/>
                          <a:cs typeface="Arial" panose="020B0604020202020204" pitchFamily="34" charset="0"/>
                        </a:rPr>
                        <a:t> احاد</a:t>
                      </a:r>
                      <a:endParaRPr lang="en-US" sz="2200" dirty="0">
                        <a:latin typeface="Arial" panose="020B0604020202020204" pitchFamily="34" charset="0"/>
                        <a:cs typeface="Arial" panose="020B0604020202020204" pitchFamily="34" charset="0"/>
                      </a:endParaRPr>
                    </a:p>
                  </a:txBody>
                  <a:tcPr/>
                </a:tc>
              </a:tr>
            </a:tbl>
          </a:graphicData>
        </a:graphic>
      </p:graphicFrame>
      <p:sp>
        <p:nvSpPr>
          <p:cNvPr id="5" name="Division 4"/>
          <p:cNvSpPr/>
          <p:nvPr/>
        </p:nvSpPr>
        <p:spPr>
          <a:xfrm>
            <a:off x="9517487" y="3528811"/>
            <a:ext cx="399245" cy="37348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vision 5"/>
          <p:cNvSpPr/>
          <p:nvPr/>
        </p:nvSpPr>
        <p:spPr>
          <a:xfrm>
            <a:off x="8087932" y="3528811"/>
            <a:ext cx="399245" cy="37348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vision 6"/>
          <p:cNvSpPr/>
          <p:nvPr/>
        </p:nvSpPr>
        <p:spPr>
          <a:xfrm>
            <a:off x="6452315" y="3528811"/>
            <a:ext cx="399245" cy="37348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60790" y="5559848"/>
            <a:ext cx="349967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1035000=460000+575000</a:t>
            </a:r>
            <a:endParaRPr lang="en-US" sz="2200" dirty="0"/>
          </a:p>
        </p:txBody>
      </p:sp>
      <p:sp>
        <p:nvSpPr>
          <p:cNvPr id="11" name="Rectangle 10"/>
          <p:cNvSpPr/>
          <p:nvPr/>
        </p:nvSpPr>
        <p:spPr>
          <a:xfrm>
            <a:off x="5576966" y="5536772"/>
            <a:ext cx="2339102"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بهای تمام شده یک واحد</a:t>
            </a:r>
            <a:endParaRPr lang="en-US" sz="2200" dirty="0">
              <a:latin typeface="Arial" panose="020B0604020202020204" pitchFamily="34" charset="0"/>
              <a:cs typeface="Arial" panose="020B0604020202020204" pitchFamily="34" charset="0"/>
            </a:endParaRPr>
          </a:p>
        </p:txBody>
      </p:sp>
      <p:sp>
        <p:nvSpPr>
          <p:cNvPr id="17" name="Notched Right Arrow 16"/>
          <p:cNvSpPr/>
          <p:nvPr/>
        </p:nvSpPr>
        <p:spPr>
          <a:xfrm rot="5400000">
            <a:off x="6141493" y="4844955"/>
            <a:ext cx="510444" cy="5322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87177" y="5990735"/>
            <a:ext cx="1720343"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دستمزد + سربار</a:t>
            </a:r>
            <a:endParaRPr lang="en-US" sz="2200" dirty="0">
              <a:latin typeface="Arial" panose="020B0604020202020204" pitchFamily="34" charset="0"/>
              <a:cs typeface="Arial" panose="020B0604020202020204" pitchFamily="34" charset="0"/>
            </a:endParaRPr>
          </a:p>
        </p:txBody>
      </p:sp>
      <p:sp>
        <p:nvSpPr>
          <p:cNvPr id="19" name="Rectangle 18"/>
          <p:cNvSpPr/>
          <p:nvPr/>
        </p:nvSpPr>
        <p:spPr>
          <a:xfrm>
            <a:off x="3158406" y="1101247"/>
            <a:ext cx="2291012"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بهای کالای تکمیل شده </a:t>
            </a:r>
            <a:endParaRPr lang="en-US" sz="2200" dirty="0">
              <a:latin typeface="Arial" panose="020B0604020202020204" pitchFamily="34" charset="0"/>
              <a:cs typeface="Arial" panose="020B0604020202020204" pitchFamily="34" charset="0"/>
            </a:endParaRPr>
          </a:p>
        </p:txBody>
      </p:sp>
      <p:sp>
        <p:nvSpPr>
          <p:cNvPr id="20" name="Rectangle 19"/>
          <p:cNvSpPr/>
          <p:nvPr/>
        </p:nvSpPr>
        <p:spPr>
          <a:xfrm>
            <a:off x="421759" y="1101247"/>
            <a:ext cx="2736647"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2000*800= 1600000</a:t>
            </a:r>
            <a:endParaRPr lang="en-US" sz="2200" dirty="0">
              <a:latin typeface="Arial" panose="020B0604020202020204" pitchFamily="34" charset="0"/>
              <a:cs typeface="Arial" panose="020B0604020202020204" pitchFamily="34" charset="0"/>
            </a:endParaRPr>
          </a:p>
        </p:txBody>
      </p:sp>
      <p:sp>
        <p:nvSpPr>
          <p:cNvPr id="21" name="Rectangle 20"/>
          <p:cNvSpPr/>
          <p:nvPr/>
        </p:nvSpPr>
        <p:spPr>
          <a:xfrm>
            <a:off x="612297" y="1532134"/>
            <a:ext cx="4837121" cy="1446550"/>
          </a:xfrm>
          <a:prstGeom prst="rect">
            <a:avLst/>
          </a:prstGeom>
        </p:spPr>
        <p:txBody>
          <a:bodyPr wrap="square">
            <a:spAutoFit/>
          </a:bodyPr>
          <a:lstStyle/>
          <a:p>
            <a:pPr algn="r"/>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ب ت کالای درجریان ساخت پایان دوره </a:t>
            </a:r>
          </a:p>
          <a:p>
            <a:pPr algn="r" rtl="1"/>
            <a:r>
              <a:rPr lang="fa-IR" sz="2200" dirty="0" smtClean="0">
                <a:latin typeface="Arial" panose="020B0604020202020204" pitchFamily="34" charset="0"/>
                <a:cs typeface="Arial" panose="020B0604020202020204" pitchFamily="34" charset="0"/>
              </a:rPr>
              <a:t>مواد (</a:t>
            </a:r>
            <a:r>
              <a:rPr lang="en-US" sz="2200" dirty="0" smtClean="0">
                <a:latin typeface="Arial" panose="020B0604020202020204" pitchFamily="34" charset="0"/>
                <a:cs typeface="Arial" panose="020B0604020202020204" pitchFamily="34" charset="0"/>
              </a:rPr>
              <a:t>400*350</a:t>
            </a:r>
            <a:r>
              <a:rPr lang="fa-IR" sz="2200" dirty="0" smtClean="0">
                <a:latin typeface="Arial" panose="020B0604020202020204" pitchFamily="34" charset="0"/>
                <a:cs typeface="Arial" panose="020B0604020202020204" pitchFamily="34" charset="0"/>
              </a:rPr>
              <a:t>) = </a:t>
            </a:r>
            <a:r>
              <a:rPr lang="en-US" sz="2200" dirty="0" smtClean="0">
                <a:latin typeface="Arial" panose="020B0604020202020204" pitchFamily="34" charset="0"/>
                <a:cs typeface="Arial" panose="020B0604020202020204" pitchFamily="34" charset="0"/>
              </a:rPr>
              <a:t>140000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بهای تبدیل (</a:t>
            </a:r>
            <a:r>
              <a:rPr lang="en-US" sz="2200" dirty="0" smtClean="0">
                <a:latin typeface="Arial" panose="020B0604020202020204" pitchFamily="34" charset="0"/>
                <a:cs typeface="Arial" panose="020B0604020202020204" pitchFamily="34" charset="0"/>
              </a:rPr>
              <a:t>450</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300</a:t>
            </a:r>
            <a:r>
              <a:rPr lang="fa-IR" sz="2200" dirty="0" smtClean="0">
                <a:latin typeface="Arial" panose="020B0604020202020204" pitchFamily="34" charset="0"/>
                <a:cs typeface="Arial" panose="020B0604020202020204" pitchFamily="34" charset="0"/>
              </a:rPr>
              <a:t>) = </a:t>
            </a:r>
            <a:r>
              <a:rPr lang="en-US" sz="2200" dirty="0" smtClean="0">
                <a:latin typeface="Arial" panose="020B0604020202020204" pitchFamily="34" charset="0"/>
                <a:cs typeface="Arial" panose="020B0604020202020204" pitchFamily="34" charset="0"/>
              </a:rPr>
              <a:t>125000</a:t>
            </a:r>
            <a:endParaRPr lang="fa-IR" sz="2200" dirty="0" smtClean="0">
              <a:latin typeface="Arial" panose="020B0604020202020204" pitchFamily="34" charset="0"/>
              <a:cs typeface="Arial" panose="020B0604020202020204" pitchFamily="34" charset="0"/>
            </a:endParaRPr>
          </a:p>
          <a:p>
            <a:pPr algn="r" rtl="1"/>
            <a:endParaRPr lang="en-US" sz="2200" dirty="0">
              <a:latin typeface="Arial" panose="020B0604020202020204" pitchFamily="34" charset="0"/>
              <a:cs typeface="Arial" panose="020B0604020202020204" pitchFamily="34" charset="0"/>
            </a:endParaRPr>
          </a:p>
        </p:txBody>
      </p:sp>
      <p:sp>
        <p:nvSpPr>
          <p:cNvPr id="22" name="Rectangle 21"/>
          <p:cNvSpPr/>
          <p:nvPr/>
        </p:nvSpPr>
        <p:spPr>
          <a:xfrm>
            <a:off x="662850" y="1576663"/>
            <a:ext cx="1127232"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275000</a:t>
            </a:r>
            <a:endParaRPr lang="en-US" sz="2200" dirty="0">
              <a:latin typeface="Arial" panose="020B0604020202020204" pitchFamily="34" charset="0"/>
              <a:cs typeface="Arial" panose="020B0604020202020204" pitchFamily="34" charset="0"/>
            </a:endParaRPr>
          </a:p>
        </p:txBody>
      </p:sp>
      <p:sp>
        <p:nvSpPr>
          <p:cNvPr id="23" name="Plus 22"/>
          <p:cNvSpPr/>
          <p:nvPr/>
        </p:nvSpPr>
        <p:spPr>
          <a:xfrm>
            <a:off x="2151681" y="1963021"/>
            <a:ext cx="259307" cy="2923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2850" y="2593963"/>
            <a:ext cx="4837121" cy="769441"/>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جمع هزینه های تخصیص یافته  </a:t>
            </a:r>
            <a:r>
              <a:rPr lang="en-US" sz="2200" dirty="0" smtClean="0">
                <a:latin typeface="Arial" panose="020B0604020202020204" pitchFamily="34" charset="0"/>
                <a:cs typeface="Arial" panose="020B0604020202020204" pitchFamily="34" charset="0"/>
              </a:rPr>
              <a:t>275000+1600000</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1875000</a:t>
            </a:r>
            <a:endParaRPr lang="en-US" sz="2200" dirty="0">
              <a:latin typeface="Arial" panose="020B0604020202020204" pitchFamily="34" charset="0"/>
              <a:cs typeface="Arial" panose="020B0604020202020204" pitchFamily="34" charset="0"/>
            </a:endParaRPr>
          </a:p>
        </p:txBody>
      </p:sp>
      <p:sp>
        <p:nvSpPr>
          <p:cNvPr id="26" name="Rectangle 25"/>
          <p:cNvSpPr/>
          <p:nvPr/>
        </p:nvSpPr>
        <p:spPr>
          <a:xfrm>
            <a:off x="2151681" y="547249"/>
            <a:ext cx="2462534"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جدول تخصیص هزینه ها</a:t>
            </a:r>
            <a:endParaRPr lang="en-US" sz="2200" dirty="0">
              <a:latin typeface="Arial" panose="020B0604020202020204" pitchFamily="34" charset="0"/>
              <a:cs typeface="Arial" panose="020B0604020202020204" pitchFamily="34" charset="0"/>
            </a:endParaRPr>
          </a:p>
        </p:txBody>
      </p:sp>
      <p:sp>
        <p:nvSpPr>
          <p:cNvPr id="25" name="Rectangle 24">
            <a:hlinkClick r:id="" action="ppaction://hlinkshowjump?jump=nextslide">
              <a:snd r:embed="rId3" name="click.wav"/>
            </a:hlinkClick>
            <a:hlinkHover r:id="" action="ppaction://noaction">
              <a:snd r:embed="rId4" name="arrow.wav"/>
            </a:hlinkHover>
          </p:cNvPr>
          <p:cNvSpPr/>
          <p:nvPr/>
        </p:nvSpPr>
        <p:spPr>
          <a:xfrm>
            <a:off x="267640" y="475659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7" name="Rectangle 26">
            <a:hlinkClick r:id="" action="ppaction://hlinkshowjump?jump=previousslide">
              <a:snd r:embed="rId3" name="click.wav"/>
            </a:hlinkClick>
            <a:hlinkHover r:id="" action="ppaction://noaction">
              <a:snd r:embed="rId4" name="arrow.wav"/>
            </a:hlinkHover>
          </p:cNvPr>
          <p:cNvSpPr/>
          <p:nvPr/>
        </p:nvSpPr>
        <p:spPr>
          <a:xfrm>
            <a:off x="267639" y="541217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40301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barn(inVertical)">
                                      <p:cBhvr>
                                        <p:cTn id="61" dur="500"/>
                                        <p:tgtEl>
                                          <p:spTgt spid="2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1">
                                            <p:txEl>
                                              <p:pRg st="1" end="1"/>
                                            </p:txEl>
                                          </p:spTgt>
                                        </p:tgtEl>
                                        <p:attrNameLst>
                                          <p:attrName>style.visibility</p:attrName>
                                        </p:attrNameLst>
                                      </p:cBhvr>
                                      <p:to>
                                        <p:strVal val="visible"/>
                                      </p:to>
                                    </p:set>
                                    <p:animEffect transition="in" filter="fade">
                                      <p:cBhvr>
                                        <p:cTn id="66" dur="1000"/>
                                        <p:tgtEl>
                                          <p:spTgt spid="21">
                                            <p:txEl>
                                              <p:pRg st="1" end="1"/>
                                            </p:txEl>
                                          </p:spTgt>
                                        </p:tgtEl>
                                      </p:cBhvr>
                                    </p:animEffect>
                                    <p:anim calcmode="lin" valueType="num">
                                      <p:cBhvr>
                                        <p:cTn id="67"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1">
                                            <p:txEl>
                                              <p:pRg st="2" end="2"/>
                                            </p:txEl>
                                          </p:spTgt>
                                        </p:tgtEl>
                                        <p:attrNameLst>
                                          <p:attrName>style.visibility</p:attrName>
                                        </p:attrNameLst>
                                      </p:cBhvr>
                                      <p:to>
                                        <p:strVal val="visible"/>
                                      </p:to>
                                    </p:set>
                                    <p:animEffect transition="in" filter="barn(inVertical)">
                                      <p:cBhvr>
                                        <p:cTn id="73" dur="500"/>
                                        <p:tgtEl>
                                          <p:spTgt spid="21">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1000"/>
                                        <p:tgtEl>
                                          <p:spTgt spid="22">
                                            <p:txEl>
                                              <p:pRg st="0" end="0"/>
                                            </p:txEl>
                                          </p:spTgt>
                                        </p:tgtEl>
                                      </p:cBhvr>
                                    </p:animEffect>
                                    <p:anim calcmode="lin" valueType="num">
                                      <p:cBhvr>
                                        <p:cTn id="8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barn(inVertical)">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17" grpId="0" animBg="1"/>
      <p:bldP spid="18" grpId="0"/>
      <p:bldP spid="19" grpId="0"/>
      <p:bldP spid="20" grpId="0"/>
      <p:bldP spid="23" grpId="0" animBg="1"/>
      <p:bldP spid="24"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33014" y="451715"/>
            <a:ext cx="10323453" cy="2462213"/>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شرکت  احمد که به تولید باطری اتومبیل اشتغال دارد برای هزینه یابی محصولات خود از سیستم هزینه یابی مرحله ای استفاده میکند</a:t>
            </a:r>
          </a:p>
          <a:p>
            <a:pPr algn="r" rtl="1"/>
            <a:r>
              <a:rPr lang="fa-IR" sz="2200" dirty="0" smtClean="0">
                <a:latin typeface="Arial" panose="020B0604020202020204" pitchFamily="34" charset="0"/>
                <a:cs typeface="Arial" panose="020B0604020202020204" pitchFamily="34" charset="0"/>
              </a:rPr>
              <a:t>در این شرکت برای تولید محصول از نوع مواد اولیه استفاده میشود که ترتیب اضاقه شدن مواد مزبور به شرح زیر است :</a:t>
            </a:r>
          </a:p>
          <a:p>
            <a:pPr algn="r" rtl="1"/>
            <a:r>
              <a:rPr lang="fa-IR" sz="2200" dirty="0" smtClean="0">
                <a:solidFill>
                  <a:srgbClr val="00B0F0"/>
                </a:solidFill>
                <a:latin typeface="Arial" panose="020B0604020202020204" pitchFamily="34" charset="0"/>
                <a:cs typeface="Arial" panose="020B0604020202020204" pitchFamily="34" charset="0"/>
              </a:rPr>
              <a:t>ماده </a:t>
            </a:r>
            <a:r>
              <a:rPr lang="en-US" sz="2200" dirty="0" smtClean="0">
                <a:solidFill>
                  <a:srgbClr val="00B0F0"/>
                </a:solidFill>
                <a:latin typeface="Arial" panose="020B0604020202020204" pitchFamily="34" charset="0"/>
                <a:cs typeface="Arial" panose="020B0604020202020204" pitchFamily="34" charset="0"/>
              </a:rPr>
              <a:t>A</a:t>
            </a:r>
            <a:r>
              <a:rPr lang="fa-IR" sz="2200" dirty="0" smtClean="0">
                <a:solidFill>
                  <a:srgbClr val="00B0F0"/>
                </a:solidFill>
                <a:latin typeface="Arial" panose="020B0604020202020204" pitchFamily="34" charset="0"/>
                <a:cs typeface="Arial" panose="020B0604020202020204" pitchFamily="34" charset="0"/>
              </a:rPr>
              <a:t> در ابتدای عملیات </a:t>
            </a:r>
            <a:r>
              <a:rPr lang="fa-IR" sz="2200" dirty="0" smtClean="0">
                <a:latin typeface="Arial" panose="020B0604020202020204" pitchFamily="34" charset="0"/>
                <a:cs typeface="Arial" panose="020B0604020202020204" pitchFamily="34" charset="0"/>
              </a:rPr>
              <a:t>– </a:t>
            </a:r>
            <a:r>
              <a:rPr lang="fa-IR" sz="2200" dirty="0" smtClean="0">
                <a:solidFill>
                  <a:srgbClr val="92D050"/>
                </a:solidFill>
                <a:latin typeface="Arial" panose="020B0604020202020204" pitchFamily="34" charset="0"/>
                <a:cs typeface="Arial" panose="020B0604020202020204" pitchFamily="34" charset="0"/>
              </a:rPr>
              <a:t>ماده </a:t>
            </a:r>
            <a:r>
              <a:rPr lang="en-US" sz="2200" dirty="0" smtClean="0">
                <a:solidFill>
                  <a:srgbClr val="92D050"/>
                </a:solidFill>
                <a:latin typeface="Arial" panose="020B0604020202020204" pitchFamily="34" charset="0"/>
                <a:cs typeface="Arial" panose="020B0604020202020204" pitchFamily="34" charset="0"/>
              </a:rPr>
              <a:t>B</a:t>
            </a:r>
            <a:r>
              <a:rPr lang="fa-IR" sz="2200" dirty="0" smtClean="0">
                <a:solidFill>
                  <a:srgbClr val="92D050"/>
                </a:solidFill>
                <a:latin typeface="Arial" panose="020B0604020202020204" pitchFamily="34" charset="0"/>
                <a:cs typeface="Arial" panose="020B0604020202020204" pitchFamily="34" charset="0"/>
              </a:rPr>
              <a:t> هنگامی که درجه تکمیل محصول 30% است </a:t>
            </a:r>
            <a:r>
              <a:rPr lang="fa-IR" sz="2200" dirty="0" smtClean="0">
                <a:latin typeface="Arial" panose="020B0604020202020204" pitchFamily="34" charset="0"/>
                <a:cs typeface="Arial" panose="020B0604020202020204" pitchFamily="34" charset="0"/>
              </a:rPr>
              <a:t>– </a:t>
            </a:r>
            <a:r>
              <a:rPr lang="fa-IR" sz="2200" dirty="0" smtClean="0">
                <a:solidFill>
                  <a:srgbClr val="FFC000"/>
                </a:solidFill>
                <a:latin typeface="Arial" panose="020B0604020202020204" pitchFamily="34" charset="0"/>
                <a:cs typeface="Arial" panose="020B0604020202020204" pitchFamily="34" charset="0"/>
              </a:rPr>
              <a:t>ماده </a:t>
            </a:r>
            <a:r>
              <a:rPr lang="en-US" sz="2200" dirty="0" smtClean="0">
                <a:solidFill>
                  <a:srgbClr val="FFC000"/>
                </a:solidFill>
                <a:latin typeface="Arial" panose="020B0604020202020204" pitchFamily="34" charset="0"/>
                <a:cs typeface="Arial" panose="020B0604020202020204" pitchFamily="34" charset="0"/>
              </a:rPr>
              <a:t>C</a:t>
            </a:r>
            <a:r>
              <a:rPr lang="fa-IR" sz="2200" dirty="0" smtClean="0">
                <a:solidFill>
                  <a:srgbClr val="FFC000"/>
                </a:solidFill>
                <a:latin typeface="Arial" panose="020B0604020202020204" pitchFamily="34" charset="0"/>
                <a:cs typeface="Arial" panose="020B0604020202020204" pitchFamily="34" charset="0"/>
              </a:rPr>
              <a:t> هنگامی درجه تکمیل محصول 60%است</a:t>
            </a:r>
            <a:r>
              <a:rPr lang="fa-IR" sz="2200" dirty="0" smtClean="0">
                <a:latin typeface="Arial" panose="020B0604020202020204" pitchFamily="34" charset="0"/>
                <a:cs typeface="Arial" panose="020B0604020202020204" pitchFamily="34" charset="0"/>
              </a:rPr>
              <a:t> . اطلاعات زیر در ارتباط با عملیات تنها دایره تولید شرکت در دست است </a:t>
            </a:r>
          </a:p>
          <a:p>
            <a:pPr algn="r" rtl="1"/>
            <a:r>
              <a:rPr lang="fa-IR"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5660467" y="2190653"/>
            <a:ext cx="6096000" cy="1446550"/>
          </a:xfrm>
          <a:prstGeom prst="rect">
            <a:avLst/>
          </a:prstGeom>
        </p:spPr>
        <p:txBody>
          <a:bodyPr>
            <a:spAutoFit/>
          </a:bodyPr>
          <a:lstStyle/>
          <a:p>
            <a:pPr algn="r" rtl="1"/>
            <a:endParaRPr lang="fa-IR" sz="2200" dirty="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کالای درجریان ساخت ابتدای دوره </a:t>
            </a:r>
            <a:r>
              <a:rPr lang="en-US" sz="2200" dirty="0" smtClean="0">
                <a:latin typeface="Arial" panose="020B0604020202020204" pitchFamily="34" charset="0"/>
                <a:cs typeface="Arial" panose="020B0604020202020204" pitchFamily="34" charset="0"/>
              </a:rPr>
              <a:t>1000</a:t>
            </a:r>
            <a:r>
              <a:rPr lang="fa-IR" sz="2200" dirty="0" smtClean="0">
                <a:latin typeface="Arial" panose="020B0604020202020204" pitchFamily="34" charset="0"/>
                <a:cs typeface="Arial" panose="020B0604020202020204" pitchFamily="34" charset="0"/>
              </a:rPr>
              <a:t>واحد </a:t>
            </a:r>
            <a:endParaRPr lang="fa-IR" sz="2200" dirty="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واحد های تکمیل شده </a:t>
            </a:r>
            <a:r>
              <a:rPr lang="en-US" sz="2200" dirty="0" smtClean="0">
                <a:latin typeface="Arial" panose="020B0604020202020204" pitchFamily="34" charset="0"/>
                <a:cs typeface="Arial" panose="020B0604020202020204" pitchFamily="34" charset="0"/>
              </a:rPr>
              <a:t>7000</a:t>
            </a:r>
            <a:r>
              <a:rPr lang="fa-IR" sz="2200" dirty="0" smtClean="0">
                <a:latin typeface="Arial" panose="020B0604020202020204" pitchFamily="34" charset="0"/>
                <a:cs typeface="Arial" panose="020B0604020202020204" pitchFamily="34" charset="0"/>
              </a:rPr>
              <a:t>واحد </a:t>
            </a:r>
            <a:endParaRPr lang="fa-IR" sz="2200" dirty="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کالای در جریان ساخت پایان دوره </a:t>
            </a:r>
            <a:r>
              <a:rPr lang="en-US" sz="2200" dirty="0" smtClean="0">
                <a:latin typeface="Arial" panose="020B0604020202020204" pitchFamily="34" charset="0"/>
                <a:cs typeface="Arial" panose="020B0604020202020204" pitchFamily="34" charset="0"/>
              </a:rPr>
              <a:t>2000</a:t>
            </a:r>
            <a:r>
              <a:rPr lang="fa-IR" sz="2200" dirty="0" smtClean="0">
                <a:latin typeface="Arial" panose="020B0604020202020204" pitchFamily="34" charset="0"/>
                <a:cs typeface="Arial" panose="020B0604020202020204" pitchFamily="34" charset="0"/>
              </a:rPr>
              <a:t>واحد </a:t>
            </a:r>
            <a:endParaRPr lang="fa-IR" sz="2200" dirty="0">
              <a:latin typeface="Arial" panose="020B0604020202020204" pitchFamily="34" charset="0"/>
              <a:cs typeface="Arial" panose="020B0604020202020204" pitchFamily="34" charset="0"/>
            </a:endParaRPr>
          </a:p>
        </p:txBody>
      </p:sp>
      <p:sp>
        <p:nvSpPr>
          <p:cNvPr id="6" name="Rectangle 5"/>
          <p:cNvSpPr/>
          <p:nvPr/>
        </p:nvSpPr>
        <p:spPr>
          <a:xfrm>
            <a:off x="5660467" y="3637203"/>
            <a:ext cx="6096000" cy="769441"/>
          </a:xfrm>
          <a:prstGeom prst="rect">
            <a:avLst/>
          </a:prstGeom>
        </p:spPr>
        <p:txBody>
          <a:bodyPr>
            <a:spAutoFit/>
          </a:bodyPr>
          <a:lstStyle/>
          <a:p>
            <a:pPr algn="r" rtl="1"/>
            <a:r>
              <a:rPr lang="fa-IR" sz="2200" dirty="0" smtClean="0">
                <a:latin typeface="Arial" panose="020B0604020202020204" pitchFamily="34" charset="0"/>
                <a:cs typeface="Arial" panose="020B0604020202020204" pitchFamily="34" charset="0"/>
              </a:rPr>
              <a:t>کالای درجریان اسخت ابتدای دوره از لحاظ تبدیل </a:t>
            </a:r>
            <a:r>
              <a:rPr lang="en-US" sz="2200" dirty="0" smtClean="0">
                <a:latin typeface="Arial" panose="020B0604020202020204" pitchFamily="34" charset="0"/>
                <a:cs typeface="Arial" panose="020B0604020202020204" pitchFamily="34" charset="0"/>
              </a:rPr>
              <a:t>25</a:t>
            </a:r>
            <a:r>
              <a:rPr lang="fa-IR" sz="2200" dirty="0" smtClean="0">
                <a:latin typeface="Arial" panose="020B0604020202020204" pitchFamily="34" charset="0"/>
                <a:cs typeface="Arial" panose="020B0604020202020204" pitchFamily="34" charset="0"/>
              </a:rPr>
              <a:t>% و کالای در جریان ساخت پایان دوره </a:t>
            </a:r>
            <a:r>
              <a:rPr lang="en-US" sz="2200" dirty="0" smtClean="0">
                <a:latin typeface="Arial" panose="020B0604020202020204" pitchFamily="34" charset="0"/>
                <a:cs typeface="Arial" panose="020B0604020202020204" pitchFamily="34" charset="0"/>
              </a:rPr>
              <a:t>50</a:t>
            </a:r>
            <a:r>
              <a:rPr lang="fa-IR" sz="2200" dirty="0" smtClean="0">
                <a:latin typeface="Arial" panose="020B0604020202020204" pitchFamily="34" charset="0"/>
                <a:cs typeface="Arial" panose="020B0604020202020204" pitchFamily="34" charset="0"/>
              </a:rPr>
              <a:t>% تکمیل میباشد</a:t>
            </a:r>
            <a:endParaRPr lang="fa-IR" sz="2200" dirty="0">
              <a:latin typeface="Arial" panose="020B0604020202020204" pitchFamily="34" charset="0"/>
              <a:cs typeface="Arial" panose="020B0604020202020204" pitchFamily="34" charset="0"/>
            </a:endParaRPr>
          </a:p>
        </p:txBody>
      </p:sp>
      <p:sp>
        <p:nvSpPr>
          <p:cNvPr id="7" name="Rectangle 6"/>
          <p:cNvSpPr/>
          <p:nvPr/>
        </p:nvSpPr>
        <p:spPr>
          <a:xfrm>
            <a:off x="5660467" y="4406644"/>
            <a:ext cx="6096000" cy="430887"/>
          </a:xfrm>
          <a:prstGeom prst="rect">
            <a:avLst/>
          </a:prstGeom>
        </p:spPr>
        <p:txBody>
          <a:bodyPr>
            <a:spAutoFit/>
          </a:bodyPr>
          <a:lstStyle/>
          <a:p>
            <a:pPr algn="r" rtl="1"/>
            <a:r>
              <a:rPr lang="fa-IR" sz="2200" dirty="0" smtClean="0">
                <a:latin typeface="Arial" panose="020B0604020202020204" pitchFamily="34" charset="0"/>
                <a:cs typeface="Arial" panose="020B0604020202020204" pitchFamily="34" charset="0"/>
              </a:rPr>
              <a:t>مطلوب است تهیه جدول معادل احاد به روش میانگین و </a:t>
            </a:r>
            <a:r>
              <a:rPr lang="en-US" sz="2200" dirty="0" smtClean="0">
                <a:latin typeface="Arial" panose="020B0604020202020204" pitchFamily="34" charset="0"/>
                <a:cs typeface="Arial" panose="020B0604020202020204" pitchFamily="34" charset="0"/>
              </a:rPr>
              <a:t>FIFO</a:t>
            </a:r>
            <a:endParaRPr lang="fa-IR" sz="2200" dirty="0">
              <a:latin typeface="Arial" panose="020B0604020202020204" pitchFamily="34" charset="0"/>
              <a:cs typeface="Arial" panose="020B0604020202020204" pitchFamily="34" charset="0"/>
            </a:endParaRPr>
          </a:p>
        </p:txBody>
      </p:sp>
      <p:sp>
        <p:nvSpPr>
          <p:cNvPr id="8" name="Rectangle 7">
            <a:hlinkClick r:id="" action="ppaction://hlinkshowjump?jump=nextslide">
              <a:snd r:embed="rId3" name="click.wav"/>
            </a:hlinkClick>
            <a:hlinkHover r:id="" action="ppaction://noaction">
              <a:snd r:embed="rId4" name="arrow.wav"/>
            </a:hlinkHover>
          </p:cNvPr>
          <p:cNvSpPr/>
          <p:nvPr/>
        </p:nvSpPr>
        <p:spPr>
          <a:xfrm>
            <a:off x="6185598" y="576050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9" name="Rectangle 8">
            <a:hlinkClick r:id="" action="ppaction://hlinkshowjump?jump=previousslide">
              <a:snd r:embed="rId3" name="click.wav"/>
            </a:hlinkClick>
            <a:hlinkHover r:id="" action="ppaction://noaction">
              <a:snd r:embed="rId4" name="arrow.wav"/>
            </a:hlinkHover>
          </p:cNvPr>
          <p:cNvSpPr/>
          <p:nvPr/>
        </p:nvSpPr>
        <p:spPr>
          <a:xfrm>
            <a:off x="5265257" y="576050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33588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Brace 3"/>
          <p:cNvSpPr/>
          <p:nvPr/>
        </p:nvSpPr>
        <p:spPr>
          <a:xfrm>
            <a:off x="11547351" y="481119"/>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8741971" y="481118"/>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در جریان ساخت ابتدای دوره</a:t>
            </a:r>
            <a:endParaRPr lang="fa-IR" sz="2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8741971" y="912005"/>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اقدام به تولید</a:t>
            </a:r>
            <a:endParaRPr lang="fa-IR" sz="2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7349899" y="481117"/>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1000</a:t>
            </a:r>
            <a:r>
              <a:rPr lang="fa-IR" sz="2200" dirty="0" smtClean="0">
                <a:solidFill>
                  <a:prstClr val="white"/>
                </a:solidFill>
                <a:latin typeface="Arial" panose="020B0604020202020204" pitchFamily="34" charset="0"/>
                <a:cs typeface="Arial" panose="020B0604020202020204" pitchFamily="34" charset="0"/>
              </a:rPr>
              <a:t>واحد</a:t>
            </a:r>
            <a:endParaRPr lang="fa-IR" sz="2200" dirty="0">
              <a:solidFill>
                <a:prstClr val="white"/>
              </a:solidFill>
              <a:latin typeface="Arial" panose="020B0604020202020204" pitchFamily="34" charset="0"/>
              <a:cs typeface="Arial" panose="020B0604020202020204" pitchFamily="34" charset="0"/>
            </a:endParaRPr>
          </a:p>
        </p:txBody>
      </p:sp>
      <p:sp>
        <p:nvSpPr>
          <p:cNvPr id="8" name="Right Brace 7"/>
          <p:cNvSpPr/>
          <p:nvPr/>
        </p:nvSpPr>
        <p:spPr>
          <a:xfrm>
            <a:off x="11547351" y="1664178"/>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741971" y="1664177"/>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تکمیل شده </a:t>
            </a:r>
            <a:endParaRPr lang="fa-IR"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7042245" y="2095064"/>
            <a:ext cx="467897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در جرجریان ساخت پان دوره  </a:t>
            </a:r>
            <a:r>
              <a:rPr lang="en-US" sz="2200" dirty="0" smtClean="0">
                <a:solidFill>
                  <a:prstClr val="white"/>
                </a:solidFill>
                <a:latin typeface="Arial" panose="020B0604020202020204" pitchFamily="34" charset="0"/>
                <a:cs typeface="Arial" panose="020B0604020202020204" pitchFamily="34" charset="0"/>
              </a:rPr>
              <a:t>2000</a:t>
            </a:r>
            <a:endParaRPr lang="fa-IR" sz="22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8396302" y="1664175"/>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7000</a:t>
            </a:r>
            <a:endParaRPr lang="fa-IR"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8839521" y="912003"/>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8000</a:t>
            </a:r>
            <a:r>
              <a:rPr lang="fa-IR" sz="2200" dirty="0" smtClean="0">
                <a:solidFill>
                  <a:prstClr val="white"/>
                </a:solidFill>
                <a:latin typeface="Arial" panose="020B0604020202020204" pitchFamily="34" charset="0"/>
                <a:cs typeface="Arial" panose="020B0604020202020204" pitchFamily="34" charset="0"/>
              </a:rPr>
              <a:t>واحد</a:t>
            </a:r>
            <a:endParaRPr lang="fa-IR" sz="2200" dirty="0">
              <a:solidFill>
                <a:prstClr val="white"/>
              </a:solidFill>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23943693"/>
              </p:ext>
            </p:extLst>
          </p:nvPr>
        </p:nvGraphicFramePr>
        <p:xfrm>
          <a:off x="364084" y="632360"/>
          <a:ext cx="6972167" cy="4980467"/>
        </p:xfrm>
        <a:graphic>
          <a:graphicData uri="http://schemas.openxmlformats.org/drawingml/2006/table">
            <a:tbl>
              <a:tblPr firstRow="1" bandRow="1">
                <a:tableStyleId>{616DA210-FB5B-4158-B5E0-FEB733F419BA}</a:tableStyleId>
              </a:tblPr>
              <a:tblGrid>
                <a:gridCol w="1546602"/>
                <a:gridCol w="1078173"/>
                <a:gridCol w="1064526"/>
                <a:gridCol w="1023582"/>
                <a:gridCol w="2259284"/>
              </a:tblGrid>
              <a:tr h="714122">
                <a:tc rowSpan="2">
                  <a:txBody>
                    <a:bodyPr/>
                    <a:lstStyle/>
                    <a:p>
                      <a:pPr algn="ctr"/>
                      <a:r>
                        <a:rPr lang="fa-IR" sz="2200" dirty="0" smtClean="0">
                          <a:latin typeface="Arial" panose="020B0604020202020204" pitchFamily="34" charset="0"/>
                          <a:cs typeface="Arial" panose="020B0604020202020204" pitchFamily="34" charset="0"/>
                        </a:rPr>
                        <a:t>تبدیل</a:t>
                      </a:r>
                      <a:endParaRPr lang="en-US" sz="2200" dirty="0">
                        <a:latin typeface="Arial" panose="020B0604020202020204" pitchFamily="34" charset="0"/>
                        <a:cs typeface="Arial" panose="020B0604020202020204" pitchFamily="34" charset="0"/>
                      </a:endParaRPr>
                    </a:p>
                  </a:txBody>
                  <a:tcPr/>
                </a:tc>
                <a:tc gridSpan="3">
                  <a:txBody>
                    <a:bodyPr/>
                    <a:lstStyle/>
                    <a:p>
                      <a:pPr algn="ctr"/>
                      <a:r>
                        <a:rPr lang="fa-IR" sz="2200" dirty="0" smtClean="0">
                          <a:latin typeface="Arial" panose="020B0604020202020204" pitchFamily="34" charset="0"/>
                          <a:cs typeface="Arial" panose="020B0604020202020204" pitchFamily="34" charset="0"/>
                        </a:rPr>
                        <a:t>مواد</a:t>
                      </a:r>
                      <a:r>
                        <a:rPr lang="fa-IR" sz="2200" baseline="0" dirty="0" smtClean="0">
                          <a:latin typeface="Arial" panose="020B0604020202020204" pitchFamily="34" charset="0"/>
                          <a:cs typeface="Arial" panose="020B0604020202020204" pitchFamily="34" charset="0"/>
                        </a:rPr>
                        <a:t> مستقیم</a:t>
                      </a:r>
                      <a:endParaRPr lang="en-US" sz="22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0">
                <a:tc vMerge="1">
                  <a:txBody>
                    <a:bodyPr/>
                    <a:lstStyle/>
                    <a:p>
                      <a:endParaRPr lang="en-US" dirty="0"/>
                    </a:p>
                  </a:txBody>
                  <a:tcPr/>
                </a:tc>
                <a:tc>
                  <a:txBody>
                    <a:bodyPr/>
                    <a:lstStyle/>
                    <a:p>
                      <a:pPr algn="ct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60%C</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30%B</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0%A</a:t>
                      </a:r>
                      <a:endParaRPr lang="en-US" sz="2200" dirty="0">
                        <a:latin typeface="Arial" panose="020B0604020202020204" pitchFamily="34" charset="0"/>
                        <a:cs typeface="Arial" panose="020B0604020202020204" pitchFamily="34" charset="0"/>
                      </a:endParaRPr>
                    </a:p>
                  </a:txBody>
                  <a:tcPr/>
                </a:tc>
                <a:tc vMerge="1">
                  <a:txBody>
                    <a:bodyPr/>
                    <a:lstStyle/>
                    <a:p>
                      <a:endParaRPr lang="en-US" dirty="0"/>
                    </a:p>
                  </a:txBody>
                  <a:tcPr/>
                </a:tc>
              </a:tr>
              <a:tr h="714122">
                <a:tc>
                  <a:txBody>
                    <a:bodyPr/>
                    <a:lstStyle/>
                    <a:p>
                      <a:pPr algn="ctr"/>
                      <a:r>
                        <a:rPr lang="en-US" sz="2200" dirty="0" smtClean="0">
                          <a:latin typeface="Arial" panose="020B0604020202020204" pitchFamily="34" charset="0"/>
                          <a:cs typeface="Arial" panose="020B0604020202020204" pitchFamily="34" charset="0"/>
                        </a:rPr>
                        <a:t>7000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FFC000"/>
                          </a:solidFill>
                          <a:latin typeface="Arial" panose="020B0604020202020204" pitchFamily="34" charset="0"/>
                          <a:cs typeface="Arial" panose="020B0604020202020204" pitchFamily="34" charset="0"/>
                        </a:rPr>
                        <a:t>7000</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92D050"/>
                          </a:solidFill>
                          <a:latin typeface="Arial" panose="020B0604020202020204" pitchFamily="34" charset="0"/>
                          <a:cs typeface="Arial" panose="020B0604020202020204" pitchFamily="34" charset="0"/>
                        </a:rPr>
                        <a:t>7000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00B0F0"/>
                          </a:solidFill>
                          <a:latin typeface="Arial" panose="020B0604020202020204" pitchFamily="34" charset="0"/>
                          <a:cs typeface="Arial" panose="020B0604020202020204" pitchFamily="34" charset="0"/>
                        </a:rPr>
                        <a:t>7000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کالای</a:t>
                      </a:r>
                      <a:r>
                        <a:rPr lang="fa-IR" sz="2200" baseline="0" dirty="0" smtClean="0">
                          <a:latin typeface="Arial" panose="020B0604020202020204" pitchFamily="34" charset="0"/>
                          <a:cs typeface="Arial" panose="020B0604020202020204" pitchFamily="34" charset="0"/>
                        </a:rPr>
                        <a:t> تکمیل شده</a:t>
                      </a:r>
                      <a:endParaRPr lang="en-US" sz="2200" dirty="0">
                        <a:latin typeface="Arial" panose="020B0604020202020204" pitchFamily="34" charset="0"/>
                        <a:cs typeface="Arial" panose="020B0604020202020204" pitchFamily="34" charset="0"/>
                      </a:endParaRPr>
                    </a:p>
                  </a:txBody>
                  <a:tcPr/>
                </a:tc>
              </a:tr>
              <a:tr h="839503">
                <a:tc>
                  <a:txBody>
                    <a:bodyPr/>
                    <a:lstStyle/>
                    <a:p>
                      <a:pPr algn="ctr"/>
                      <a:r>
                        <a:rPr lang="en-US" sz="2200" dirty="0" smtClean="0">
                          <a:latin typeface="Arial" panose="020B0604020202020204" pitchFamily="34" charset="0"/>
                          <a:cs typeface="Arial" panose="020B0604020202020204" pitchFamily="34" charset="0"/>
                        </a:rPr>
                        <a:t>2000*50%=1000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solidFill>
                            <a:srgbClr val="FFC000"/>
                          </a:solidFill>
                          <a:latin typeface="Arial" panose="020B0604020202020204" pitchFamily="34" charset="0"/>
                          <a:cs typeface="Arial" panose="020B0604020202020204" pitchFamily="34" charset="0"/>
                        </a:rPr>
                        <a:t>-</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92D050"/>
                          </a:solidFill>
                          <a:latin typeface="Arial" panose="020B0604020202020204" pitchFamily="34" charset="0"/>
                          <a:cs typeface="Arial" panose="020B0604020202020204" pitchFamily="34" charset="0"/>
                        </a:rPr>
                        <a:t>2000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00B0F0"/>
                          </a:solidFill>
                          <a:latin typeface="Arial" panose="020B0604020202020204" pitchFamily="34" charset="0"/>
                          <a:cs typeface="Arial" panose="020B0604020202020204" pitchFamily="34" charset="0"/>
                        </a:rPr>
                        <a:t>2000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درجریان ساخت پایان دوره (50%)</a:t>
                      </a:r>
                      <a:endParaRPr lang="en-US" sz="2200" dirty="0">
                        <a:latin typeface="Arial" panose="020B0604020202020204" pitchFamily="34" charset="0"/>
                        <a:cs typeface="Arial" panose="020B0604020202020204" pitchFamily="34" charset="0"/>
                      </a:endParaRPr>
                    </a:p>
                  </a:txBody>
                  <a:tcPr/>
                </a:tc>
              </a:tr>
              <a:tr h="714122">
                <a:tc>
                  <a:txBody>
                    <a:bodyPr/>
                    <a:lstStyle/>
                    <a:p>
                      <a:pPr algn="ctr"/>
                      <a:r>
                        <a:rPr lang="en-US" sz="2200" dirty="0" smtClean="0">
                          <a:latin typeface="Arial" panose="020B0604020202020204" pitchFamily="34" charset="0"/>
                          <a:cs typeface="Arial" panose="020B0604020202020204" pitchFamily="34" charset="0"/>
                        </a:rPr>
                        <a:t>8000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FFC000"/>
                          </a:solidFill>
                          <a:latin typeface="Arial" panose="020B0604020202020204" pitchFamily="34" charset="0"/>
                          <a:cs typeface="Arial" panose="020B0604020202020204" pitchFamily="34" charset="0"/>
                        </a:rPr>
                        <a:t>7000</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92D050"/>
                          </a:solidFill>
                          <a:latin typeface="Arial" panose="020B0604020202020204" pitchFamily="34" charset="0"/>
                          <a:cs typeface="Arial" panose="020B0604020202020204" pitchFamily="34" charset="0"/>
                        </a:rPr>
                        <a:t>9000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00B0F0"/>
                          </a:solidFill>
                          <a:latin typeface="Arial" panose="020B0604020202020204" pitchFamily="34" charset="0"/>
                          <a:cs typeface="Arial" panose="020B0604020202020204" pitchFamily="34" charset="0"/>
                        </a:rPr>
                        <a:t>9000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جمع معادل</a:t>
                      </a:r>
                      <a:r>
                        <a:rPr lang="fa-IR" sz="2200" baseline="0" dirty="0" smtClean="0">
                          <a:latin typeface="Arial" panose="020B0604020202020204" pitchFamily="34" charset="0"/>
                          <a:cs typeface="Arial" panose="020B0604020202020204" pitchFamily="34" charset="0"/>
                        </a:rPr>
                        <a:t> احاد (میانگین)</a:t>
                      </a:r>
                      <a:endParaRPr lang="en-US" sz="2200" dirty="0">
                        <a:latin typeface="Arial" panose="020B0604020202020204" pitchFamily="34" charset="0"/>
                        <a:cs typeface="Arial" panose="020B0604020202020204" pitchFamily="34" charset="0"/>
                      </a:endParaRPr>
                    </a:p>
                  </a:txBody>
                  <a:tcPr/>
                </a:tc>
              </a:tr>
              <a:tr h="714122">
                <a:tc>
                  <a:txBody>
                    <a:bodyPr/>
                    <a:lstStyle/>
                    <a:p>
                      <a:pPr algn="ctr"/>
                      <a:r>
                        <a:rPr lang="en-US" sz="2200" dirty="0" smtClean="0">
                          <a:latin typeface="Arial" panose="020B0604020202020204" pitchFamily="34" charset="0"/>
                          <a:cs typeface="Arial" panose="020B0604020202020204" pitchFamily="34" charset="0"/>
                        </a:rPr>
                        <a:t>1000*25%=250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(1000)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 در جریان ساخت اول دوره</a:t>
                      </a: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tc>
              </a:tr>
              <a:tr h="714122">
                <a:tc>
                  <a:txBody>
                    <a:bodyPr/>
                    <a:lstStyle/>
                    <a:p>
                      <a:pPr algn="ctr"/>
                      <a:r>
                        <a:rPr lang="en-US" sz="2200" dirty="0" smtClean="0">
                          <a:latin typeface="Arial" panose="020B0604020202020204" pitchFamily="34" charset="0"/>
                          <a:cs typeface="Arial" panose="020B0604020202020204" pitchFamily="34" charset="0"/>
                        </a:rPr>
                        <a:t>7750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7000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9000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8000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baseline="0" dirty="0" smtClean="0">
                          <a:latin typeface="Arial" panose="020B0604020202020204" pitchFamily="34" charset="0"/>
                          <a:cs typeface="Arial" panose="020B0604020202020204" pitchFamily="34" charset="0"/>
                        </a:rPr>
                        <a:t>جمع معادل احاد</a:t>
                      </a:r>
                      <a:endParaRPr lang="en-US" sz="2200" baseline="0" dirty="0" smtClean="0">
                        <a:latin typeface="Arial" panose="020B0604020202020204" pitchFamily="34" charset="0"/>
                        <a:cs typeface="Arial" panose="020B0604020202020204" pitchFamily="34" charset="0"/>
                      </a:endParaRPr>
                    </a:p>
                    <a:p>
                      <a:pPr algn="ctr"/>
                      <a:r>
                        <a:rPr lang="en-US" sz="2200" baseline="0" dirty="0" smtClean="0">
                          <a:latin typeface="Arial" panose="020B0604020202020204" pitchFamily="34" charset="0"/>
                          <a:cs typeface="Arial" panose="020B0604020202020204" pitchFamily="34" charset="0"/>
                        </a:rPr>
                        <a:t>(FIFO)</a:t>
                      </a:r>
                      <a:endParaRPr lang="en-US" sz="2200" dirty="0">
                        <a:latin typeface="Arial" panose="020B0604020202020204" pitchFamily="34" charset="0"/>
                        <a:cs typeface="Arial" panose="020B0604020202020204" pitchFamily="34" charset="0"/>
                      </a:endParaRPr>
                    </a:p>
                  </a:txBody>
                  <a:tcPr/>
                </a:tc>
              </a:tr>
            </a:tbl>
          </a:graphicData>
        </a:graphic>
      </p:graphicFrame>
      <p:cxnSp>
        <p:nvCxnSpPr>
          <p:cNvPr id="15" name="Elbow Connector 14"/>
          <p:cNvCxnSpPr/>
          <p:nvPr/>
        </p:nvCxnSpPr>
        <p:spPr>
          <a:xfrm>
            <a:off x="1555848" y="3769290"/>
            <a:ext cx="7045174" cy="1073480"/>
          </a:xfrm>
          <a:prstGeom prst="bentConnector3">
            <a:avLst>
              <a:gd name="adj1" fmla="val 505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433604" y="4279409"/>
            <a:ext cx="2904639" cy="769441"/>
          </a:xfrm>
          <a:prstGeom prst="rect">
            <a:avLst/>
          </a:prstGeom>
          <a:noFill/>
        </p:spPr>
        <p:txBody>
          <a:bodyPr wrap="square" rtlCol="0">
            <a:spAutoFit/>
          </a:bodyPr>
          <a:lstStyle/>
          <a:p>
            <a:pPr algn="r" rtl="1"/>
            <a:r>
              <a:rPr lang="fa-IR" sz="2200" dirty="0" smtClean="0">
                <a:latin typeface="Arial" panose="020B0604020202020204" pitchFamily="34" charset="0"/>
                <a:cs typeface="Arial" panose="020B0604020202020204" pitchFamily="34" charset="0"/>
              </a:rPr>
              <a:t>بهای تمام شده یک واحد به روش میانگین</a:t>
            </a:r>
            <a:endParaRPr lang="en-US" sz="2200" dirty="0">
              <a:latin typeface="Arial" panose="020B0604020202020204" pitchFamily="34" charset="0"/>
              <a:cs typeface="Arial" panose="020B0604020202020204" pitchFamily="34" charset="0"/>
            </a:endParaRPr>
          </a:p>
        </p:txBody>
      </p:sp>
      <p:cxnSp>
        <p:nvCxnSpPr>
          <p:cNvPr id="23" name="Elbow Connector 22"/>
          <p:cNvCxnSpPr/>
          <p:nvPr/>
        </p:nvCxnSpPr>
        <p:spPr>
          <a:xfrm>
            <a:off x="1555848" y="4844563"/>
            <a:ext cx="7045174" cy="1110125"/>
          </a:xfrm>
          <a:prstGeom prst="bentConnector3">
            <a:avLst>
              <a:gd name="adj1" fmla="val 505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445034" y="5569968"/>
            <a:ext cx="2904639" cy="769441"/>
          </a:xfrm>
          <a:prstGeom prst="rect">
            <a:avLst/>
          </a:prstGeom>
          <a:noFill/>
        </p:spPr>
        <p:txBody>
          <a:bodyPr wrap="square" rtlCol="0">
            <a:spAutoFit/>
          </a:bodyPr>
          <a:lstStyle/>
          <a:p>
            <a:pPr algn="r" rtl="1"/>
            <a:r>
              <a:rPr lang="fa-IR" sz="2200" dirty="0" smtClean="0">
                <a:latin typeface="Arial" panose="020B0604020202020204" pitchFamily="34" charset="0"/>
                <a:cs typeface="Arial" panose="020B0604020202020204" pitchFamily="34" charset="0"/>
              </a:rPr>
              <a:t>بهای تمام شده یک واحد به روش </a:t>
            </a:r>
            <a:r>
              <a:rPr lang="en-US" sz="2200" dirty="0" smtClean="0">
                <a:latin typeface="Arial" panose="020B0604020202020204" pitchFamily="34" charset="0"/>
                <a:cs typeface="Arial" panose="020B0604020202020204" pitchFamily="34" charset="0"/>
              </a:rPr>
              <a:t>FIFO</a:t>
            </a:r>
            <a:endParaRPr lang="en-US" sz="2200" dirty="0">
              <a:latin typeface="Arial" panose="020B0604020202020204" pitchFamily="34" charset="0"/>
              <a:cs typeface="Arial" panose="020B0604020202020204" pitchFamily="34" charset="0"/>
            </a:endParaRPr>
          </a:p>
        </p:txBody>
      </p:sp>
      <p:sp>
        <p:nvSpPr>
          <p:cNvPr id="30" name="TextBox 29"/>
          <p:cNvSpPr txBox="1"/>
          <p:nvPr/>
        </p:nvSpPr>
        <p:spPr>
          <a:xfrm>
            <a:off x="1555848" y="161370"/>
            <a:ext cx="3976995" cy="430887"/>
          </a:xfrm>
          <a:prstGeom prst="rect">
            <a:avLst/>
          </a:prstGeom>
          <a:noFill/>
        </p:spPr>
        <p:txBody>
          <a:bodyPr wrap="square" rtlCol="0">
            <a:spAutoFit/>
          </a:bodyPr>
          <a:lstStyle/>
          <a:p>
            <a:pPr algn="r" rtl="1"/>
            <a:r>
              <a:rPr lang="fa-IR" sz="2200" dirty="0" smtClean="0">
                <a:latin typeface="Arial" panose="020B0604020202020204" pitchFamily="34" charset="0"/>
                <a:cs typeface="Arial" panose="020B0604020202020204" pitchFamily="34" charset="0"/>
              </a:rPr>
              <a:t>جدول بهای تمام شده یک واحد محصول</a:t>
            </a:r>
            <a:endParaRPr lang="en-US" sz="2200" dirty="0">
              <a:latin typeface="Arial" panose="020B0604020202020204" pitchFamily="34" charset="0"/>
              <a:cs typeface="Arial" panose="020B0604020202020204" pitchFamily="34" charset="0"/>
            </a:endParaRPr>
          </a:p>
        </p:txBody>
      </p:sp>
      <p:sp>
        <p:nvSpPr>
          <p:cNvPr id="17" name="Rectangle 16">
            <a:hlinkClick r:id="" action="ppaction://hlinkshowjump?jump=nextslide">
              <a:snd r:embed="rId3" name="click.wav"/>
            </a:hlinkClick>
            <a:hlinkHover r:id="" action="ppaction://noaction">
              <a:snd r:embed="rId4" name="arrow.wav"/>
            </a:hlinkHover>
          </p:cNvPr>
          <p:cNvSpPr/>
          <p:nvPr/>
        </p:nvSpPr>
        <p:spPr>
          <a:xfrm>
            <a:off x="5503792" y="5954688"/>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8" name="Rectangle 17">
            <a:hlinkClick r:id="" action="ppaction://hlinkshowjump?jump=previousslide">
              <a:snd r:embed="rId3" name="click.wav"/>
            </a:hlinkClick>
            <a:hlinkHover r:id="" action="ppaction://noaction">
              <a:snd r:embed="rId4" name="arrow.wav"/>
            </a:hlinkHover>
          </p:cNvPr>
          <p:cNvSpPr/>
          <p:nvPr/>
        </p:nvSpPr>
        <p:spPr>
          <a:xfrm>
            <a:off x="4583451" y="5954688"/>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24649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ox(out)">
                                      <p:cBhvr>
                                        <p:cTn id="53" dur="75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25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out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0" grpId="0"/>
      <p:bldP spid="11" grpId="0"/>
      <p:bldP spid="12" grpId="0"/>
      <p:bldP spid="22" grpId="0"/>
      <p:bldP spid="29" grpId="0"/>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33014" y="451715"/>
            <a:ext cx="10323453" cy="4154984"/>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شرکت ناصر دارای یک مرحله تولید بوده و برای تعیین بهای تمام شده از سیستم هزینه یابی استفاده میکند مواد لازم برای تولید در ابتدای عملیات تولید فرایند تولید میشود </a:t>
            </a:r>
          </a:p>
          <a:p>
            <a:pPr algn="r" rtl="1"/>
            <a:r>
              <a:rPr lang="fa-IR" sz="2200" dirty="0" smtClean="0">
                <a:latin typeface="Arial" panose="020B0604020202020204" pitchFamily="34" charset="0"/>
                <a:cs typeface="Arial" panose="020B0604020202020204" pitchFamily="34" charset="0"/>
              </a:rPr>
              <a:t>خلاصه اطلاعا مربوط به به تیر ماه به شرح زیر است :</a:t>
            </a:r>
          </a:p>
          <a:p>
            <a:pPr algn="r" rtl="1"/>
            <a:r>
              <a:rPr lang="fa-IR" sz="2200" dirty="0" smtClean="0">
                <a:latin typeface="Arial" panose="020B0604020202020204" pitchFamily="34" charset="0"/>
                <a:cs typeface="Arial" panose="020B0604020202020204" pitchFamily="34" charset="0"/>
              </a:rPr>
              <a:t>کالای در جریان ساخت ابتدای تیر ماه </a:t>
            </a:r>
            <a:r>
              <a:rPr lang="en-US" sz="2200" dirty="0" smtClean="0">
                <a:latin typeface="Arial" panose="020B0604020202020204" pitchFamily="34" charset="0"/>
                <a:cs typeface="Arial" panose="020B0604020202020204" pitchFamily="34" charset="0"/>
              </a:rPr>
              <a:t>800</a:t>
            </a:r>
            <a:r>
              <a:rPr lang="fa-IR" sz="2200" dirty="0" smtClean="0">
                <a:latin typeface="Arial" panose="020B0604020202020204" pitchFamily="34" charset="0"/>
                <a:cs typeface="Arial" panose="020B0604020202020204" pitchFamily="34" charset="0"/>
              </a:rPr>
              <a:t>واحد که </a:t>
            </a:r>
            <a:r>
              <a:rPr lang="en-US" sz="2200" dirty="0" smtClean="0">
                <a:latin typeface="Arial" panose="020B0604020202020204" pitchFamily="34" charset="0"/>
                <a:cs typeface="Arial" panose="020B0604020202020204" pitchFamily="34" charset="0"/>
              </a:rPr>
              <a:t>70</a:t>
            </a:r>
            <a:r>
              <a:rPr lang="fa-IR" sz="2200" dirty="0" smtClean="0">
                <a:latin typeface="Arial" panose="020B0604020202020204" pitchFamily="34" charset="0"/>
                <a:cs typeface="Arial" panose="020B0604020202020204" pitchFamily="34" charset="0"/>
              </a:rPr>
              <a:t>% ان تکمیل شده است بهای تمام شده کالای در جریان ساخت ابتدای تیر ماه </a:t>
            </a:r>
            <a:r>
              <a:rPr lang="en-US" sz="2200" dirty="0" smtClean="0">
                <a:latin typeface="Arial" panose="020B0604020202020204" pitchFamily="34" charset="0"/>
                <a:cs typeface="Arial" panose="020B0604020202020204" pitchFamily="34" charset="0"/>
              </a:rPr>
              <a:t>286800</a:t>
            </a:r>
            <a:r>
              <a:rPr lang="fa-IR" sz="2200" dirty="0" smtClean="0">
                <a:latin typeface="Arial" panose="020B0604020202020204" pitchFamily="34" charset="0"/>
                <a:cs typeface="Arial" panose="020B0604020202020204" pitchFamily="34" charset="0"/>
              </a:rPr>
              <a:t>شامل مواد مستقیم </a:t>
            </a:r>
            <a:r>
              <a:rPr lang="en-US" sz="2200" dirty="0" smtClean="0">
                <a:latin typeface="Arial" panose="020B0604020202020204" pitchFamily="34" charset="0"/>
                <a:cs typeface="Arial" panose="020B0604020202020204" pitchFamily="34" charset="0"/>
              </a:rPr>
              <a:t>170000</a:t>
            </a:r>
            <a:r>
              <a:rPr lang="fa-IR" sz="2200" dirty="0" smtClean="0">
                <a:latin typeface="Arial" panose="020B0604020202020204" pitchFamily="34" charset="0"/>
                <a:cs typeface="Arial" panose="020B0604020202020204" pitchFamily="34" charset="0"/>
              </a:rPr>
              <a:t>دستمزد مستقیم </a:t>
            </a:r>
            <a:r>
              <a:rPr lang="en-US" sz="2200" dirty="0" smtClean="0">
                <a:latin typeface="Arial" panose="020B0604020202020204" pitchFamily="34" charset="0"/>
                <a:cs typeface="Arial" panose="020B0604020202020204" pitchFamily="34" charset="0"/>
              </a:rPr>
              <a:t>73000</a:t>
            </a:r>
            <a:r>
              <a:rPr lang="fa-IR" sz="2200" dirty="0" smtClean="0">
                <a:latin typeface="Arial" panose="020B0604020202020204" pitchFamily="34" charset="0"/>
                <a:cs typeface="Arial" panose="020B0604020202020204" pitchFamily="34" charset="0"/>
              </a:rPr>
              <a:t>سربار ساخت</a:t>
            </a:r>
            <a:r>
              <a:rPr lang="en-US" sz="2200" dirty="0" smtClean="0">
                <a:latin typeface="Arial" panose="020B0604020202020204" pitchFamily="34" charset="0"/>
                <a:cs typeface="Arial" panose="020B0604020202020204" pitchFamily="34" charset="0"/>
              </a:rPr>
              <a:t> 43800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واحد های که اقدام به تولید انها شده </a:t>
            </a:r>
            <a:r>
              <a:rPr lang="en-US" sz="2200" dirty="0" smtClean="0">
                <a:latin typeface="Arial" panose="020B0604020202020204" pitchFamily="34" charset="0"/>
                <a:cs typeface="Arial" panose="020B0604020202020204" pitchFamily="34" charset="0"/>
              </a:rPr>
              <a:t>5200</a:t>
            </a:r>
            <a:r>
              <a:rPr lang="fa-IR" sz="2200" dirty="0" smtClean="0">
                <a:latin typeface="Arial" panose="020B0604020202020204" pitchFamily="34" charset="0"/>
                <a:cs typeface="Arial" panose="020B0604020202020204" pitchFamily="34" charset="0"/>
              </a:rPr>
              <a:t>واحد بوده و هزینه های انه به قرار زیر است:</a:t>
            </a:r>
          </a:p>
          <a:p>
            <a:pPr algn="r" rtl="1"/>
            <a:r>
              <a:rPr lang="fa-IR" sz="2200" dirty="0" smtClean="0">
                <a:latin typeface="Arial" panose="020B0604020202020204" pitchFamily="34" charset="0"/>
                <a:cs typeface="Arial" panose="020B0604020202020204" pitchFamily="34" charset="0"/>
              </a:rPr>
              <a:t>مواد مستقیم : </a:t>
            </a:r>
            <a:r>
              <a:rPr lang="en-US" sz="2200" dirty="0" smtClean="0">
                <a:latin typeface="Arial" panose="020B0604020202020204" pitchFamily="34" charset="0"/>
                <a:cs typeface="Arial" panose="020B0604020202020204" pitchFamily="34" charset="0"/>
              </a:rPr>
              <a:t>1300000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دستمزد مستقیم : </a:t>
            </a:r>
            <a:r>
              <a:rPr lang="en-US" sz="2200" dirty="0" smtClean="0">
                <a:latin typeface="Arial" panose="020B0604020202020204" pitchFamily="34" charset="0"/>
                <a:cs typeface="Arial" panose="020B0604020202020204" pitchFamily="34" charset="0"/>
              </a:rPr>
              <a:t>90000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سربار ساخت بر اساس نرخ یکسانی همچون دوره گذشته بر مبنای هزینه دستمزد مستقیم جذب میشود</a:t>
            </a:r>
            <a:endParaRPr lang="en-US"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کالای در جریان ساخت پایان تیر ماه </a:t>
            </a:r>
            <a:r>
              <a:rPr lang="en-US" sz="2200" dirty="0" smtClean="0">
                <a:latin typeface="Arial" panose="020B0604020202020204" pitchFamily="34" charset="0"/>
                <a:cs typeface="Arial" panose="020B0604020202020204" pitchFamily="34" charset="0"/>
              </a:rPr>
              <a:t>1000</a:t>
            </a:r>
            <a:r>
              <a:rPr lang="fa-IR" sz="2200" dirty="0" smtClean="0">
                <a:latin typeface="Arial" panose="020B0604020202020204" pitchFamily="34" charset="0"/>
                <a:cs typeface="Arial" panose="020B0604020202020204" pitchFamily="34" charset="0"/>
              </a:rPr>
              <a:t>واحد که </a:t>
            </a:r>
            <a:r>
              <a:rPr lang="en-US" sz="2200" dirty="0" smtClean="0">
                <a:latin typeface="Arial" panose="020B0604020202020204" pitchFamily="34" charset="0"/>
                <a:cs typeface="Arial" panose="020B0604020202020204" pitchFamily="34" charset="0"/>
              </a:rPr>
              <a:t>40</a:t>
            </a:r>
            <a:r>
              <a:rPr lang="fa-IR" sz="2200" dirty="0" smtClean="0">
                <a:latin typeface="Arial" panose="020B0604020202020204" pitchFamily="34" charset="0"/>
                <a:cs typeface="Arial" panose="020B0604020202020204" pitchFamily="34" charset="0"/>
              </a:rPr>
              <a:t>% از ان </a:t>
            </a:r>
            <a:r>
              <a:rPr lang="en-US" sz="2200" dirty="0" smtClean="0">
                <a:latin typeface="Arial" panose="020B0604020202020204" pitchFamily="34" charset="0"/>
                <a:cs typeface="Arial" panose="020B0604020202020204" pitchFamily="34" charset="0"/>
              </a:rPr>
              <a:t>50</a:t>
            </a:r>
            <a:r>
              <a:rPr lang="fa-IR" sz="2200" dirty="0" smtClean="0">
                <a:latin typeface="Arial" panose="020B0604020202020204" pitchFamily="34" charset="0"/>
                <a:cs typeface="Arial" panose="020B0604020202020204" pitchFamily="34" charset="0"/>
              </a:rPr>
              <a:t>% تکمیل شده و مابقی </a:t>
            </a:r>
            <a:r>
              <a:rPr lang="en-US" sz="2200" dirty="0" smtClean="0">
                <a:latin typeface="Arial" panose="020B0604020202020204" pitchFamily="34" charset="0"/>
                <a:cs typeface="Arial" panose="020B0604020202020204" pitchFamily="34" charset="0"/>
              </a:rPr>
              <a:t>60</a:t>
            </a:r>
            <a:r>
              <a:rPr lang="fa-IR" sz="2200" dirty="0" smtClean="0">
                <a:latin typeface="Arial" panose="020B0604020202020204" pitchFamily="34" charset="0"/>
                <a:cs typeface="Arial" panose="020B0604020202020204" pitchFamily="34" charset="0"/>
              </a:rPr>
              <a:t>% تکمیل شده است </a:t>
            </a:r>
          </a:p>
          <a:p>
            <a:pPr algn="r" rtl="1"/>
            <a:r>
              <a:rPr lang="fa-IR" sz="2200" dirty="0" smtClean="0">
                <a:latin typeface="Arial" panose="020B0604020202020204" pitchFamily="34" charset="0"/>
                <a:cs typeface="Arial" panose="020B0604020202020204" pitchFamily="34" charset="0"/>
              </a:rPr>
              <a:t>مطلوب است تهیه جدول سه گانه به روش میانگین و </a:t>
            </a:r>
            <a:r>
              <a:rPr lang="en-US" sz="2200" dirty="0" smtClean="0">
                <a:latin typeface="Arial" panose="020B0604020202020204" pitchFamily="34" charset="0"/>
                <a:cs typeface="Arial" panose="020B0604020202020204" pitchFamily="34" charset="0"/>
              </a:rPr>
              <a:t>FIFO</a:t>
            </a:r>
            <a:endParaRPr lang="en-US" sz="2200" dirty="0">
              <a:latin typeface="Arial" panose="020B0604020202020204" pitchFamily="34" charset="0"/>
              <a:cs typeface="Arial" panose="020B0604020202020204" pitchFamily="34" charset="0"/>
            </a:endParaRPr>
          </a:p>
        </p:txBody>
      </p:sp>
      <p:sp>
        <p:nvSpPr>
          <p:cNvPr id="3" name="Rectangle 2">
            <a:hlinkClick r:id="" action="ppaction://hlinkshowjump?jump=nextslide">
              <a:snd r:embed="rId3" name="click.wav"/>
            </a:hlinkClick>
            <a:hlinkHover r:id="" action="ppaction://noaction">
              <a:snd r:embed="rId4" name="arrow.wav"/>
            </a:hlinkHover>
          </p:cNvPr>
          <p:cNvSpPr/>
          <p:nvPr/>
        </p:nvSpPr>
        <p:spPr>
          <a:xfrm>
            <a:off x="6085366" y="5811740"/>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 name="Rectangle 3">
            <a:hlinkClick r:id="" action="ppaction://hlinkshowjump?jump=previousslide">
              <a:snd r:embed="rId3" name="click.wav"/>
            </a:hlinkClick>
            <a:hlinkHover r:id="" action="ppaction://noaction">
              <a:snd r:embed="rId4" name="arrow.wav"/>
            </a:hlinkHover>
          </p:cNvPr>
          <p:cNvSpPr/>
          <p:nvPr/>
        </p:nvSpPr>
        <p:spPr>
          <a:xfrm>
            <a:off x="5165025" y="5811740"/>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93512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Brace 3"/>
          <p:cNvSpPr/>
          <p:nvPr/>
        </p:nvSpPr>
        <p:spPr>
          <a:xfrm>
            <a:off x="11707843" y="206553"/>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8902463" y="206552"/>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در جریان ساخت ابتدای دوره</a:t>
            </a:r>
            <a:endParaRPr lang="fa-IR" sz="2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8902463" y="637439"/>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اقدام به تولید</a:t>
            </a:r>
            <a:endParaRPr lang="fa-IR" sz="2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7510391" y="206551"/>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800</a:t>
            </a:r>
            <a:r>
              <a:rPr lang="fa-IR" sz="2200" dirty="0" smtClean="0">
                <a:solidFill>
                  <a:prstClr val="white"/>
                </a:solidFill>
                <a:latin typeface="Arial" panose="020B0604020202020204" pitchFamily="34" charset="0"/>
                <a:cs typeface="Arial" panose="020B0604020202020204" pitchFamily="34" charset="0"/>
              </a:rPr>
              <a:t>واحد</a:t>
            </a:r>
            <a:endParaRPr lang="fa-IR" sz="2200" dirty="0">
              <a:solidFill>
                <a:prstClr val="white"/>
              </a:solidFill>
              <a:latin typeface="Arial" panose="020B0604020202020204" pitchFamily="34" charset="0"/>
              <a:cs typeface="Arial" panose="020B0604020202020204" pitchFamily="34" charset="0"/>
            </a:endParaRPr>
          </a:p>
        </p:txBody>
      </p:sp>
      <p:sp>
        <p:nvSpPr>
          <p:cNvPr id="8" name="Right Brace 7"/>
          <p:cNvSpPr/>
          <p:nvPr/>
        </p:nvSpPr>
        <p:spPr>
          <a:xfrm>
            <a:off x="11702844" y="1260824"/>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p:cNvSpPr/>
          <p:nvPr/>
        </p:nvSpPr>
        <p:spPr>
          <a:xfrm>
            <a:off x="8897464" y="1260823"/>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تکمیل شده </a:t>
            </a:r>
            <a:endParaRPr lang="fa-IR"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7197738" y="1691710"/>
            <a:ext cx="467897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در جرجریان ساخت پان دوره  </a:t>
            </a:r>
            <a:r>
              <a:rPr lang="en-US" sz="2200" dirty="0" smtClean="0">
                <a:solidFill>
                  <a:prstClr val="white"/>
                </a:solidFill>
                <a:latin typeface="Arial" panose="020B0604020202020204" pitchFamily="34" charset="0"/>
                <a:cs typeface="Arial" panose="020B0604020202020204" pitchFamily="34" charset="0"/>
              </a:rPr>
              <a:t>1000</a:t>
            </a:r>
            <a:endParaRPr lang="fa-IR" sz="22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8551795" y="1260821"/>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5000</a:t>
            </a:r>
            <a:endParaRPr lang="fa-IR"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9000013" y="637437"/>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5200</a:t>
            </a:r>
            <a:r>
              <a:rPr lang="fa-IR" sz="2200" dirty="0" smtClean="0">
                <a:solidFill>
                  <a:prstClr val="white"/>
                </a:solidFill>
                <a:latin typeface="Arial" panose="020B0604020202020204" pitchFamily="34" charset="0"/>
                <a:cs typeface="Arial" panose="020B0604020202020204" pitchFamily="34" charset="0"/>
              </a:rPr>
              <a:t>واحد</a:t>
            </a:r>
            <a:endParaRPr lang="fa-IR" sz="2200" dirty="0">
              <a:solidFill>
                <a:prstClr val="white"/>
              </a:solidFill>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086324507"/>
              </p:ext>
            </p:extLst>
          </p:nvPr>
        </p:nvGraphicFramePr>
        <p:xfrm>
          <a:off x="235910" y="2331287"/>
          <a:ext cx="5367990" cy="3994150"/>
        </p:xfrm>
        <a:graphic>
          <a:graphicData uri="http://schemas.openxmlformats.org/drawingml/2006/table">
            <a:tbl>
              <a:tblPr firstRow="1" bandRow="1">
                <a:tableStyleId>{616DA210-FB5B-4158-B5E0-FEB733F419BA}</a:tableStyleId>
              </a:tblPr>
              <a:tblGrid>
                <a:gridCol w="2132512"/>
                <a:gridCol w="1446148"/>
                <a:gridCol w="1789330"/>
              </a:tblGrid>
              <a:tr h="412124">
                <a:tc>
                  <a:txBody>
                    <a:bodyPr/>
                    <a:lstStyle/>
                    <a:p>
                      <a:pPr algn="r"/>
                      <a:r>
                        <a:rPr lang="fa-IR" sz="2200" dirty="0" smtClean="0">
                          <a:latin typeface="Arial" panose="020B0604020202020204" pitchFamily="34" charset="0"/>
                          <a:cs typeface="Arial" panose="020B0604020202020204" pitchFamily="34" charset="0"/>
                        </a:rPr>
                        <a:t>بهای</a:t>
                      </a:r>
                      <a:r>
                        <a:rPr lang="fa-IR" sz="2200" baseline="0" dirty="0" smtClean="0">
                          <a:latin typeface="Arial" panose="020B0604020202020204" pitchFamily="34" charset="0"/>
                          <a:cs typeface="Arial" panose="020B0604020202020204" pitchFamily="34" charset="0"/>
                        </a:rPr>
                        <a:t> تبدیل</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مواد مستقیم </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481612">
                <a:tc>
                  <a:txBody>
                    <a:bodyPr/>
                    <a:lstStyle/>
                    <a:p>
                      <a:pPr algn="r"/>
                      <a:r>
                        <a:rPr lang="en-US" sz="2200" dirty="0" smtClean="0">
                          <a:latin typeface="Arial" panose="020B0604020202020204" pitchFamily="34" charset="0"/>
                          <a:cs typeface="Arial" panose="020B0604020202020204" pitchFamily="34" charset="0"/>
                        </a:rPr>
                        <a:t>5000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کالای تکمیل شده</a:t>
                      </a:r>
                      <a:endParaRPr lang="en-US" sz="2200" dirty="0">
                        <a:latin typeface="Arial" panose="020B0604020202020204" pitchFamily="34" charset="0"/>
                        <a:cs typeface="Arial" panose="020B0604020202020204" pitchFamily="34" charset="0"/>
                      </a:endParaRPr>
                    </a:p>
                  </a:txBody>
                  <a:tcPr/>
                </a:tc>
              </a:tr>
              <a:tr h="799818">
                <a:tc>
                  <a:txBody>
                    <a:bodyPr/>
                    <a:lstStyle/>
                    <a:p>
                      <a:pPr algn="r"/>
                      <a:r>
                        <a:rPr lang="en-US" sz="2200" dirty="0" smtClean="0">
                          <a:latin typeface="Arial" panose="020B0604020202020204" pitchFamily="34" charset="0"/>
                          <a:cs typeface="Arial" panose="020B0604020202020204" pitchFamily="34" charset="0"/>
                        </a:rPr>
                        <a:t>560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ک</a:t>
                      </a:r>
                      <a:r>
                        <a:rPr lang="fa-IR" sz="2200" baseline="0" dirty="0" smtClean="0">
                          <a:latin typeface="Arial" panose="020B0604020202020204" pitchFamily="34" charset="0"/>
                          <a:cs typeface="Arial" panose="020B0604020202020204" pitchFamily="34" charset="0"/>
                        </a:rPr>
                        <a:t> در جریان ساخت پایان دوره</a:t>
                      </a:r>
                      <a:endParaRPr lang="en-US" sz="2200" dirty="0">
                        <a:latin typeface="Arial" panose="020B0604020202020204" pitchFamily="34" charset="0"/>
                        <a:cs typeface="Arial" panose="020B0604020202020204" pitchFamily="34" charset="0"/>
                      </a:endParaRPr>
                    </a:p>
                  </a:txBody>
                  <a:tcPr/>
                </a:tc>
              </a:tr>
              <a:tr h="685185">
                <a:tc>
                  <a:txBody>
                    <a:bodyPr/>
                    <a:lstStyle/>
                    <a:p>
                      <a:pPr algn="r"/>
                      <a:r>
                        <a:rPr lang="en-US" sz="2200" dirty="0" smtClean="0">
                          <a:latin typeface="Arial" panose="020B0604020202020204" pitchFamily="34" charset="0"/>
                          <a:cs typeface="Arial" panose="020B0604020202020204" pitchFamily="34" charset="0"/>
                        </a:rPr>
                        <a:t>5560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6000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a:t>
                      </a:r>
                      <a:r>
                        <a:rPr lang="fa-IR" sz="2200" baseline="0" dirty="0" smtClean="0">
                          <a:latin typeface="Arial" panose="020B0604020202020204" pitchFamily="34" charset="0"/>
                          <a:cs typeface="Arial" panose="020B0604020202020204" pitchFamily="34" charset="0"/>
                        </a:rPr>
                        <a:t> معادل احاد به ( میانگین)</a:t>
                      </a:r>
                      <a:endParaRPr lang="en-US" sz="2200" dirty="0">
                        <a:latin typeface="Arial" panose="020B0604020202020204" pitchFamily="34" charset="0"/>
                        <a:cs typeface="Arial" panose="020B0604020202020204" pitchFamily="34" charset="0"/>
                      </a:endParaRPr>
                    </a:p>
                  </a:txBody>
                  <a:tcPr/>
                </a:tc>
              </a:tr>
              <a:tr h="685185">
                <a:tc>
                  <a:txBody>
                    <a:bodyPr/>
                    <a:lstStyle/>
                    <a:p>
                      <a:pPr algn="r"/>
                      <a:r>
                        <a:rPr lang="en-US" sz="2200" dirty="0" smtClean="0">
                          <a:latin typeface="Arial" panose="020B0604020202020204" pitchFamily="34" charset="0"/>
                          <a:cs typeface="Arial" panose="020B0604020202020204" pitchFamily="34" charset="0"/>
                        </a:rPr>
                        <a:t>800*70%=560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(800)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کالای در جریان ساخت اول دوره</a:t>
                      </a:r>
                      <a:endParaRPr lang="en-US" sz="2200" dirty="0">
                        <a:latin typeface="Arial" panose="020B0604020202020204" pitchFamily="34" charset="0"/>
                        <a:cs typeface="Arial" panose="020B0604020202020204" pitchFamily="34" charset="0"/>
                      </a:endParaRPr>
                    </a:p>
                  </a:txBody>
                  <a:tcPr/>
                </a:tc>
              </a:tr>
              <a:tr h="685185">
                <a:tc>
                  <a:txBody>
                    <a:bodyPr/>
                    <a:lstStyle/>
                    <a:p>
                      <a:pPr algn="r"/>
                      <a:r>
                        <a:rPr lang="en-US" sz="2200" dirty="0" smtClean="0">
                          <a:latin typeface="Arial" panose="020B0604020202020204" pitchFamily="34" charset="0"/>
                          <a:cs typeface="Arial" panose="020B0604020202020204" pitchFamily="34" charset="0"/>
                        </a:rPr>
                        <a:t>5700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5200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جمع</a:t>
                      </a:r>
                      <a:r>
                        <a:rPr lang="fa-IR" sz="2200" baseline="0" dirty="0" smtClean="0">
                          <a:latin typeface="Arial" panose="020B0604020202020204" pitchFamily="34" charset="0"/>
                          <a:cs typeface="Arial" panose="020B0604020202020204" pitchFamily="34" charset="0"/>
                        </a:rPr>
                        <a:t> معدل احاد </a:t>
                      </a:r>
                      <a:r>
                        <a:rPr lang="en-US" sz="2200" baseline="0" dirty="0" smtClean="0">
                          <a:latin typeface="Arial" panose="020B0604020202020204" pitchFamily="34" charset="0"/>
                          <a:cs typeface="Arial" panose="020B0604020202020204" pitchFamily="34" charset="0"/>
                        </a:rPr>
                        <a:t>FIFO</a:t>
                      </a:r>
                      <a:endParaRPr lang="en-US" sz="2200" dirty="0">
                        <a:latin typeface="Arial" panose="020B0604020202020204" pitchFamily="34" charset="0"/>
                        <a:cs typeface="Arial" panose="020B0604020202020204" pitchFamily="34" charset="0"/>
                      </a:endParaRPr>
                    </a:p>
                  </a:txBody>
                  <a:tcPr/>
                </a:tc>
              </a:tr>
            </a:tbl>
          </a:graphicData>
        </a:graphic>
      </p:graphicFrame>
      <p:sp>
        <p:nvSpPr>
          <p:cNvPr id="19" name="Rectangle 18"/>
          <p:cNvSpPr/>
          <p:nvPr/>
        </p:nvSpPr>
        <p:spPr>
          <a:xfrm rot="16200000">
            <a:off x="4417917" y="4871207"/>
            <a:ext cx="2874009"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جدول شماره 1 معادل احاد </a:t>
            </a:r>
            <a:endParaRPr lang="fa-IR" sz="2200" dirty="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367780" y="422875"/>
            <a:ext cx="3589444"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1000*40% = 400*50%=200</a:t>
            </a:r>
            <a:endParaRPr lang="en-US" sz="2200" dirty="0"/>
          </a:p>
        </p:txBody>
      </p:sp>
      <p:sp>
        <p:nvSpPr>
          <p:cNvPr id="29" name="Rectangle 28"/>
          <p:cNvSpPr/>
          <p:nvPr/>
        </p:nvSpPr>
        <p:spPr>
          <a:xfrm>
            <a:off x="322212" y="829934"/>
            <a:ext cx="3589444" cy="769441"/>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1000*60% = 600*60%=360</a:t>
            </a:r>
          </a:p>
          <a:p>
            <a:r>
              <a:rPr lang="en-US" sz="2200" dirty="0" smtClean="0">
                <a:latin typeface="Arial" panose="020B0604020202020204" pitchFamily="34" charset="0"/>
                <a:cs typeface="Arial" panose="020B0604020202020204" pitchFamily="34" charset="0"/>
              </a:rPr>
              <a:t>360+200=560</a:t>
            </a:r>
            <a:endParaRPr lang="en-US" sz="2200" dirty="0"/>
          </a:p>
        </p:txBody>
      </p:sp>
      <p:sp>
        <p:nvSpPr>
          <p:cNvPr id="15" name="Rectangle 14">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6" name="Rectangle 15">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20259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2" grpId="0"/>
      <p:bldP spid="19"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86515" y="629495"/>
            <a:ext cx="10021721" cy="769441"/>
          </a:xfrm>
          <a:prstGeom prst="rect">
            <a:avLst/>
          </a:prstGeom>
        </p:spPr>
        <p:txBody>
          <a:bodyPr wrap="square">
            <a:spAutoFit/>
          </a:bodyPr>
          <a:lstStyle/>
          <a:p>
            <a:pPr algn="r" rtl="1"/>
            <a:r>
              <a:rPr lang="fa-IR" sz="2200" b="1" dirty="0">
                <a:latin typeface="Arial" panose="020B0604020202020204" pitchFamily="34" charset="0"/>
                <a:cs typeface="Arial" panose="020B0604020202020204" pitchFamily="34" charset="0"/>
              </a:rPr>
              <a:t>با تولید </a:t>
            </a:r>
            <a:r>
              <a:rPr lang="en-US" sz="2200" b="1" dirty="0" smtClean="0">
                <a:latin typeface="Arial" panose="020B0604020202020204" pitchFamily="34" charset="0"/>
                <a:cs typeface="Arial" panose="020B0604020202020204" pitchFamily="34" charset="0"/>
              </a:rPr>
              <a:t>1000</a:t>
            </a:r>
            <a:r>
              <a:rPr lang="fa-IR" sz="2200" b="1" dirty="0" smtClean="0">
                <a:latin typeface="Arial" panose="020B0604020202020204" pitchFamily="34" charset="0"/>
                <a:cs typeface="Arial" panose="020B0604020202020204" pitchFamily="34" charset="0"/>
              </a:rPr>
              <a:t>واحد </a:t>
            </a:r>
            <a:r>
              <a:rPr lang="fa-IR" sz="2200" b="1" dirty="0">
                <a:latin typeface="Arial" panose="020B0604020202020204" pitchFamily="34" charset="0"/>
                <a:cs typeface="Arial" panose="020B0604020202020204" pitchFamily="34" charset="0"/>
              </a:rPr>
              <a:t>محصول هزینه ی ثابت هر واحد محصول </a:t>
            </a:r>
            <a:r>
              <a:rPr lang="en-US" sz="2200" b="1" dirty="0" smtClean="0">
                <a:latin typeface="Arial" panose="020B0604020202020204" pitchFamily="34" charset="0"/>
                <a:cs typeface="Arial" panose="020B0604020202020204" pitchFamily="34" charset="0"/>
              </a:rPr>
              <a:t>450</a:t>
            </a:r>
            <a:r>
              <a:rPr lang="fa-IR" sz="2200" b="1" dirty="0" smtClean="0">
                <a:latin typeface="Arial" panose="020B0604020202020204" pitchFamily="34" charset="0"/>
                <a:cs typeface="Arial" panose="020B0604020202020204" pitchFamily="34" charset="0"/>
              </a:rPr>
              <a:t>ریال </a:t>
            </a:r>
            <a:r>
              <a:rPr lang="fa-IR" sz="2200" b="1" dirty="0">
                <a:latin typeface="Arial" panose="020B0604020202020204" pitchFamily="34" charset="0"/>
                <a:cs typeface="Arial" panose="020B0604020202020204" pitchFamily="34" charset="0"/>
              </a:rPr>
              <a:t>بوده است اگر </a:t>
            </a:r>
            <a:r>
              <a:rPr lang="en-US" sz="2200" b="1" dirty="0" smtClean="0">
                <a:latin typeface="Arial" panose="020B0604020202020204" pitchFamily="34" charset="0"/>
                <a:cs typeface="Arial" panose="020B0604020202020204" pitchFamily="34" charset="0"/>
              </a:rPr>
              <a:t>1500</a:t>
            </a:r>
            <a:r>
              <a:rPr lang="fa-IR" sz="2200" b="1" dirty="0" smtClean="0">
                <a:latin typeface="Arial" panose="020B0604020202020204" pitchFamily="34" charset="0"/>
                <a:cs typeface="Arial" panose="020B0604020202020204" pitchFamily="34" charset="0"/>
              </a:rPr>
              <a:t>واحد </a:t>
            </a:r>
            <a:r>
              <a:rPr lang="fa-IR" sz="2200" b="1" dirty="0">
                <a:latin typeface="Arial" panose="020B0604020202020204" pitchFamily="34" charset="0"/>
                <a:cs typeface="Arial" panose="020B0604020202020204" pitchFamily="34" charset="0"/>
              </a:rPr>
              <a:t>محصول تولید شود هزینه هر واحد چه تغییری </a:t>
            </a:r>
            <a:r>
              <a:rPr lang="fa-IR" sz="2200" b="1" dirty="0" smtClean="0">
                <a:latin typeface="Arial" panose="020B0604020202020204" pitchFamily="34" charset="0"/>
                <a:cs typeface="Arial" panose="020B0604020202020204" pitchFamily="34" charset="0"/>
              </a:rPr>
              <a:t>میکند؟</a:t>
            </a:r>
            <a:endParaRPr lang="en-US" sz="2200" b="1" dirty="0">
              <a:latin typeface="Arial" panose="020B0604020202020204" pitchFamily="34" charset="0"/>
              <a:cs typeface="Arial" panose="020B0604020202020204" pitchFamily="34" charset="0"/>
            </a:endParaRPr>
          </a:p>
        </p:txBody>
      </p:sp>
      <p:sp>
        <p:nvSpPr>
          <p:cNvPr id="6" name="Rectangle 5"/>
          <p:cNvSpPr/>
          <p:nvPr/>
        </p:nvSpPr>
        <p:spPr>
          <a:xfrm>
            <a:off x="4101115" y="1797450"/>
            <a:ext cx="7607121" cy="430887"/>
          </a:xfrm>
          <a:prstGeom prst="rect">
            <a:avLst/>
          </a:prstGeom>
        </p:spPr>
        <p:txBody>
          <a:bodyPr wrap="square">
            <a:spAutoFit/>
          </a:bodyPr>
          <a:lstStyle/>
          <a:p>
            <a:pPr algn="r" rtl="1"/>
            <a:r>
              <a:rPr lang="fa-IR" sz="2200" b="1" dirty="0">
                <a:latin typeface="Arial" panose="020B0604020202020204" pitchFamily="34" charset="0"/>
                <a:cs typeface="Arial" panose="020B0604020202020204" pitchFamily="34" charset="0"/>
              </a:rPr>
              <a:t>الف) </a:t>
            </a:r>
            <a:r>
              <a:rPr lang="fa-IR" sz="2200" b="1" dirty="0" smtClean="0">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33</a:t>
            </a:r>
            <a:r>
              <a:rPr lang="fa-IR" sz="2200" b="1" dirty="0" smtClean="0">
                <a:latin typeface="Arial" panose="020B0604020202020204" pitchFamily="34" charset="0"/>
                <a:cs typeface="Arial" panose="020B0604020202020204" pitchFamily="34" charset="0"/>
              </a:rPr>
              <a:t>افزایش </a:t>
            </a:r>
            <a:r>
              <a:rPr lang="fa-IR" sz="2200" b="1" dirty="0">
                <a:latin typeface="Arial" panose="020B0604020202020204" pitchFamily="34" charset="0"/>
                <a:cs typeface="Arial" panose="020B0604020202020204" pitchFamily="34" charset="0"/>
              </a:rPr>
              <a:t>- ب) </a:t>
            </a:r>
            <a:r>
              <a:rPr lang="fa-IR" sz="2200" b="1" dirty="0" smtClean="0">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33</a:t>
            </a:r>
            <a:r>
              <a:rPr lang="fa-IR" sz="2200" b="1" dirty="0" smtClean="0">
                <a:latin typeface="Arial" panose="020B0604020202020204" pitchFamily="34" charset="0"/>
                <a:cs typeface="Arial" panose="020B0604020202020204" pitchFamily="34" charset="0"/>
              </a:rPr>
              <a:t>کاهش </a:t>
            </a:r>
            <a:r>
              <a:rPr lang="fa-IR" sz="2200" b="1" dirty="0">
                <a:latin typeface="Arial" panose="020B0604020202020204" pitchFamily="34" charset="0"/>
                <a:cs typeface="Arial" panose="020B0604020202020204" pitchFamily="34" charset="0"/>
              </a:rPr>
              <a:t>– ج) </a:t>
            </a:r>
            <a:r>
              <a:rPr lang="en-US" sz="2200" b="1" dirty="0" smtClean="0">
                <a:latin typeface="Arial" panose="020B0604020202020204" pitchFamily="34" charset="0"/>
                <a:cs typeface="Arial" panose="020B0604020202020204" pitchFamily="34" charset="0"/>
              </a:rPr>
              <a:t>150</a:t>
            </a:r>
            <a:r>
              <a:rPr lang="fa-IR" sz="2200" b="1" dirty="0" smtClean="0">
                <a:latin typeface="Arial" panose="020B0604020202020204" pitchFamily="34" charset="0"/>
                <a:cs typeface="Arial" panose="020B0604020202020204" pitchFamily="34" charset="0"/>
              </a:rPr>
              <a:t>ریال </a:t>
            </a:r>
            <a:r>
              <a:rPr lang="fa-IR" sz="2200" b="1" dirty="0">
                <a:latin typeface="Arial" panose="020B0604020202020204" pitchFamily="34" charset="0"/>
                <a:cs typeface="Arial" panose="020B0604020202020204" pitchFamily="34" charset="0"/>
              </a:rPr>
              <a:t>افزایش – د) هیچکدام</a:t>
            </a:r>
            <a:endParaRPr lang="en-US" sz="2200" b="1" dirty="0">
              <a:latin typeface="Arial" panose="020B0604020202020204" pitchFamily="34" charset="0"/>
              <a:cs typeface="Arial" panose="020B0604020202020204" pitchFamily="34" charset="0"/>
            </a:endParaRPr>
          </a:p>
        </p:txBody>
      </p:sp>
      <p:sp>
        <p:nvSpPr>
          <p:cNvPr id="8" name="Rectangle 7"/>
          <p:cNvSpPr/>
          <p:nvPr/>
        </p:nvSpPr>
        <p:spPr>
          <a:xfrm>
            <a:off x="322738" y="2194676"/>
            <a:ext cx="2531462" cy="523220"/>
          </a:xfrm>
          <a:prstGeom prst="rect">
            <a:avLst/>
          </a:prstGeom>
        </p:spPr>
        <p:txBody>
          <a:bodyPr wrap="none">
            <a:spAutoFit/>
          </a:bodyPr>
          <a:lstStyle/>
          <a:p>
            <a:r>
              <a:rPr lang="en-US" sz="2200" dirty="0"/>
              <a:t>1000</a:t>
            </a:r>
            <a:r>
              <a:rPr lang="en-US" sz="2800" dirty="0">
                <a:solidFill>
                  <a:srgbClr val="FFC000"/>
                </a:solidFill>
              </a:rPr>
              <a:t>*</a:t>
            </a:r>
            <a:r>
              <a:rPr lang="en-US" sz="2200" dirty="0"/>
              <a:t>450=450000</a:t>
            </a:r>
          </a:p>
        </p:txBody>
      </p:sp>
      <p:sp>
        <p:nvSpPr>
          <p:cNvPr id="10" name="Rectangle 9"/>
          <p:cNvSpPr/>
          <p:nvPr/>
        </p:nvSpPr>
        <p:spPr>
          <a:xfrm>
            <a:off x="269227" y="3230741"/>
            <a:ext cx="3565400" cy="430887"/>
          </a:xfrm>
          <a:prstGeom prst="rect">
            <a:avLst/>
          </a:prstGeom>
        </p:spPr>
        <p:txBody>
          <a:bodyPr wrap="none">
            <a:spAutoFit/>
          </a:bodyPr>
          <a:lstStyle/>
          <a:p>
            <a:r>
              <a:rPr lang="en-US" sz="2200" dirty="0" smtClean="0"/>
              <a:t>450-300=150</a:t>
            </a:r>
            <a:r>
              <a:rPr lang="fa-IR" sz="2200" dirty="0" smtClean="0"/>
              <a:t>    </a:t>
            </a:r>
            <a:r>
              <a:rPr lang="en-US" sz="2200" dirty="0" smtClean="0"/>
              <a:t>  450=0.33</a:t>
            </a:r>
            <a:endParaRPr lang="en-US" sz="2200" dirty="0"/>
          </a:p>
        </p:txBody>
      </p:sp>
      <p:cxnSp>
        <p:nvCxnSpPr>
          <p:cNvPr id="12" name="Straight Arrow Connector 11"/>
          <p:cNvCxnSpPr/>
          <p:nvPr/>
        </p:nvCxnSpPr>
        <p:spPr>
          <a:xfrm>
            <a:off x="3937378" y="3354988"/>
            <a:ext cx="741522" cy="579012"/>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98265" y="3968945"/>
            <a:ext cx="1361270" cy="430887"/>
          </a:xfrm>
          <a:prstGeom prst="rect">
            <a:avLst/>
          </a:prstGeom>
        </p:spPr>
        <p:txBody>
          <a:bodyPr wrap="square">
            <a:spAutoFit/>
          </a:bodyPr>
          <a:lstStyle/>
          <a:p>
            <a:r>
              <a:rPr lang="en-US" sz="2200" dirty="0" smtClean="0">
                <a:latin typeface="Arial" panose="020B0604020202020204" pitchFamily="34" charset="0"/>
                <a:cs typeface="Arial" panose="020B0604020202020204" pitchFamily="34" charset="0"/>
              </a:rPr>
              <a:t>33%</a:t>
            </a:r>
            <a:r>
              <a:rPr lang="fa-IR" sz="2200" dirty="0" smtClean="0">
                <a:latin typeface="Arial" panose="020B0604020202020204" pitchFamily="34" charset="0"/>
                <a:cs typeface="Arial" panose="020B0604020202020204" pitchFamily="34" charset="0"/>
              </a:rPr>
              <a:t>کاهش </a:t>
            </a:r>
            <a:endParaRPr lang="en-US" sz="2200" dirty="0">
              <a:latin typeface="Arial" panose="020B0604020202020204" pitchFamily="34" charset="0"/>
              <a:cs typeface="Arial" panose="020B0604020202020204" pitchFamily="34" charset="0"/>
            </a:endParaRPr>
          </a:p>
        </p:txBody>
      </p:sp>
      <p:sp>
        <p:nvSpPr>
          <p:cNvPr id="14" name="Rectangle 13"/>
          <p:cNvSpPr/>
          <p:nvPr/>
        </p:nvSpPr>
        <p:spPr>
          <a:xfrm>
            <a:off x="5672038" y="3700004"/>
            <a:ext cx="6139822"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نکته : با </a:t>
            </a:r>
            <a:r>
              <a:rPr lang="fa-IR" sz="2200" b="1" dirty="0">
                <a:latin typeface="Arial" panose="020B0604020202020204" pitchFamily="34" charset="0"/>
                <a:cs typeface="Arial" panose="020B0604020202020204" pitchFamily="34" charset="0"/>
              </a:rPr>
              <a:t>افزایش در تعداد تولید هزینه ثابت هر واحد </a:t>
            </a:r>
            <a:r>
              <a:rPr lang="fa-IR" sz="2200" b="1" dirty="0" smtClean="0">
                <a:latin typeface="Arial" panose="020B0604020202020204" pitchFamily="34" charset="0"/>
                <a:cs typeface="Arial" panose="020B0604020202020204" pitchFamily="34" charset="0"/>
              </a:rPr>
              <a:t>کاهش میابد</a:t>
            </a:r>
            <a:endParaRPr lang="en-US" sz="2200" b="1" dirty="0">
              <a:latin typeface="Arial" panose="020B0604020202020204" pitchFamily="34" charset="0"/>
              <a:cs typeface="Arial" panose="020B0604020202020204" pitchFamily="34" charset="0"/>
            </a:endParaRPr>
          </a:p>
        </p:txBody>
      </p:sp>
      <p:sp>
        <p:nvSpPr>
          <p:cNvPr id="11" name="Rectangle 10">
            <a:hlinkClick r:id="" action="ppaction://hlinkshowjump?jump=nextslide">
              <a:snd r:embed="rId4" name="click.wav"/>
            </a:hlinkClick>
            <a:hlinkHover r:id="" action="ppaction://noaction">
              <a:snd r:embed="rId5" name="arrow.wav"/>
            </a:hlinkHover>
          </p:cNvPr>
          <p:cNvSpPr/>
          <p:nvPr/>
        </p:nvSpPr>
        <p:spPr>
          <a:xfrm>
            <a:off x="6333830" y="5885645"/>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6" name="Rectangle 15">
            <a:hlinkClick r:id="" action="ppaction://hlinkshowjump?jump=previousslide">
              <a:snd r:embed="rId4" name="click.wav"/>
            </a:hlinkClick>
            <a:hlinkHover r:id="" action="ppaction://noaction">
              <a:snd r:embed="rId5" name="arrow.wav"/>
            </a:hlinkHover>
          </p:cNvPr>
          <p:cNvSpPr/>
          <p:nvPr/>
        </p:nvSpPr>
        <p:spPr>
          <a:xfrm>
            <a:off x="5413489" y="5885645"/>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
        <p:nvSpPr>
          <p:cNvPr id="17" name="Rectangle 16"/>
          <p:cNvSpPr/>
          <p:nvPr/>
        </p:nvSpPr>
        <p:spPr>
          <a:xfrm>
            <a:off x="8286044" y="2764434"/>
            <a:ext cx="1441200" cy="941272"/>
          </a:xfrm>
          <a:prstGeom prst="rect">
            <a:avLst/>
          </a:prstGeom>
          <a:gradFill>
            <a:gsLst>
              <a:gs pos="100000">
                <a:srgbClr val="FF0000">
                  <a:alpha val="42000"/>
                </a:srgbClr>
              </a:gs>
              <a:gs pos="70000">
                <a:srgbClr val="C0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100000">
                    <a:schemeClr val="accent5"/>
                  </a:gs>
                  <a:gs pos="77000">
                    <a:srgbClr val="FF0000">
                      <a:alpha val="0"/>
                    </a:srgbClr>
                  </a:gs>
                </a:gsLst>
                <a:lin ang="5400000" scaled="1"/>
              </a:gradFill>
            </a:endParaRPr>
          </a:p>
        </p:txBody>
      </p:sp>
      <p:grpSp>
        <p:nvGrpSpPr>
          <p:cNvPr id="3" name="Group 2"/>
          <p:cNvGrpSpPr/>
          <p:nvPr/>
        </p:nvGrpSpPr>
        <p:grpSpPr>
          <a:xfrm>
            <a:off x="322738" y="2735763"/>
            <a:ext cx="2839239" cy="447455"/>
            <a:chOff x="322738" y="2704329"/>
            <a:chExt cx="2839239" cy="447455"/>
          </a:xfrm>
        </p:grpSpPr>
        <p:sp>
          <p:nvSpPr>
            <p:cNvPr id="9" name="Rectangle 8"/>
            <p:cNvSpPr/>
            <p:nvPr/>
          </p:nvSpPr>
          <p:spPr>
            <a:xfrm>
              <a:off x="322738" y="2704329"/>
              <a:ext cx="2839239" cy="430887"/>
            </a:xfrm>
            <a:prstGeom prst="rect">
              <a:avLst/>
            </a:prstGeom>
          </p:spPr>
          <p:txBody>
            <a:bodyPr wrap="none">
              <a:spAutoFit/>
            </a:bodyPr>
            <a:lstStyle/>
            <a:p>
              <a:r>
                <a:rPr lang="en-US" sz="2200" dirty="0" smtClean="0"/>
                <a:t>450000</a:t>
              </a:r>
              <a:r>
                <a:rPr lang="fa-IR" sz="2200" dirty="0" smtClean="0"/>
                <a:t> </a:t>
              </a:r>
              <a:r>
                <a:rPr lang="fa-IR" sz="2200" dirty="0"/>
                <a:t> </a:t>
              </a:r>
              <a:r>
                <a:rPr lang="fa-IR" sz="2200" dirty="0" smtClean="0"/>
                <a:t>   </a:t>
              </a:r>
              <a:r>
                <a:rPr lang="en-US" sz="2200" dirty="0" smtClean="0"/>
                <a:t> 1500=300</a:t>
              </a:r>
              <a:endParaRPr lang="en-US" sz="2200" dirty="0"/>
            </a:p>
          </p:txBody>
        </p:sp>
        <p:sp>
          <p:nvSpPr>
            <p:cNvPr id="2" name="Division 1"/>
            <p:cNvSpPr/>
            <p:nvPr/>
          </p:nvSpPr>
          <p:spPr>
            <a:xfrm>
              <a:off x="1404254" y="2733000"/>
              <a:ext cx="336765" cy="418784"/>
            </a:xfrm>
            <a:prstGeom prst="mathDivide">
              <a:avLst>
                <a:gd name="adj1" fmla="val 17832"/>
                <a:gd name="adj2" fmla="val 588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Division 17"/>
          <p:cNvSpPr/>
          <p:nvPr/>
        </p:nvSpPr>
        <p:spPr>
          <a:xfrm>
            <a:off x="2057399" y="3200532"/>
            <a:ext cx="377770" cy="479922"/>
          </a:xfrm>
          <a:prstGeom prst="mathDivide">
            <a:avLst>
              <a:gd name="adj1" fmla="val 17832"/>
              <a:gd name="adj2" fmla="val 293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62307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ou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arn(inVertical)">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7"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4393181"/>
              </p:ext>
            </p:extLst>
          </p:nvPr>
        </p:nvGraphicFramePr>
        <p:xfrm>
          <a:off x="619366" y="881015"/>
          <a:ext cx="5236304" cy="4552319"/>
        </p:xfrm>
        <a:graphic>
          <a:graphicData uri="http://schemas.openxmlformats.org/drawingml/2006/table">
            <a:tbl>
              <a:tblPr firstRow="1" bandRow="1">
                <a:tableStyleId>{616DA210-FB5B-4158-B5E0-FEB733F419BA}</a:tableStyleId>
              </a:tblPr>
              <a:tblGrid>
                <a:gridCol w="1309076"/>
                <a:gridCol w="1309076"/>
                <a:gridCol w="1309076"/>
                <a:gridCol w="1309076"/>
              </a:tblGrid>
              <a:tr h="524838">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تبدیل</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مواد</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815714">
                <a:tc>
                  <a:txBody>
                    <a:bodyPr/>
                    <a:lstStyle/>
                    <a:p>
                      <a:pPr algn="r"/>
                      <a:r>
                        <a:rPr lang="en-US" sz="2200" dirty="0" smtClean="0">
                          <a:latin typeface="Arial" panose="020B0604020202020204" pitchFamily="34" charset="0"/>
                          <a:cs typeface="Arial" panose="020B0604020202020204" pitchFamily="34" charset="0"/>
                        </a:rPr>
                        <a:t>286800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116800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170000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هزینه</a:t>
                      </a:r>
                      <a:r>
                        <a:rPr lang="fa-IR" sz="2200" baseline="0" dirty="0" smtClean="0">
                          <a:latin typeface="Arial" panose="020B0604020202020204" pitchFamily="34" charset="0"/>
                          <a:cs typeface="Arial" panose="020B0604020202020204" pitchFamily="34" charset="0"/>
                        </a:rPr>
                        <a:t> های اول دوره</a:t>
                      </a:r>
                      <a:endParaRPr lang="en-US" sz="2200" dirty="0">
                        <a:latin typeface="Arial" panose="020B0604020202020204" pitchFamily="34" charset="0"/>
                        <a:cs typeface="Arial" panose="020B0604020202020204" pitchFamily="34" charset="0"/>
                      </a:endParaRPr>
                    </a:p>
                  </a:txBody>
                  <a:tcPr/>
                </a:tc>
              </a:tr>
              <a:tr h="811167">
                <a:tc>
                  <a:txBody>
                    <a:bodyPr/>
                    <a:lstStyle/>
                    <a:p>
                      <a:pPr algn="r"/>
                      <a:r>
                        <a:rPr lang="en-US" sz="2200" dirty="0" smtClean="0">
                          <a:latin typeface="Arial" panose="020B0604020202020204" pitchFamily="34" charset="0"/>
                          <a:cs typeface="Arial" panose="020B0604020202020204" pitchFamily="34" charset="0"/>
                        </a:rPr>
                        <a:t>2740000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1440000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1300000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هزینه های طی دوره</a:t>
                      </a:r>
                      <a:endParaRPr lang="en-US" sz="2200" dirty="0">
                        <a:latin typeface="Arial" panose="020B0604020202020204" pitchFamily="34" charset="0"/>
                        <a:cs typeface="Arial" panose="020B0604020202020204" pitchFamily="34" charset="0"/>
                      </a:endParaRPr>
                    </a:p>
                  </a:txBody>
                  <a:tcPr/>
                </a:tc>
              </a:tr>
              <a:tr h="1200300">
                <a:tc>
                  <a:txBody>
                    <a:bodyPr/>
                    <a:lstStyle/>
                    <a:p>
                      <a:pPr algn="r"/>
                      <a:r>
                        <a:rPr lang="en-US" sz="2200" dirty="0" smtClean="0">
                          <a:latin typeface="Arial" panose="020B0604020202020204" pitchFamily="34" charset="0"/>
                          <a:cs typeface="Arial" panose="020B0604020202020204" pitchFamily="34" charset="0"/>
                        </a:rPr>
                        <a:t>3026000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1556800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1470000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smtClean="0">
                          <a:latin typeface="Arial" panose="020B0604020202020204" pitchFamily="34" charset="0"/>
                          <a:cs typeface="Arial" panose="020B0604020202020204" pitchFamily="34" charset="0"/>
                        </a:rPr>
                        <a:t>جمع</a:t>
                      </a:r>
                      <a:r>
                        <a:rPr lang="fa-IR" sz="2200" baseline="0" smtClean="0">
                          <a:latin typeface="Arial" panose="020B0604020202020204" pitchFamily="34" charset="0"/>
                          <a:cs typeface="Arial" panose="020B0604020202020204" pitchFamily="34" charset="0"/>
                        </a:rPr>
                        <a:t> هزینه های قابل تخصیص</a:t>
                      </a:r>
                      <a:endParaRPr lang="en-US" sz="2200" dirty="0">
                        <a:latin typeface="Arial" panose="020B0604020202020204" pitchFamily="34" charset="0"/>
                        <a:cs typeface="Arial" panose="020B0604020202020204" pitchFamily="34" charset="0"/>
                      </a:endParaRPr>
                    </a:p>
                  </a:txBody>
                  <a:tcPr/>
                </a:tc>
              </a:tr>
              <a:tr h="1200300">
                <a:tc>
                  <a:txBody>
                    <a:bodyPr/>
                    <a:lstStyle/>
                    <a:p>
                      <a:pPr algn="r"/>
                      <a:r>
                        <a:rPr lang="en-US" sz="2200" dirty="0" smtClean="0">
                          <a:latin typeface="Arial" panose="020B0604020202020204" pitchFamily="34" charset="0"/>
                          <a:cs typeface="Arial" panose="020B0604020202020204" pitchFamily="34" charset="0"/>
                        </a:rPr>
                        <a:t>525</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280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245</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بهای تمام</a:t>
                      </a:r>
                      <a:r>
                        <a:rPr lang="fa-IR" sz="2200" baseline="0" dirty="0" smtClean="0">
                          <a:latin typeface="Arial" panose="020B0604020202020204" pitchFamily="34" charset="0"/>
                          <a:cs typeface="Arial" panose="020B0604020202020204" pitchFamily="34" charset="0"/>
                        </a:rPr>
                        <a:t> شده یک واحد</a:t>
                      </a:r>
                      <a:endParaRPr lang="en-US" sz="2200" dirty="0">
                        <a:latin typeface="Arial" panose="020B0604020202020204" pitchFamily="34" charset="0"/>
                        <a:cs typeface="Arial" panose="020B0604020202020204" pitchFamily="34" charset="0"/>
                      </a:endParaRPr>
                    </a:p>
                  </a:txBody>
                  <a:tcPr/>
                </a:tc>
              </a:tr>
            </a:tbl>
          </a:graphicData>
        </a:graphic>
      </p:graphicFrame>
      <p:sp>
        <p:nvSpPr>
          <p:cNvPr id="5" name="Division 4"/>
          <p:cNvSpPr/>
          <p:nvPr/>
        </p:nvSpPr>
        <p:spPr>
          <a:xfrm>
            <a:off x="3749733" y="3491036"/>
            <a:ext cx="399245" cy="37348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vision 5"/>
          <p:cNvSpPr/>
          <p:nvPr/>
        </p:nvSpPr>
        <p:spPr>
          <a:xfrm>
            <a:off x="2320178" y="3491036"/>
            <a:ext cx="399245" cy="37348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0683" y="3836386"/>
            <a:ext cx="813043" cy="430887"/>
          </a:xfrm>
          <a:prstGeom prst="rect">
            <a:avLst/>
          </a:prstGeom>
        </p:spPr>
        <p:txBody>
          <a:bodyPr wrap="none">
            <a:spAutoFit/>
          </a:bodyPr>
          <a:lstStyle/>
          <a:p>
            <a:pPr algn="r"/>
            <a:r>
              <a:rPr lang="en-US" sz="2200" dirty="0" smtClean="0">
                <a:latin typeface="Arial" panose="020B0604020202020204" pitchFamily="34" charset="0"/>
                <a:cs typeface="Arial" panose="020B0604020202020204" pitchFamily="34" charset="0"/>
              </a:rPr>
              <a:t>6000</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2270371" y="3836385"/>
            <a:ext cx="655950" cy="430887"/>
          </a:xfrm>
          <a:prstGeom prst="rect">
            <a:avLst/>
          </a:prstGeom>
        </p:spPr>
        <p:txBody>
          <a:bodyPr wrap="none">
            <a:spAutoFit/>
          </a:bodyPr>
          <a:lstStyle/>
          <a:p>
            <a:pPr algn="r"/>
            <a:r>
              <a:rPr lang="en-US" sz="2200" dirty="0" smtClean="0">
                <a:latin typeface="Arial" panose="020B0604020202020204" pitchFamily="34" charset="0"/>
                <a:cs typeface="Arial" panose="020B0604020202020204" pitchFamily="34" charset="0"/>
              </a:rPr>
              <a:t>556</a:t>
            </a: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1519310" y="365722"/>
            <a:ext cx="6836251"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جدول بهای تمام شده یک واحد</a:t>
            </a:r>
            <a:r>
              <a:rPr lang="en-US" sz="2200" dirty="0" smtClean="0">
                <a:solidFill>
                  <a:prstClr val="white"/>
                </a:solidFill>
                <a:latin typeface="Arial" panose="020B0604020202020204" pitchFamily="34" charset="0"/>
                <a:cs typeface="Arial" panose="020B0604020202020204" pitchFamily="34" charset="0"/>
              </a:rPr>
              <a:t> </a:t>
            </a:r>
            <a:r>
              <a:rPr lang="fa-IR" sz="2200" dirty="0" smtClean="0">
                <a:solidFill>
                  <a:prstClr val="white"/>
                </a:solidFill>
                <a:latin typeface="Arial" panose="020B0604020202020204" pitchFamily="34" charset="0"/>
                <a:cs typeface="Arial" panose="020B0604020202020204" pitchFamily="34" charset="0"/>
              </a:rPr>
              <a:t>به روش میانگین</a:t>
            </a:r>
            <a:endParaRPr lang="fa-IR" sz="2200" dirty="0">
              <a:solidFill>
                <a:prstClr val="white"/>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02495624"/>
              </p:ext>
            </p:extLst>
          </p:nvPr>
        </p:nvGraphicFramePr>
        <p:xfrm>
          <a:off x="6288646" y="881015"/>
          <a:ext cx="5236304" cy="4552319"/>
        </p:xfrm>
        <a:graphic>
          <a:graphicData uri="http://schemas.openxmlformats.org/drawingml/2006/table">
            <a:tbl>
              <a:tblPr firstRow="1" bandRow="1">
                <a:tableStyleId>{616DA210-FB5B-4158-B5E0-FEB733F419BA}</a:tableStyleId>
              </a:tblPr>
              <a:tblGrid>
                <a:gridCol w="1309076"/>
                <a:gridCol w="1309076"/>
                <a:gridCol w="1309076"/>
                <a:gridCol w="1309076"/>
              </a:tblGrid>
              <a:tr h="524838">
                <a:tc>
                  <a:txBody>
                    <a:bodyPr/>
                    <a:lstStyle/>
                    <a:p>
                      <a:pPr algn="r"/>
                      <a:r>
                        <a:rPr lang="fa-IR" sz="2200" dirty="0" smtClean="0">
                          <a:latin typeface="Arial" panose="020B0604020202020204" pitchFamily="34" charset="0"/>
                          <a:cs typeface="Arial" panose="020B0604020202020204" pitchFamily="34" charset="0"/>
                        </a:rPr>
                        <a:t>جمع</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تبدیل</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مواد</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815714">
                <a:tc>
                  <a:txBody>
                    <a:bodyPr/>
                    <a:lstStyle/>
                    <a:p>
                      <a:pPr algn="r"/>
                      <a:endParaRPr lang="en-US" sz="2200" dirty="0">
                        <a:latin typeface="Arial" panose="020B0604020202020204" pitchFamily="34" charset="0"/>
                        <a:cs typeface="Arial" panose="020B0604020202020204" pitchFamily="34" charset="0"/>
                      </a:endParaRPr>
                    </a:p>
                  </a:txBody>
                  <a:tcPr/>
                </a:tc>
                <a:tc>
                  <a:txBody>
                    <a:bodyPr/>
                    <a:lstStyle/>
                    <a:p>
                      <a:endParaRPr lang="en-US" dirty="0"/>
                    </a:p>
                  </a:txBody>
                  <a:tcPr/>
                </a:tc>
                <a:tc>
                  <a:txBody>
                    <a:bodyPr/>
                    <a:lstStyle/>
                    <a:p>
                      <a:endParaRPr lang="en-US" dirty="0"/>
                    </a:p>
                  </a:txBody>
                  <a:tcPr/>
                </a:tc>
                <a:tc>
                  <a:txBody>
                    <a:bodyPr/>
                    <a:lstStyle/>
                    <a:p>
                      <a:pPr algn="r"/>
                      <a:r>
                        <a:rPr lang="fa-IR" sz="2200" dirty="0" smtClean="0">
                          <a:latin typeface="Arial" panose="020B0604020202020204" pitchFamily="34" charset="0"/>
                          <a:cs typeface="Arial" panose="020B0604020202020204" pitchFamily="34" charset="0"/>
                        </a:rPr>
                        <a:t>هزینه</a:t>
                      </a:r>
                      <a:r>
                        <a:rPr lang="fa-IR" sz="2200" baseline="0" dirty="0" smtClean="0">
                          <a:latin typeface="Arial" panose="020B0604020202020204" pitchFamily="34" charset="0"/>
                          <a:cs typeface="Arial" panose="020B0604020202020204" pitchFamily="34" charset="0"/>
                        </a:rPr>
                        <a:t> های اول دوره</a:t>
                      </a:r>
                      <a:endParaRPr lang="en-US" sz="2200" dirty="0">
                        <a:latin typeface="Arial" panose="020B0604020202020204" pitchFamily="34" charset="0"/>
                        <a:cs typeface="Arial" panose="020B0604020202020204" pitchFamily="34" charset="0"/>
                      </a:endParaRPr>
                    </a:p>
                  </a:txBody>
                  <a:tcPr/>
                </a:tc>
              </a:tr>
              <a:tr h="811167">
                <a:tc>
                  <a:txBody>
                    <a:bodyPr/>
                    <a:lstStyle/>
                    <a:p>
                      <a:pPr algn="r"/>
                      <a:r>
                        <a:rPr lang="en-US" sz="2200" dirty="0" smtClean="0">
                          <a:latin typeface="Arial" panose="020B0604020202020204" pitchFamily="34" charset="0"/>
                          <a:cs typeface="Arial" panose="020B0604020202020204" pitchFamily="34" charset="0"/>
                        </a:rPr>
                        <a:t>2740000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1440000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1300000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هزینه های طی دوره</a:t>
                      </a:r>
                      <a:endParaRPr lang="en-US" sz="2200" dirty="0">
                        <a:latin typeface="Arial" panose="020B0604020202020204" pitchFamily="34" charset="0"/>
                        <a:cs typeface="Arial" panose="020B0604020202020204" pitchFamily="34" charset="0"/>
                      </a:endParaRPr>
                    </a:p>
                  </a:txBody>
                  <a:tcPr/>
                </a:tc>
              </a:tr>
              <a:tr h="1200300">
                <a:tc>
                  <a:txBody>
                    <a:bodyPr/>
                    <a:lstStyle/>
                    <a:p>
                      <a:pPr algn="r"/>
                      <a:r>
                        <a:rPr lang="en-US" sz="2200" dirty="0" smtClean="0">
                          <a:latin typeface="Arial" panose="020B0604020202020204" pitchFamily="34" charset="0"/>
                          <a:cs typeface="Arial" panose="020B0604020202020204" pitchFamily="34" charset="0"/>
                        </a:rPr>
                        <a:t>2740000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1440000</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1330000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smtClean="0">
                          <a:latin typeface="Arial" panose="020B0604020202020204" pitchFamily="34" charset="0"/>
                          <a:cs typeface="Arial" panose="020B0604020202020204" pitchFamily="34" charset="0"/>
                        </a:rPr>
                        <a:t>جمع</a:t>
                      </a:r>
                      <a:r>
                        <a:rPr lang="fa-IR" sz="2200" baseline="0" smtClean="0">
                          <a:latin typeface="Arial" panose="020B0604020202020204" pitchFamily="34" charset="0"/>
                          <a:cs typeface="Arial" panose="020B0604020202020204" pitchFamily="34" charset="0"/>
                        </a:rPr>
                        <a:t> هزینه های قابل تخصیص</a:t>
                      </a:r>
                      <a:endParaRPr lang="en-US" sz="2200" dirty="0">
                        <a:latin typeface="Arial" panose="020B0604020202020204" pitchFamily="34" charset="0"/>
                        <a:cs typeface="Arial" panose="020B0604020202020204" pitchFamily="34" charset="0"/>
                      </a:endParaRPr>
                    </a:p>
                  </a:txBody>
                  <a:tcPr/>
                </a:tc>
              </a:tr>
              <a:tr h="1200300">
                <a:tc>
                  <a:txBody>
                    <a:bodyPr/>
                    <a:lstStyle/>
                    <a:p>
                      <a:pPr algn="r"/>
                      <a:r>
                        <a:rPr lang="en-US" sz="2200" dirty="0" smtClean="0">
                          <a:latin typeface="Arial" panose="020B0604020202020204" pitchFamily="34" charset="0"/>
                          <a:cs typeface="Arial" panose="020B0604020202020204" pitchFamily="34" charset="0"/>
                        </a:rPr>
                        <a:t>538</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288</a:t>
                      </a:r>
                      <a:endParaRPr lang="en-US" sz="2200" dirty="0">
                        <a:latin typeface="Arial" panose="020B0604020202020204" pitchFamily="34" charset="0"/>
                        <a:cs typeface="Arial" panose="020B0604020202020204" pitchFamily="34" charset="0"/>
                      </a:endParaRPr>
                    </a:p>
                  </a:txBody>
                  <a:tcPr/>
                </a:tc>
                <a:tc>
                  <a:txBody>
                    <a:bodyPr/>
                    <a:lstStyle/>
                    <a:p>
                      <a:pPr algn="r"/>
                      <a:r>
                        <a:rPr lang="en-US" sz="2200" dirty="0" smtClean="0">
                          <a:latin typeface="Arial" panose="020B0604020202020204" pitchFamily="34" charset="0"/>
                          <a:cs typeface="Arial" panose="020B0604020202020204" pitchFamily="34" charset="0"/>
                        </a:rPr>
                        <a:t>250</a:t>
                      </a:r>
                      <a:endParaRPr lang="en-US" sz="2200" dirty="0">
                        <a:latin typeface="Arial" panose="020B0604020202020204" pitchFamily="34" charset="0"/>
                        <a:cs typeface="Arial" panose="020B0604020202020204" pitchFamily="34" charset="0"/>
                      </a:endParaRPr>
                    </a:p>
                  </a:txBody>
                  <a:tcPr/>
                </a:tc>
                <a:tc>
                  <a:txBody>
                    <a:bodyPr/>
                    <a:lstStyle/>
                    <a:p>
                      <a:pPr algn="r"/>
                      <a:r>
                        <a:rPr lang="fa-IR" sz="2200" dirty="0" smtClean="0">
                          <a:latin typeface="Arial" panose="020B0604020202020204" pitchFamily="34" charset="0"/>
                          <a:cs typeface="Arial" panose="020B0604020202020204" pitchFamily="34" charset="0"/>
                        </a:rPr>
                        <a:t>بهای تمام</a:t>
                      </a:r>
                      <a:r>
                        <a:rPr lang="fa-IR" sz="2200" baseline="0" dirty="0" smtClean="0">
                          <a:latin typeface="Arial" panose="020B0604020202020204" pitchFamily="34" charset="0"/>
                          <a:cs typeface="Arial" panose="020B0604020202020204" pitchFamily="34" charset="0"/>
                        </a:rPr>
                        <a:t> شده یک واحد</a:t>
                      </a:r>
                      <a:endParaRPr lang="en-US" sz="2200" dirty="0">
                        <a:latin typeface="Arial" panose="020B0604020202020204" pitchFamily="34" charset="0"/>
                        <a:cs typeface="Arial" panose="020B0604020202020204" pitchFamily="34" charset="0"/>
                      </a:endParaRPr>
                    </a:p>
                  </a:txBody>
                  <a:tcPr/>
                </a:tc>
              </a:tr>
            </a:tbl>
          </a:graphicData>
        </a:graphic>
      </p:graphicFrame>
      <p:sp>
        <p:nvSpPr>
          <p:cNvPr id="11" name="Rectangle 10"/>
          <p:cNvSpPr/>
          <p:nvPr/>
        </p:nvSpPr>
        <p:spPr>
          <a:xfrm>
            <a:off x="4315163" y="323481"/>
            <a:ext cx="6836251"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جدول بهای تمام شده به روش </a:t>
            </a:r>
            <a:r>
              <a:rPr lang="en-US" sz="2200" dirty="0" smtClean="0">
                <a:solidFill>
                  <a:prstClr val="white"/>
                </a:solidFill>
                <a:latin typeface="Arial" panose="020B0604020202020204" pitchFamily="34" charset="0"/>
                <a:cs typeface="Arial" panose="020B0604020202020204" pitchFamily="34" charset="0"/>
              </a:rPr>
              <a:t>FIFO</a:t>
            </a:r>
            <a:endParaRPr lang="fa-IR" sz="2200" dirty="0">
              <a:solidFill>
                <a:prstClr val="white"/>
              </a:solidFill>
              <a:latin typeface="Arial" panose="020B0604020202020204" pitchFamily="34" charset="0"/>
              <a:cs typeface="Arial" panose="020B0604020202020204" pitchFamily="34" charset="0"/>
            </a:endParaRPr>
          </a:p>
        </p:txBody>
      </p:sp>
      <p:sp>
        <p:nvSpPr>
          <p:cNvPr id="12" name="Division 11"/>
          <p:cNvSpPr/>
          <p:nvPr/>
        </p:nvSpPr>
        <p:spPr>
          <a:xfrm>
            <a:off x="9320539" y="3345546"/>
            <a:ext cx="399245" cy="37348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vision 12"/>
          <p:cNvSpPr/>
          <p:nvPr/>
        </p:nvSpPr>
        <p:spPr>
          <a:xfrm>
            <a:off x="7890984" y="3345546"/>
            <a:ext cx="399245" cy="37348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61488" y="3649642"/>
            <a:ext cx="813044" cy="430887"/>
          </a:xfrm>
          <a:prstGeom prst="rect">
            <a:avLst/>
          </a:prstGeom>
        </p:spPr>
        <p:txBody>
          <a:bodyPr wrap="none">
            <a:spAutoFit/>
          </a:bodyPr>
          <a:lstStyle/>
          <a:p>
            <a:pPr algn="r"/>
            <a:r>
              <a:rPr lang="en-US" sz="2200" dirty="0" smtClean="0">
                <a:latin typeface="Arial" panose="020B0604020202020204" pitchFamily="34" charset="0"/>
                <a:cs typeface="Arial" panose="020B0604020202020204" pitchFamily="34" charset="0"/>
              </a:rPr>
              <a:t>5200</a:t>
            </a:r>
            <a:endParaRPr lang="en-US" sz="2200" dirty="0">
              <a:latin typeface="Arial" panose="020B0604020202020204" pitchFamily="34" charset="0"/>
              <a:cs typeface="Arial" panose="020B0604020202020204" pitchFamily="34" charset="0"/>
            </a:endParaRPr>
          </a:p>
        </p:txBody>
      </p:sp>
      <p:sp>
        <p:nvSpPr>
          <p:cNvPr id="15" name="Rectangle 14"/>
          <p:cNvSpPr/>
          <p:nvPr/>
        </p:nvSpPr>
        <p:spPr>
          <a:xfrm>
            <a:off x="7733289" y="3649642"/>
            <a:ext cx="813044" cy="430887"/>
          </a:xfrm>
          <a:prstGeom prst="rect">
            <a:avLst/>
          </a:prstGeom>
        </p:spPr>
        <p:txBody>
          <a:bodyPr wrap="none">
            <a:spAutoFit/>
          </a:bodyPr>
          <a:lstStyle/>
          <a:p>
            <a:pPr algn="r"/>
            <a:r>
              <a:rPr lang="en-US" sz="2200" dirty="0" smtClean="0">
                <a:latin typeface="Arial" panose="020B0604020202020204" pitchFamily="34" charset="0"/>
                <a:cs typeface="Arial" panose="020B0604020202020204" pitchFamily="34" charset="0"/>
              </a:rPr>
              <a:t>5700</a:t>
            </a:r>
            <a:endParaRPr lang="en-US" sz="2200" dirty="0">
              <a:latin typeface="Arial" panose="020B0604020202020204" pitchFamily="34" charset="0"/>
              <a:cs typeface="Arial" panose="020B0604020202020204" pitchFamily="34" charset="0"/>
            </a:endParaRPr>
          </a:p>
        </p:txBody>
      </p:sp>
      <p:sp>
        <p:nvSpPr>
          <p:cNvPr id="16" name="Rectangle 15">
            <a:hlinkClick r:id="" action="ppaction://hlinkshowjump?jump=nextslide">
              <a:snd r:embed="rId3" name="click.wav"/>
            </a:hlinkClick>
            <a:hlinkHover r:id="" action="ppaction://noaction">
              <a:snd r:embed="rId4" name="arrow.wav"/>
            </a:hlinkHover>
          </p:cNvPr>
          <p:cNvSpPr/>
          <p:nvPr/>
        </p:nvSpPr>
        <p:spPr>
          <a:xfrm>
            <a:off x="6113501" y="5825808"/>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7" name="Rectangle 16">
            <a:hlinkClick r:id="" action="ppaction://hlinkshowjump?jump=previousslide">
              <a:snd r:embed="rId3" name="click.wav"/>
            </a:hlinkClick>
            <a:hlinkHover r:id="" action="ppaction://noaction">
              <a:snd r:embed="rId4" name="arrow.wav"/>
            </a:hlinkHover>
          </p:cNvPr>
          <p:cNvSpPr/>
          <p:nvPr/>
        </p:nvSpPr>
        <p:spPr>
          <a:xfrm>
            <a:off x="5193160" y="5825808"/>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9838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1" grpId="0"/>
      <p:bldP spid="12" grpId="0" animBg="1"/>
      <p:bldP spid="13" grpId="0" animBg="1"/>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530991" y="206552"/>
            <a:ext cx="8350716" cy="769441"/>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بهای تمام شده کالای تکمیل شده </a:t>
            </a:r>
            <a:r>
              <a:rPr lang="en-US" sz="2200" dirty="0" smtClean="0">
                <a:solidFill>
                  <a:prstClr val="white"/>
                </a:solidFill>
                <a:latin typeface="Arial" panose="020B0604020202020204" pitchFamily="34" charset="0"/>
                <a:cs typeface="Arial" panose="020B0604020202020204" pitchFamily="34" charset="0"/>
              </a:rPr>
              <a:t>5000*525</a:t>
            </a:r>
            <a:r>
              <a:rPr lang="fa-IR" sz="2200" dirty="0" smtClean="0">
                <a:solidFill>
                  <a:prstClr val="white"/>
                </a:solidFill>
                <a:latin typeface="Arial" panose="020B0604020202020204" pitchFamily="34" charset="0"/>
                <a:cs typeface="Arial" panose="020B0604020202020204" pitchFamily="34" charset="0"/>
              </a:rPr>
              <a:t> =</a:t>
            </a:r>
            <a:r>
              <a:rPr lang="en-US" sz="2200" dirty="0" smtClean="0">
                <a:solidFill>
                  <a:prstClr val="white"/>
                </a:solidFill>
                <a:latin typeface="Arial" panose="020B0604020202020204" pitchFamily="34" charset="0"/>
                <a:cs typeface="Arial" panose="020B0604020202020204" pitchFamily="34" charset="0"/>
              </a:rPr>
              <a:t>2625000</a:t>
            </a:r>
            <a:endParaRPr lang="fa-IR" sz="2200" dirty="0">
              <a:solidFill>
                <a:prstClr val="white"/>
              </a:solidFill>
              <a:latin typeface="Arial" panose="020B0604020202020204" pitchFamily="34" charset="0"/>
              <a:cs typeface="Arial" panose="020B0604020202020204" pitchFamily="34" charset="0"/>
            </a:endParaRPr>
          </a:p>
          <a:p>
            <a:pPr lvl="0" algn="r" rtl="1"/>
            <a:r>
              <a:rPr lang="fa-IR" sz="2200" dirty="0" smtClean="0">
                <a:solidFill>
                  <a:prstClr val="white"/>
                </a:solidFill>
                <a:latin typeface="Arial" panose="020B0604020202020204" pitchFamily="34" charset="0"/>
                <a:cs typeface="Arial" panose="020B0604020202020204" pitchFamily="34" charset="0"/>
              </a:rPr>
              <a:t>بهای تمام شده کالای در جریان ساخت پایان دوره </a:t>
            </a:r>
            <a:r>
              <a:rPr lang="en-US" sz="2200" dirty="0" smtClean="0">
                <a:solidFill>
                  <a:prstClr val="white"/>
                </a:solidFill>
                <a:latin typeface="Arial" panose="020B0604020202020204" pitchFamily="34" charset="0"/>
                <a:cs typeface="Arial" panose="020B0604020202020204" pitchFamily="34" charset="0"/>
              </a:rPr>
              <a:t>245000</a:t>
            </a:r>
            <a:r>
              <a:rPr lang="fa-IR" sz="2200" dirty="0" smtClean="0">
                <a:solidFill>
                  <a:prstClr val="white"/>
                </a:solidFill>
                <a:latin typeface="Arial" panose="020B0604020202020204" pitchFamily="34" charset="0"/>
                <a:cs typeface="Arial" panose="020B0604020202020204" pitchFamily="34" charset="0"/>
              </a:rPr>
              <a:t>=</a:t>
            </a:r>
            <a:r>
              <a:rPr lang="en-US" sz="2200" dirty="0" smtClean="0">
                <a:solidFill>
                  <a:prstClr val="white"/>
                </a:solidFill>
                <a:latin typeface="Arial" panose="020B0604020202020204" pitchFamily="34" charset="0"/>
                <a:cs typeface="Arial" panose="020B0604020202020204" pitchFamily="34" charset="0"/>
              </a:rPr>
              <a:t>1000*245</a:t>
            </a:r>
          </a:p>
        </p:txBody>
      </p:sp>
      <p:sp>
        <p:nvSpPr>
          <p:cNvPr id="5" name="Rectangle 4"/>
          <p:cNvSpPr/>
          <p:nvPr/>
        </p:nvSpPr>
        <p:spPr>
          <a:xfrm>
            <a:off x="6053994" y="975993"/>
            <a:ext cx="2361544"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560*280 = 15800</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5359791" y="1360713"/>
            <a:ext cx="652191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جمع هزینه های تخصیص یافته  </a:t>
            </a:r>
            <a:r>
              <a:rPr lang="en-US" sz="2200" dirty="0" smtClean="0">
                <a:solidFill>
                  <a:prstClr val="white"/>
                </a:solidFill>
                <a:latin typeface="Arial" panose="020B0604020202020204" pitchFamily="34" charset="0"/>
                <a:cs typeface="Arial" panose="020B0604020202020204" pitchFamily="34" charset="0"/>
              </a:rPr>
              <a:t>3026800</a:t>
            </a:r>
          </a:p>
        </p:txBody>
      </p:sp>
      <p:sp>
        <p:nvSpPr>
          <p:cNvPr id="7" name="Rectangle 6"/>
          <p:cNvSpPr/>
          <p:nvPr/>
        </p:nvSpPr>
        <p:spPr>
          <a:xfrm>
            <a:off x="5359791" y="2176320"/>
            <a:ext cx="6521916" cy="1107996"/>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1-بهای تمام شده کالای تکمیل شده (</a:t>
            </a:r>
            <a:r>
              <a:rPr lang="en-US" sz="2200" dirty="0" smtClean="0">
                <a:solidFill>
                  <a:prstClr val="white"/>
                </a:solidFill>
                <a:latin typeface="Arial" panose="020B0604020202020204" pitchFamily="34" charset="0"/>
                <a:cs typeface="Arial" panose="020B0604020202020204" pitchFamily="34" charset="0"/>
              </a:rPr>
              <a:t>5000</a:t>
            </a:r>
            <a:r>
              <a:rPr lang="fa-IR" sz="2200" dirty="0" smtClean="0">
                <a:solidFill>
                  <a:prstClr val="white"/>
                </a:solidFill>
                <a:latin typeface="Arial" panose="020B0604020202020204" pitchFamily="34" charset="0"/>
                <a:cs typeface="Arial" panose="020B0604020202020204" pitchFamily="34" charset="0"/>
              </a:rPr>
              <a:t>)</a:t>
            </a:r>
          </a:p>
          <a:p>
            <a:pPr lvl="0" algn="r" rtl="1"/>
            <a:r>
              <a:rPr lang="fa-IR" sz="2200" dirty="0" smtClean="0">
                <a:solidFill>
                  <a:prstClr val="white"/>
                </a:solidFill>
                <a:latin typeface="Arial" panose="020B0604020202020204" pitchFamily="34" charset="0"/>
                <a:cs typeface="Arial" panose="020B0604020202020204" pitchFamily="34" charset="0"/>
              </a:rPr>
              <a:t>الف از محل اول دوره (</a:t>
            </a:r>
            <a:r>
              <a:rPr lang="en-US" sz="2200" dirty="0" smtClean="0">
                <a:solidFill>
                  <a:prstClr val="white"/>
                </a:solidFill>
                <a:latin typeface="Arial" panose="020B0604020202020204" pitchFamily="34" charset="0"/>
                <a:cs typeface="Arial" panose="020B0604020202020204" pitchFamily="34" charset="0"/>
              </a:rPr>
              <a:t>800</a:t>
            </a:r>
            <a:r>
              <a:rPr lang="fa-IR" sz="2200" dirty="0" smtClean="0">
                <a:solidFill>
                  <a:prstClr val="white"/>
                </a:solidFill>
                <a:latin typeface="Arial" panose="020B0604020202020204" pitchFamily="34" charset="0"/>
                <a:cs typeface="Arial" panose="020B0604020202020204" pitchFamily="34" charset="0"/>
              </a:rPr>
              <a:t>)</a:t>
            </a:r>
          </a:p>
          <a:p>
            <a:pPr lvl="0" algn="r" rtl="1"/>
            <a:r>
              <a:rPr lang="fa-IR" sz="2200" dirty="0" smtClean="0">
                <a:solidFill>
                  <a:prstClr val="white"/>
                </a:solidFill>
                <a:latin typeface="Arial" panose="020B0604020202020204" pitchFamily="34" charset="0"/>
                <a:cs typeface="Arial" panose="020B0604020202020204" pitchFamily="34" charset="0"/>
              </a:rPr>
              <a:t>ب از محل طی دوره (</a:t>
            </a:r>
            <a:r>
              <a:rPr lang="en-US" sz="2200" dirty="0" smtClean="0">
                <a:solidFill>
                  <a:prstClr val="white"/>
                </a:solidFill>
                <a:latin typeface="Arial" panose="020B0604020202020204" pitchFamily="34" charset="0"/>
                <a:cs typeface="Arial" panose="020B0604020202020204" pitchFamily="34" charset="0"/>
              </a:rPr>
              <a:t>4200</a:t>
            </a:r>
            <a:r>
              <a:rPr lang="fa-IR" sz="2200" dirty="0" smtClean="0">
                <a:solidFill>
                  <a:prstClr val="white"/>
                </a:solidFill>
                <a:latin typeface="Arial" panose="020B0604020202020204" pitchFamily="34" charset="0"/>
                <a:cs typeface="Arial" panose="020B0604020202020204" pitchFamily="34" charset="0"/>
              </a:rPr>
              <a:t>)</a:t>
            </a:r>
            <a:endParaRPr lang="en-US" sz="2200" dirty="0" smtClean="0">
              <a:solidFill>
                <a:prstClr val="white"/>
              </a:solidFill>
              <a:latin typeface="Arial" panose="020B0604020202020204" pitchFamily="34" charset="0"/>
              <a:cs typeface="Arial" panose="020B0604020202020204" pitchFamily="34" charset="0"/>
            </a:endParaRPr>
          </a:p>
        </p:txBody>
      </p:sp>
      <p:sp>
        <p:nvSpPr>
          <p:cNvPr id="8" name="Right Brace 7"/>
          <p:cNvSpPr/>
          <p:nvPr/>
        </p:nvSpPr>
        <p:spPr>
          <a:xfrm>
            <a:off x="7532484" y="2299431"/>
            <a:ext cx="883054" cy="861774"/>
          </a:xfrm>
          <a:prstGeom prst="rightBrace">
            <a:avLst>
              <a:gd name="adj1" fmla="val 32606"/>
              <a:gd name="adj2" fmla="val 451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6301766" y="2176320"/>
            <a:ext cx="1127232"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170000</a:t>
            </a:r>
            <a:endParaRPr lang="en-US" sz="2200" dirty="0"/>
          </a:p>
        </p:txBody>
      </p:sp>
      <p:sp>
        <p:nvSpPr>
          <p:cNvPr id="10" name="Rectangle 9"/>
          <p:cNvSpPr/>
          <p:nvPr/>
        </p:nvSpPr>
        <p:spPr>
          <a:xfrm>
            <a:off x="6318620" y="2607207"/>
            <a:ext cx="970137"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73000</a:t>
            </a:r>
            <a:endParaRPr lang="en-US" sz="2200" dirty="0"/>
          </a:p>
        </p:txBody>
      </p:sp>
      <p:sp>
        <p:nvSpPr>
          <p:cNvPr id="11" name="Rectangle 10"/>
          <p:cNvSpPr/>
          <p:nvPr/>
        </p:nvSpPr>
        <p:spPr>
          <a:xfrm>
            <a:off x="6301766" y="2968939"/>
            <a:ext cx="1127232"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438000</a:t>
            </a:r>
            <a:endParaRPr lang="en-US" sz="2200" dirty="0"/>
          </a:p>
        </p:txBody>
      </p:sp>
      <p:sp>
        <p:nvSpPr>
          <p:cNvPr id="12" name="Rectangle 11"/>
          <p:cNvSpPr/>
          <p:nvPr/>
        </p:nvSpPr>
        <p:spPr>
          <a:xfrm>
            <a:off x="8987966" y="3284316"/>
            <a:ext cx="2815194"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538*4200=22596000</a:t>
            </a:r>
            <a:endParaRPr lang="en-US" sz="2200" dirty="0"/>
          </a:p>
        </p:txBody>
      </p:sp>
      <p:sp>
        <p:nvSpPr>
          <p:cNvPr id="13" name="Rectangle 12"/>
          <p:cNvSpPr/>
          <p:nvPr/>
        </p:nvSpPr>
        <p:spPr>
          <a:xfrm>
            <a:off x="675483" y="4688877"/>
            <a:ext cx="3403496" cy="769441"/>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800*30% = 240 </a:t>
            </a:r>
            <a:r>
              <a:rPr lang="fa-IR" sz="2200" dirty="0" smtClean="0">
                <a:solidFill>
                  <a:prstClr val="white"/>
                </a:solidFill>
                <a:latin typeface="Arial" panose="020B0604020202020204" pitchFamily="34" charset="0"/>
                <a:cs typeface="Arial" panose="020B0604020202020204" pitchFamily="34" charset="0"/>
              </a:rPr>
              <a:t>هزینه تکمیل </a:t>
            </a:r>
          </a:p>
          <a:p>
            <a:r>
              <a:rPr lang="en-US" sz="2200" dirty="0" smtClean="0">
                <a:solidFill>
                  <a:prstClr val="white"/>
                </a:solidFill>
                <a:latin typeface="Arial" panose="020B0604020202020204" pitchFamily="34" charset="0"/>
                <a:cs typeface="Arial" panose="020B0604020202020204" pitchFamily="34" charset="0"/>
              </a:rPr>
              <a:t>240*280=69120 </a:t>
            </a:r>
            <a:r>
              <a:rPr lang="fa-IR" sz="2200" dirty="0" smtClean="0">
                <a:solidFill>
                  <a:prstClr val="white"/>
                </a:solidFill>
                <a:latin typeface="Arial" panose="020B0604020202020204" pitchFamily="34" charset="0"/>
                <a:cs typeface="Arial" panose="020B0604020202020204" pitchFamily="34" charset="0"/>
              </a:rPr>
              <a:t>هزینه تکمیل</a:t>
            </a:r>
            <a:endParaRPr lang="en-US" sz="2200" dirty="0"/>
          </a:p>
        </p:txBody>
      </p:sp>
      <p:sp>
        <p:nvSpPr>
          <p:cNvPr id="14" name="Rectangle 13"/>
          <p:cNvSpPr/>
          <p:nvPr/>
        </p:nvSpPr>
        <p:spPr>
          <a:xfrm>
            <a:off x="5359791" y="3953824"/>
            <a:ext cx="6521916"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 2- ب ت در جریان ساخت پایان دوره :</a:t>
            </a:r>
            <a:endParaRPr lang="en-US" sz="2200" dirty="0" smtClean="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6977575" y="4838775"/>
            <a:ext cx="1302158"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411280</a:t>
            </a:r>
          </a:p>
        </p:txBody>
      </p:sp>
      <p:sp>
        <p:nvSpPr>
          <p:cNvPr id="16" name="Right Brace 15"/>
          <p:cNvSpPr/>
          <p:nvPr/>
        </p:nvSpPr>
        <p:spPr>
          <a:xfrm flipH="1">
            <a:off x="8415538" y="4688877"/>
            <a:ext cx="806358" cy="861774"/>
          </a:xfrm>
          <a:prstGeom prst="rightBrace">
            <a:avLst>
              <a:gd name="adj1" fmla="val 32606"/>
              <a:gd name="adj2" fmla="val 451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9179421" y="4688877"/>
            <a:ext cx="2862524"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1000*250=25000 </a:t>
            </a:r>
            <a:r>
              <a:rPr lang="fa-IR" sz="2200" dirty="0" smtClean="0">
                <a:solidFill>
                  <a:prstClr val="white"/>
                </a:solidFill>
                <a:latin typeface="Arial" panose="020B0604020202020204" pitchFamily="34" charset="0"/>
                <a:cs typeface="Arial" panose="020B0604020202020204" pitchFamily="34" charset="0"/>
              </a:rPr>
              <a:t>مواد</a:t>
            </a:r>
            <a:endParaRPr lang="en-US" sz="2200" dirty="0" smtClean="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8987966" y="5142941"/>
            <a:ext cx="3053979"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560*288 =161280 </a:t>
            </a:r>
            <a:r>
              <a:rPr lang="fa-IR" sz="2200" dirty="0" smtClean="0">
                <a:solidFill>
                  <a:prstClr val="white"/>
                </a:solidFill>
                <a:latin typeface="Arial" panose="020B0604020202020204" pitchFamily="34" charset="0"/>
                <a:cs typeface="Arial" panose="020B0604020202020204" pitchFamily="34" charset="0"/>
              </a:rPr>
              <a:t>تبدیل</a:t>
            </a:r>
            <a:endParaRPr lang="en-US" sz="2200" dirty="0" smtClean="0">
              <a:solidFill>
                <a:prstClr val="white"/>
              </a:solidFill>
              <a:latin typeface="Arial" panose="020B0604020202020204" pitchFamily="34" charset="0"/>
              <a:cs typeface="Arial" panose="020B0604020202020204" pitchFamily="34" charset="0"/>
            </a:endParaRPr>
          </a:p>
        </p:txBody>
      </p:sp>
      <p:sp>
        <p:nvSpPr>
          <p:cNvPr id="19" name="Right Brace 18"/>
          <p:cNvSpPr/>
          <p:nvPr/>
        </p:nvSpPr>
        <p:spPr>
          <a:xfrm flipH="1">
            <a:off x="5317986" y="2275516"/>
            <a:ext cx="880294" cy="885689"/>
          </a:xfrm>
          <a:prstGeom prst="rightBrace">
            <a:avLst>
              <a:gd name="adj1" fmla="val 32606"/>
              <a:gd name="adj2" fmla="val 451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4087268" y="2502155"/>
            <a:ext cx="1127232" cy="430887"/>
          </a:xfrm>
          <a:prstGeom prst="rect">
            <a:avLst/>
          </a:prstGeom>
        </p:spPr>
        <p:txBody>
          <a:bodyPr wrap="none">
            <a:spAutoFit/>
          </a:bodyPr>
          <a:lstStyle/>
          <a:p>
            <a:r>
              <a:rPr lang="en-US" sz="2200" dirty="0" smtClean="0">
                <a:solidFill>
                  <a:prstClr val="white"/>
                </a:solidFill>
                <a:latin typeface="Arial" panose="020B0604020202020204" pitchFamily="34" charset="0"/>
                <a:cs typeface="Arial" panose="020B0604020202020204" pitchFamily="34" charset="0"/>
              </a:rPr>
              <a:t>286800</a:t>
            </a:r>
            <a:endParaRPr lang="en-US" sz="2200" dirty="0"/>
          </a:p>
        </p:txBody>
      </p:sp>
      <p:sp>
        <p:nvSpPr>
          <p:cNvPr id="21" name="Chevron 20"/>
          <p:cNvSpPr/>
          <p:nvPr/>
        </p:nvSpPr>
        <p:spPr>
          <a:xfrm flipH="1">
            <a:off x="3564386" y="2385907"/>
            <a:ext cx="522882" cy="5771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2129495" y="2502154"/>
            <a:ext cx="1127232" cy="430887"/>
          </a:xfrm>
          <a:prstGeom prst="rect">
            <a:avLst/>
          </a:prstGeom>
        </p:spPr>
        <p:txBody>
          <a:bodyPr wrap="none">
            <a:spAutoFit/>
          </a:bodyPr>
          <a:lstStyle/>
          <a:p>
            <a:r>
              <a:rPr lang="en-US" sz="2200" dirty="0" smtClean="0"/>
              <a:t>355920</a:t>
            </a:r>
            <a:endParaRPr lang="en-US" sz="2200" dirty="0"/>
          </a:p>
        </p:txBody>
      </p:sp>
      <p:sp>
        <p:nvSpPr>
          <p:cNvPr id="23" name="Rectangle 22">
            <a:hlinkClick r:id="" action="ppaction://hlinkshowjump?jump=nextslide">
              <a:snd r:embed="rId3" name="click.wav"/>
            </a:hlinkClick>
            <a:hlinkHover r:id="" action="ppaction://noaction">
              <a:snd r:embed="rId4" name="arrow.wav"/>
            </a:hlinkHover>
          </p:cNvPr>
          <p:cNvSpPr/>
          <p:nvPr/>
        </p:nvSpPr>
        <p:spPr>
          <a:xfrm>
            <a:off x="6328202" y="588207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4" name="Rectangle 23">
            <a:hlinkClick r:id="" action="ppaction://hlinkshowjump?jump=previousslide">
              <a:snd r:embed="rId3" name="click.wav"/>
            </a:hlinkClick>
            <a:hlinkHover r:id="" action="ppaction://noaction">
              <a:snd r:embed="rId4" name="arrow.wav"/>
            </a:hlinkHover>
          </p:cNvPr>
          <p:cNvSpPr/>
          <p:nvPr/>
        </p:nvSpPr>
        <p:spPr>
          <a:xfrm>
            <a:off x="5407861" y="588207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05929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0" grpId="0"/>
      <p:bldP spid="11" grpId="0"/>
      <p:bldP spid="12" grpId="0"/>
      <p:bldP spid="13" grpId="0"/>
      <p:bldP spid="14" grpId="0"/>
      <p:bldP spid="15" grpId="0"/>
      <p:bldP spid="16" grpId="0" animBg="1"/>
      <p:bldP spid="17" grpId="0"/>
      <p:bldP spid="18" grpId="0"/>
      <p:bldP spid="19" grpId="0" animBg="1"/>
      <p:bldP spid="20" grpId="0"/>
      <p:bldP spid="21" grpId="0" animBg="1"/>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33014" y="451715"/>
            <a:ext cx="10323453" cy="4493538"/>
          </a:xfrm>
          <a:prstGeom prst="rect">
            <a:avLst/>
          </a:prstGeom>
        </p:spPr>
        <p:txBody>
          <a:bodyPr wrap="square">
            <a:spAutoFit/>
          </a:bodyPr>
          <a:lstStyle/>
          <a:p>
            <a:pPr algn="r" rtl="1"/>
            <a:r>
              <a:rPr lang="fa-IR" sz="2200" dirty="0" smtClean="0">
                <a:latin typeface="Arial" panose="020B0604020202020204" pitchFamily="34" charset="0"/>
                <a:cs typeface="Arial" panose="020B0604020202020204" pitchFamily="34" charset="0"/>
              </a:rPr>
              <a:t>شرکت تولید کننده یک نوع محصول شیمیایی است و برای تعیین بهیا تمام شده از سیستم هزینه های یابی مرحله ای به روش میانگین موزون استفاده میکند در این شرکت برای تولید محصول از نوع ماده </a:t>
            </a:r>
            <a:r>
              <a:rPr lang="en-US" sz="2200" dirty="0" smtClean="0">
                <a:latin typeface="Arial" panose="020B0604020202020204" pitchFamily="34" charset="0"/>
                <a:cs typeface="Arial" panose="020B0604020202020204" pitchFamily="34" charset="0"/>
              </a:rPr>
              <a:t>A </a:t>
            </a:r>
            <a:r>
              <a:rPr lang="fa-IR" sz="2200" dirty="0" smtClean="0">
                <a:latin typeface="Arial" panose="020B0604020202020204" pitchFamily="34" charset="0"/>
                <a:cs typeface="Arial" panose="020B0604020202020204" pitchFamily="34" charset="0"/>
              </a:rPr>
              <a:t> و </a:t>
            </a:r>
            <a:r>
              <a:rPr lang="en-US" sz="2200" dirty="0" smtClean="0">
                <a:latin typeface="Arial" panose="020B0604020202020204" pitchFamily="34" charset="0"/>
                <a:cs typeface="Arial" panose="020B0604020202020204" pitchFamily="34" charset="0"/>
              </a:rPr>
              <a:t>B</a:t>
            </a:r>
            <a:r>
              <a:rPr lang="fa-IR" sz="2200" dirty="0" smtClean="0">
                <a:latin typeface="Arial" panose="020B0604020202020204" pitchFamily="34" charset="0"/>
                <a:cs typeface="Arial" panose="020B0604020202020204" pitchFamily="34" charset="0"/>
              </a:rPr>
              <a:t> و</a:t>
            </a:r>
            <a:r>
              <a:rPr lang="en-US" sz="2200" dirty="0" smtClean="0">
                <a:latin typeface="Arial" panose="020B0604020202020204" pitchFamily="34" charset="0"/>
                <a:cs typeface="Arial" panose="020B0604020202020204" pitchFamily="34" charset="0"/>
              </a:rPr>
              <a:t> C </a:t>
            </a:r>
            <a:r>
              <a:rPr lang="fa-IR" sz="2200" dirty="0" smtClean="0">
                <a:latin typeface="Arial" panose="020B0604020202020204" pitchFamily="34" charset="0"/>
                <a:cs typeface="Arial" panose="020B0604020202020204" pitchFamily="34" charset="0"/>
              </a:rPr>
              <a:t> استفاده میشود فرایند تولید به گونه ای ست که ماده </a:t>
            </a:r>
            <a:r>
              <a:rPr lang="en-US" sz="2200" dirty="0" smtClean="0">
                <a:latin typeface="Arial" panose="020B0604020202020204" pitchFamily="34" charset="0"/>
                <a:cs typeface="Arial" panose="020B0604020202020204" pitchFamily="34" charset="0"/>
              </a:rPr>
              <a:t>A </a:t>
            </a:r>
            <a:r>
              <a:rPr lang="fa-IR" sz="2200" dirty="0" smtClean="0">
                <a:latin typeface="Arial" panose="020B0604020202020204" pitchFamily="34" charset="0"/>
                <a:cs typeface="Arial" panose="020B0604020202020204" pitchFamily="34" charset="0"/>
              </a:rPr>
              <a:t> در ابتدای عملیات ماده </a:t>
            </a:r>
            <a:r>
              <a:rPr lang="en-US" sz="2200" dirty="0" smtClean="0">
                <a:latin typeface="Arial" panose="020B0604020202020204" pitchFamily="34" charset="0"/>
                <a:cs typeface="Arial" panose="020B0604020202020204" pitchFamily="34" charset="0"/>
              </a:rPr>
              <a:t>B</a:t>
            </a:r>
            <a:r>
              <a:rPr lang="fa-IR" sz="2200" dirty="0" smtClean="0">
                <a:latin typeface="Arial" panose="020B0604020202020204" pitchFamily="34" charset="0"/>
                <a:cs typeface="Arial" panose="020B0604020202020204" pitchFamily="34" charset="0"/>
              </a:rPr>
              <a:t> پس از پیشرفت 30% عملیات  و  ماده </a:t>
            </a:r>
            <a:r>
              <a:rPr lang="en-US" sz="2200" dirty="0" smtClean="0">
                <a:latin typeface="Arial" panose="020B0604020202020204" pitchFamily="34" charset="0"/>
                <a:cs typeface="Arial" panose="020B0604020202020204" pitchFamily="34" charset="0"/>
              </a:rPr>
              <a:t>C </a:t>
            </a:r>
            <a:r>
              <a:rPr lang="fa-IR" sz="2200" dirty="0" smtClean="0">
                <a:latin typeface="Arial" panose="020B0604020202020204" pitchFamily="34" charset="0"/>
                <a:cs typeface="Arial" panose="020B0604020202020204" pitchFamily="34" charset="0"/>
              </a:rPr>
              <a:t> پس پیشرفت 80% عملیات وارد فرایند تولید میشود اطلاعا زیر مربوط به تیر ماه سال </a:t>
            </a:r>
            <a:r>
              <a:rPr lang="en-US" sz="2200" dirty="0" smtClean="0">
                <a:latin typeface="Arial" panose="020B0604020202020204" pitchFamily="34" charset="0"/>
                <a:cs typeface="Arial" panose="020B0604020202020204" pitchFamily="34" charset="0"/>
              </a:rPr>
              <a:t>X1</a:t>
            </a:r>
            <a:r>
              <a:rPr lang="fa-IR" sz="2200" dirty="0" smtClean="0">
                <a:latin typeface="Arial" panose="020B0604020202020204" pitchFamily="34" charset="0"/>
                <a:cs typeface="Arial" panose="020B0604020202020204" pitchFamily="34" charset="0"/>
              </a:rPr>
              <a:t> است</a:t>
            </a:r>
          </a:p>
          <a:p>
            <a:pPr algn="r" rtl="1"/>
            <a:r>
              <a:rPr lang="fa-IR" sz="2200" dirty="0" smtClean="0">
                <a:latin typeface="Arial" panose="020B0604020202020204" pitchFamily="34" charset="0"/>
                <a:cs typeface="Arial" panose="020B0604020202020204" pitchFamily="34" charset="0"/>
              </a:rPr>
              <a:t>واحدهای در جریان ساخت ابتدای دوره </a:t>
            </a:r>
            <a:r>
              <a:rPr lang="en-US" sz="2200" dirty="0" smtClean="0">
                <a:latin typeface="Arial" panose="020B0604020202020204" pitchFamily="34" charset="0"/>
                <a:cs typeface="Arial" panose="020B0604020202020204" pitchFamily="34" charset="0"/>
              </a:rPr>
              <a:t>200</a:t>
            </a:r>
            <a:r>
              <a:rPr lang="fa-IR" sz="2200" dirty="0" smtClean="0">
                <a:latin typeface="Arial" panose="020B0604020202020204" pitchFamily="34" charset="0"/>
                <a:cs typeface="Arial" panose="020B0604020202020204" pitchFamily="34" charset="0"/>
              </a:rPr>
              <a:t>واحد که از لحاظ تبدیل 50 % تکمیل می باشد . بهای تمام شده کالای در جریان ساخت ابتدای دوره جمعا </a:t>
            </a:r>
            <a:r>
              <a:rPr lang="en-US" sz="2200" dirty="0" smtClean="0">
                <a:latin typeface="Arial" panose="020B0604020202020204" pitchFamily="34" charset="0"/>
                <a:cs typeface="Arial" panose="020B0604020202020204" pitchFamily="34" charset="0"/>
              </a:rPr>
              <a:t>155000</a:t>
            </a:r>
            <a:r>
              <a:rPr lang="fa-IR" sz="2200" dirty="0" smtClean="0">
                <a:latin typeface="Arial" panose="020B0604020202020204" pitchFamily="34" charset="0"/>
                <a:cs typeface="Arial" panose="020B0604020202020204" pitchFamily="34" charset="0"/>
              </a:rPr>
              <a:t>ریال که شامل ماده </a:t>
            </a:r>
            <a:r>
              <a:rPr lang="en-US" sz="2200" dirty="0" smtClean="0">
                <a:latin typeface="Arial" panose="020B0604020202020204" pitchFamily="34" charset="0"/>
                <a:cs typeface="Arial" panose="020B0604020202020204" pitchFamily="34" charset="0"/>
              </a:rPr>
              <a:t>A </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5000</a:t>
            </a:r>
            <a:r>
              <a:rPr lang="fa-IR" sz="2200" dirty="0" smtClean="0">
                <a:latin typeface="Arial" panose="020B0604020202020204" pitchFamily="34" charset="0"/>
                <a:cs typeface="Arial" panose="020B0604020202020204" pitchFamily="34" charset="0"/>
              </a:rPr>
              <a:t>ماده </a:t>
            </a:r>
            <a:r>
              <a:rPr lang="en-US" sz="2200" dirty="0" smtClean="0">
                <a:latin typeface="Arial" panose="020B0604020202020204" pitchFamily="34" charset="0"/>
                <a:cs typeface="Arial" panose="020B0604020202020204" pitchFamily="34" charset="0"/>
              </a:rPr>
              <a:t>B</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60000</a:t>
            </a:r>
            <a:r>
              <a:rPr lang="fa-IR" sz="2200" dirty="0" smtClean="0">
                <a:latin typeface="Arial" panose="020B0604020202020204" pitchFamily="34" charset="0"/>
                <a:cs typeface="Arial" panose="020B0604020202020204" pitchFamily="34" charset="0"/>
              </a:rPr>
              <a:t>ماده </a:t>
            </a:r>
            <a:r>
              <a:rPr lang="en-US" sz="2200" dirty="0" smtClean="0">
                <a:latin typeface="Arial" panose="020B0604020202020204" pitchFamily="34" charset="0"/>
                <a:cs typeface="Arial" panose="020B0604020202020204" pitchFamily="34" charset="0"/>
              </a:rPr>
              <a:t>C 0</a:t>
            </a:r>
            <a:r>
              <a:rPr lang="fa-IR" sz="2200" dirty="0" smtClean="0">
                <a:latin typeface="Arial" panose="020B0604020202020204" pitchFamily="34" charset="0"/>
                <a:cs typeface="Arial" panose="020B0604020202020204" pitchFamily="34" charset="0"/>
              </a:rPr>
              <a:t>وهزینه تبدیل </a:t>
            </a:r>
            <a:r>
              <a:rPr lang="en-US" sz="2200" dirty="0" smtClean="0">
                <a:latin typeface="Arial" panose="020B0604020202020204" pitchFamily="34" charset="0"/>
                <a:cs typeface="Arial" panose="020B0604020202020204" pitchFamily="34" charset="0"/>
              </a:rPr>
              <a:t>45000</a:t>
            </a:r>
            <a:r>
              <a:rPr lang="fa-IR" sz="2200" dirty="0" smtClean="0">
                <a:latin typeface="Arial" panose="020B0604020202020204" pitchFamily="34" charset="0"/>
                <a:cs typeface="Arial" panose="020B0604020202020204" pitchFamily="34" charset="0"/>
              </a:rPr>
              <a:t>میبادش واحد های که اقادام به تولید انها شده </a:t>
            </a:r>
            <a:r>
              <a:rPr lang="en-US" sz="2200" dirty="0" smtClean="0">
                <a:latin typeface="Arial" panose="020B0604020202020204" pitchFamily="34" charset="0"/>
                <a:cs typeface="Arial" panose="020B0604020202020204" pitchFamily="34" charset="0"/>
              </a:rPr>
              <a:t>2300</a:t>
            </a:r>
            <a:r>
              <a:rPr lang="fa-IR" sz="2200" dirty="0" smtClean="0">
                <a:latin typeface="Arial" panose="020B0604020202020204" pitchFamily="34" charset="0"/>
                <a:cs typeface="Arial" panose="020B0604020202020204" pitchFamily="34" charset="0"/>
              </a:rPr>
              <a:t>واحد بود که هزینه های ان به شرح زیر است :</a:t>
            </a:r>
          </a:p>
          <a:p>
            <a:pPr algn="r" rtl="1"/>
            <a:r>
              <a:rPr lang="fa-IR" sz="2200" dirty="0" smtClean="0">
                <a:latin typeface="Arial" panose="020B0604020202020204" pitchFamily="34" charset="0"/>
                <a:cs typeface="Arial" panose="020B0604020202020204" pitchFamily="34" charset="0"/>
              </a:rPr>
              <a:t>ماده </a:t>
            </a:r>
            <a:r>
              <a:rPr lang="en-US" sz="2200" dirty="0" smtClean="0">
                <a:latin typeface="Arial" panose="020B0604020202020204" pitchFamily="34" charset="0"/>
                <a:cs typeface="Arial" panose="020B0604020202020204" pitchFamily="34" charset="0"/>
              </a:rPr>
              <a:t>A </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650000</a:t>
            </a:r>
            <a:r>
              <a:rPr lang="fa-IR" sz="2200" dirty="0" smtClean="0">
                <a:latin typeface="Arial" panose="020B0604020202020204" pitchFamily="34" charset="0"/>
                <a:cs typeface="Arial" panose="020B0604020202020204" pitchFamily="34" charset="0"/>
              </a:rPr>
              <a:t>ماده </a:t>
            </a:r>
            <a:r>
              <a:rPr lang="en-US" sz="2200" dirty="0" smtClean="0">
                <a:latin typeface="Arial" panose="020B0604020202020204" pitchFamily="34" charset="0"/>
                <a:cs typeface="Arial" panose="020B0604020202020204" pitchFamily="34" charset="0"/>
              </a:rPr>
              <a:t>B </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540000</a:t>
            </a:r>
            <a:r>
              <a:rPr lang="fa-IR" sz="2200" dirty="0" smtClean="0">
                <a:latin typeface="Arial" panose="020B0604020202020204" pitchFamily="34" charset="0"/>
                <a:cs typeface="Arial" panose="020B0604020202020204" pitchFamily="34" charset="0"/>
              </a:rPr>
              <a:t>ماده </a:t>
            </a:r>
            <a:r>
              <a:rPr lang="en-US" sz="2200" dirty="0" smtClean="0">
                <a:latin typeface="Arial" panose="020B0604020202020204" pitchFamily="34" charset="0"/>
                <a:cs typeface="Arial" panose="020B0604020202020204" pitchFamily="34" charset="0"/>
              </a:rPr>
              <a:t>C </a:t>
            </a: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360000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واحد های تکمیل شده و انتقال به انبار </a:t>
            </a:r>
            <a:r>
              <a:rPr lang="en-US" sz="2200" dirty="0" smtClean="0">
                <a:latin typeface="Arial" panose="020B0604020202020204" pitchFamily="34" charset="0"/>
                <a:cs typeface="Arial" panose="020B0604020202020204" pitchFamily="34" charset="0"/>
              </a:rPr>
              <a:t>2000</a:t>
            </a:r>
            <a:r>
              <a:rPr lang="fa-IR" sz="2200" dirty="0" smtClean="0">
                <a:latin typeface="Arial" panose="020B0604020202020204" pitchFamily="34" charset="0"/>
                <a:cs typeface="Arial" panose="020B0604020202020204" pitchFamily="34" charset="0"/>
              </a:rPr>
              <a:t>واحد بوده و واحد های در جریان ساخت پایان دوره </a:t>
            </a:r>
            <a:r>
              <a:rPr lang="en-US" sz="2200" dirty="0" smtClean="0">
                <a:latin typeface="Arial" panose="020B0604020202020204" pitchFamily="34" charset="0"/>
                <a:cs typeface="Arial" panose="020B0604020202020204" pitchFamily="34" charset="0"/>
              </a:rPr>
              <a:t>500</a:t>
            </a:r>
            <a:r>
              <a:rPr lang="fa-IR" sz="2200" dirty="0" smtClean="0">
                <a:latin typeface="Arial" panose="020B0604020202020204" pitchFamily="34" charset="0"/>
                <a:cs typeface="Arial" panose="020B0604020202020204" pitchFamily="34" charset="0"/>
              </a:rPr>
              <a:t>واحد های که درجه تکمیل انها </a:t>
            </a:r>
            <a:r>
              <a:rPr lang="en-US" sz="2200" dirty="0" smtClean="0">
                <a:latin typeface="Arial" panose="020B0604020202020204" pitchFamily="34" charset="0"/>
                <a:cs typeface="Arial" panose="020B0604020202020204" pitchFamily="34" charset="0"/>
              </a:rPr>
              <a:t>60</a:t>
            </a:r>
            <a:r>
              <a:rPr lang="fa-IR" sz="2200" dirty="0" smtClean="0">
                <a:latin typeface="Arial" panose="020B0604020202020204" pitchFamily="34" charset="0"/>
                <a:cs typeface="Arial" panose="020B0604020202020204" pitchFamily="34" charset="0"/>
              </a:rPr>
              <a:t>% میباشد</a:t>
            </a:r>
          </a:p>
          <a:p>
            <a:pPr algn="r" rtl="1"/>
            <a:r>
              <a:rPr lang="fa-IR" sz="2200" dirty="0" smtClean="0">
                <a:latin typeface="Arial" panose="020B0604020202020204" pitchFamily="34" charset="0"/>
                <a:cs typeface="Arial" panose="020B0604020202020204" pitchFamily="34" charset="0"/>
              </a:rPr>
              <a:t>مطلوب است 1) تهیه جدول مقداری تولید و معادل احاد  2) تهیه جدول بهای تمام شده هرواحد محصول </a:t>
            </a:r>
          </a:p>
          <a:p>
            <a:pPr algn="r" rtl="1"/>
            <a:r>
              <a:rPr lang="fa-IR" sz="2200" dirty="0" smtClean="0">
                <a:latin typeface="Arial" panose="020B0604020202020204" pitchFamily="34" charset="0"/>
                <a:cs typeface="Arial" panose="020B0604020202020204" pitchFamily="34" charset="0"/>
              </a:rPr>
              <a:t>3) تهیه جدول تخصیص هزینه ها</a:t>
            </a:r>
            <a:endParaRPr lang="en-US" sz="2200" dirty="0">
              <a:latin typeface="Arial" panose="020B0604020202020204" pitchFamily="34" charset="0"/>
              <a:cs typeface="Arial" panose="020B0604020202020204" pitchFamily="34" charset="0"/>
            </a:endParaRPr>
          </a:p>
        </p:txBody>
      </p:sp>
      <p:sp>
        <p:nvSpPr>
          <p:cNvPr id="5" name="Rectangle 4">
            <a:hlinkClick r:id="" action="ppaction://hlinkshowjump?jump=nextslide">
              <a:snd r:embed="rId3" name="click.wav"/>
            </a:hlinkClick>
            <a:hlinkHover r:id="" action="ppaction://noaction">
              <a:snd r:embed="rId4" name="arrow.wav"/>
            </a:hlinkHover>
          </p:cNvPr>
          <p:cNvSpPr/>
          <p:nvPr/>
        </p:nvSpPr>
        <p:spPr>
          <a:xfrm>
            <a:off x="6282313" y="579767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6" name="Rectangle 5">
            <a:hlinkClick r:id="" action="ppaction://hlinkshowjump?jump=previousslide">
              <a:snd r:embed="rId3" name="click.wav"/>
            </a:hlinkClick>
            <a:hlinkHover r:id="" action="ppaction://noaction">
              <a:snd r:embed="rId4" name="arrow.wav"/>
            </a:hlinkHover>
          </p:cNvPr>
          <p:cNvSpPr/>
          <p:nvPr/>
        </p:nvSpPr>
        <p:spPr>
          <a:xfrm>
            <a:off x="5361972" y="579767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57335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Brace 3"/>
          <p:cNvSpPr/>
          <p:nvPr/>
        </p:nvSpPr>
        <p:spPr>
          <a:xfrm>
            <a:off x="11707843" y="206553"/>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8902463" y="206552"/>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در جریان ساخت ابتدای دوره</a:t>
            </a:r>
            <a:endParaRPr lang="fa-IR" sz="2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8902463" y="637439"/>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اقدام به تولید</a:t>
            </a:r>
            <a:endParaRPr lang="fa-IR" sz="2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7510391" y="206551"/>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200</a:t>
            </a:r>
            <a:r>
              <a:rPr lang="fa-IR" sz="2200" dirty="0" smtClean="0">
                <a:solidFill>
                  <a:prstClr val="white"/>
                </a:solidFill>
                <a:latin typeface="Arial" panose="020B0604020202020204" pitchFamily="34" charset="0"/>
                <a:cs typeface="Arial" panose="020B0604020202020204" pitchFamily="34" charset="0"/>
              </a:rPr>
              <a:t>واحد</a:t>
            </a:r>
            <a:endParaRPr lang="fa-IR" sz="2200" dirty="0">
              <a:solidFill>
                <a:prstClr val="white"/>
              </a:solidFill>
              <a:latin typeface="Arial" panose="020B0604020202020204" pitchFamily="34" charset="0"/>
              <a:cs typeface="Arial" panose="020B0604020202020204" pitchFamily="34" charset="0"/>
            </a:endParaRPr>
          </a:p>
        </p:txBody>
      </p:sp>
      <p:sp>
        <p:nvSpPr>
          <p:cNvPr id="8" name="Right Brace 7"/>
          <p:cNvSpPr/>
          <p:nvPr/>
        </p:nvSpPr>
        <p:spPr>
          <a:xfrm>
            <a:off x="11702844" y="1260824"/>
            <a:ext cx="347729" cy="861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897464" y="1260823"/>
            <a:ext cx="2979244"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تکمیل شده </a:t>
            </a:r>
            <a:endParaRPr lang="fa-IR" sz="22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7197738" y="1691710"/>
            <a:ext cx="4678970" cy="430887"/>
          </a:xfrm>
          <a:prstGeom prst="rect">
            <a:avLst/>
          </a:prstGeom>
        </p:spPr>
        <p:txBody>
          <a:bodyPr wrap="square">
            <a:spAutoFit/>
          </a:bodyPr>
          <a:lstStyle/>
          <a:p>
            <a:pPr lvl="0" algn="r" rtl="1"/>
            <a:r>
              <a:rPr lang="fa-IR" sz="2200" dirty="0" smtClean="0">
                <a:solidFill>
                  <a:prstClr val="white"/>
                </a:solidFill>
                <a:latin typeface="Arial" panose="020B0604020202020204" pitchFamily="34" charset="0"/>
                <a:cs typeface="Arial" panose="020B0604020202020204" pitchFamily="34" charset="0"/>
              </a:rPr>
              <a:t>کالای در جرجریان ساخت پان دوره  </a:t>
            </a:r>
            <a:r>
              <a:rPr lang="en-US" sz="2200" dirty="0" smtClean="0">
                <a:solidFill>
                  <a:prstClr val="white"/>
                </a:solidFill>
                <a:latin typeface="Arial" panose="020B0604020202020204" pitchFamily="34" charset="0"/>
                <a:cs typeface="Arial" panose="020B0604020202020204" pitchFamily="34" charset="0"/>
              </a:rPr>
              <a:t>500</a:t>
            </a:r>
            <a:endParaRPr lang="fa-IR" sz="22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8551795" y="1260821"/>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2000</a:t>
            </a:r>
            <a:endParaRPr lang="fa-IR" sz="22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9000013" y="637437"/>
            <a:ext cx="1489622" cy="430887"/>
          </a:xfrm>
          <a:prstGeom prst="rect">
            <a:avLst/>
          </a:prstGeom>
        </p:spPr>
        <p:txBody>
          <a:bodyPr wrap="square">
            <a:spAutoFit/>
          </a:bodyPr>
          <a:lstStyle/>
          <a:p>
            <a:pPr lvl="0" algn="r" rtl="1"/>
            <a:r>
              <a:rPr lang="en-US" sz="2200" dirty="0" smtClean="0">
                <a:solidFill>
                  <a:prstClr val="white"/>
                </a:solidFill>
                <a:latin typeface="Arial" panose="020B0604020202020204" pitchFamily="34" charset="0"/>
                <a:cs typeface="Arial" panose="020B0604020202020204" pitchFamily="34" charset="0"/>
              </a:rPr>
              <a:t>2300</a:t>
            </a:r>
            <a:r>
              <a:rPr lang="fa-IR" sz="2200" dirty="0" smtClean="0">
                <a:solidFill>
                  <a:prstClr val="white"/>
                </a:solidFill>
                <a:latin typeface="Arial" panose="020B0604020202020204" pitchFamily="34" charset="0"/>
                <a:cs typeface="Arial" panose="020B0604020202020204" pitchFamily="34" charset="0"/>
              </a:rPr>
              <a:t>واحد</a:t>
            </a:r>
            <a:endParaRPr lang="fa-IR" sz="2200" dirty="0">
              <a:solidFill>
                <a:prstClr val="white"/>
              </a:solidFill>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194039885"/>
              </p:ext>
            </p:extLst>
          </p:nvPr>
        </p:nvGraphicFramePr>
        <p:xfrm>
          <a:off x="364084" y="632360"/>
          <a:ext cx="6972167" cy="5193184"/>
        </p:xfrm>
        <a:graphic>
          <a:graphicData uri="http://schemas.openxmlformats.org/drawingml/2006/table">
            <a:tbl>
              <a:tblPr firstRow="1" bandRow="1">
                <a:tableStyleId>{616DA210-FB5B-4158-B5E0-FEB733F419BA}</a:tableStyleId>
              </a:tblPr>
              <a:tblGrid>
                <a:gridCol w="1546602"/>
                <a:gridCol w="1078173"/>
                <a:gridCol w="1064526"/>
                <a:gridCol w="1078173"/>
                <a:gridCol w="2204693"/>
              </a:tblGrid>
              <a:tr h="714122">
                <a:tc rowSpan="2">
                  <a:txBody>
                    <a:bodyPr/>
                    <a:lstStyle/>
                    <a:p>
                      <a:pPr algn="ctr"/>
                      <a:r>
                        <a:rPr lang="fa-IR" sz="2200" dirty="0" smtClean="0">
                          <a:latin typeface="Arial" panose="020B0604020202020204" pitchFamily="34" charset="0"/>
                          <a:cs typeface="Arial" panose="020B0604020202020204" pitchFamily="34" charset="0"/>
                        </a:rPr>
                        <a:t>تبدیل</a:t>
                      </a:r>
                      <a:endParaRPr lang="en-US" sz="2200" dirty="0">
                        <a:latin typeface="Arial" panose="020B0604020202020204" pitchFamily="34" charset="0"/>
                        <a:cs typeface="Arial" panose="020B0604020202020204" pitchFamily="34" charset="0"/>
                      </a:endParaRPr>
                    </a:p>
                  </a:txBody>
                  <a:tcPr/>
                </a:tc>
                <a:tc gridSpan="3">
                  <a:txBody>
                    <a:bodyPr/>
                    <a:lstStyle/>
                    <a:p>
                      <a:pPr algn="ctr"/>
                      <a:r>
                        <a:rPr lang="fa-IR" sz="2200" dirty="0" smtClean="0">
                          <a:latin typeface="Arial" panose="020B0604020202020204" pitchFamily="34" charset="0"/>
                          <a:cs typeface="Arial" panose="020B0604020202020204" pitchFamily="34" charset="0"/>
                        </a:rPr>
                        <a:t>مواد</a:t>
                      </a:r>
                      <a:r>
                        <a:rPr lang="fa-IR" sz="2200" baseline="0" dirty="0" smtClean="0">
                          <a:latin typeface="Arial" panose="020B0604020202020204" pitchFamily="34" charset="0"/>
                          <a:cs typeface="Arial" panose="020B0604020202020204" pitchFamily="34" charset="0"/>
                        </a:rPr>
                        <a:t> مستقیم</a:t>
                      </a:r>
                      <a:endParaRPr lang="en-US" sz="22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fa-IR" sz="2200" dirty="0" smtClean="0">
                          <a:latin typeface="Arial" panose="020B0604020202020204" pitchFamily="34" charset="0"/>
                          <a:cs typeface="Arial" panose="020B0604020202020204" pitchFamily="34" charset="0"/>
                        </a:rPr>
                        <a:t>شرح</a:t>
                      </a:r>
                      <a:endParaRPr lang="en-US" sz="2200" dirty="0">
                        <a:latin typeface="Arial" panose="020B0604020202020204" pitchFamily="34" charset="0"/>
                        <a:cs typeface="Arial" panose="020B0604020202020204" pitchFamily="34" charset="0"/>
                      </a:endParaRPr>
                    </a:p>
                  </a:txBody>
                  <a:tcPr/>
                </a:tc>
              </a:tr>
              <a:tr h="639437">
                <a:tc vMerge="1">
                  <a:txBody>
                    <a:bodyPr/>
                    <a:lstStyle/>
                    <a:p>
                      <a:endParaRPr lang="en-US" dirty="0"/>
                    </a:p>
                  </a:txBody>
                  <a:tcPr/>
                </a:tc>
                <a:tc>
                  <a:txBody>
                    <a:bodyPr/>
                    <a:lstStyle/>
                    <a:p>
                      <a:pPr algn="ct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60</a:t>
                      </a:r>
                      <a:r>
                        <a:rPr lang="fa-IR" sz="22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C</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30</a:t>
                      </a:r>
                      <a:r>
                        <a:rPr lang="fa-IR" sz="22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0A</a:t>
                      </a:r>
                      <a:endParaRPr lang="en-US" sz="2200" dirty="0">
                        <a:latin typeface="Arial" panose="020B0604020202020204" pitchFamily="34" charset="0"/>
                        <a:cs typeface="Arial" panose="020B0604020202020204" pitchFamily="34" charset="0"/>
                      </a:endParaRPr>
                    </a:p>
                  </a:txBody>
                  <a:tcPr/>
                </a:tc>
                <a:tc vMerge="1">
                  <a:txBody>
                    <a:bodyPr/>
                    <a:lstStyle/>
                    <a:p>
                      <a:endParaRPr lang="en-US" dirty="0"/>
                    </a:p>
                  </a:txBody>
                  <a:tcPr/>
                </a:tc>
              </a:tr>
              <a:tr h="714122">
                <a:tc>
                  <a:txBody>
                    <a:bodyPr/>
                    <a:lstStyle/>
                    <a:p>
                      <a:pPr algn="ctr"/>
                      <a:r>
                        <a:rPr lang="en-US" sz="2200" dirty="0" smtClean="0">
                          <a:latin typeface="Arial" panose="020B0604020202020204" pitchFamily="34" charset="0"/>
                          <a:cs typeface="Arial" panose="020B0604020202020204" pitchFamily="34" charset="0"/>
                        </a:rPr>
                        <a:t>2000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FFC000"/>
                          </a:solidFill>
                          <a:latin typeface="Arial" panose="020B0604020202020204" pitchFamily="34" charset="0"/>
                          <a:cs typeface="Arial" panose="020B0604020202020204" pitchFamily="34" charset="0"/>
                        </a:rPr>
                        <a:t>2000</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92D050"/>
                          </a:solidFill>
                          <a:latin typeface="Arial" panose="020B0604020202020204" pitchFamily="34" charset="0"/>
                          <a:cs typeface="Arial" panose="020B0604020202020204" pitchFamily="34" charset="0"/>
                        </a:rPr>
                        <a:t>2000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00B0F0"/>
                          </a:solidFill>
                          <a:latin typeface="Arial" panose="020B0604020202020204" pitchFamily="34" charset="0"/>
                          <a:cs typeface="Arial" panose="020B0604020202020204" pitchFamily="34" charset="0"/>
                        </a:rPr>
                        <a:t>2000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کالای</a:t>
                      </a:r>
                      <a:r>
                        <a:rPr lang="fa-IR" sz="2200" baseline="0" dirty="0" smtClean="0">
                          <a:latin typeface="Arial" panose="020B0604020202020204" pitchFamily="34" charset="0"/>
                          <a:cs typeface="Arial" panose="020B0604020202020204" pitchFamily="34" charset="0"/>
                        </a:rPr>
                        <a:t> تکمیل شده</a:t>
                      </a:r>
                      <a:endParaRPr lang="en-US" sz="2200" dirty="0">
                        <a:latin typeface="Arial" panose="020B0604020202020204" pitchFamily="34" charset="0"/>
                        <a:cs typeface="Arial" panose="020B0604020202020204" pitchFamily="34" charset="0"/>
                      </a:endParaRPr>
                    </a:p>
                  </a:txBody>
                  <a:tcPr/>
                </a:tc>
              </a:tr>
              <a:tr h="839503">
                <a:tc>
                  <a:txBody>
                    <a:bodyPr/>
                    <a:lstStyle/>
                    <a:p>
                      <a:pPr algn="ctr"/>
                      <a:r>
                        <a:rPr lang="en-US" sz="2200" dirty="0" smtClean="0">
                          <a:latin typeface="Arial" panose="020B0604020202020204" pitchFamily="34" charset="0"/>
                          <a:cs typeface="Arial" panose="020B0604020202020204" pitchFamily="34" charset="0"/>
                        </a:rPr>
                        <a:t>500*60%=300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solidFill>
                            <a:srgbClr val="FFC000"/>
                          </a:solidFill>
                          <a:latin typeface="Arial" panose="020B0604020202020204" pitchFamily="34" charset="0"/>
                          <a:cs typeface="Arial" panose="020B0604020202020204" pitchFamily="34" charset="0"/>
                        </a:rPr>
                        <a:t>-</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92D050"/>
                          </a:solidFill>
                          <a:latin typeface="Arial" panose="020B0604020202020204" pitchFamily="34" charset="0"/>
                          <a:cs typeface="Arial" panose="020B0604020202020204" pitchFamily="34" charset="0"/>
                        </a:rPr>
                        <a:t>500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00B0F0"/>
                          </a:solidFill>
                          <a:latin typeface="Arial" panose="020B0604020202020204" pitchFamily="34" charset="0"/>
                          <a:cs typeface="Arial" panose="020B0604020202020204" pitchFamily="34" charset="0"/>
                        </a:rPr>
                        <a:t>500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درجریان ساخت پایان دوره (50%)</a:t>
                      </a:r>
                      <a:endParaRPr lang="en-US" sz="2200" dirty="0">
                        <a:latin typeface="Arial" panose="020B0604020202020204" pitchFamily="34" charset="0"/>
                        <a:cs typeface="Arial" panose="020B0604020202020204" pitchFamily="34" charset="0"/>
                      </a:endParaRPr>
                    </a:p>
                  </a:txBody>
                  <a:tcPr/>
                </a:tc>
              </a:tr>
              <a:tr h="714122">
                <a:tc>
                  <a:txBody>
                    <a:bodyPr/>
                    <a:lstStyle/>
                    <a:p>
                      <a:pPr algn="ctr"/>
                      <a:r>
                        <a:rPr lang="en-US" sz="2200" dirty="0" smtClean="0">
                          <a:latin typeface="Arial" panose="020B0604020202020204" pitchFamily="34" charset="0"/>
                          <a:cs typeface="Arial" panose="020B0604020202020204" pitchFamily="34" charset="0"/>
                        </a:rPr>
                        <a:t>2300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FFC000"/>
                          </a:solidFill>
                          <a:latin typeface="Arial" panose="020B0604020202020204" pitchFamily="34" charset="0"/>
                          <a:cs typeface="Arial" panose="020B0604020202020204" pitchFamily="34" charset="0"/>
                        </a:rPr>
                        <a:t>2000</a:t>
                      </a:r>
                      <a:endParaRPr lang="en-US" sz="22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92D050"/>
                          </a:solidFill>
                          <a:latin typeface="Arial" panose="020B0604020202020204" pitchFamily="34" charset="0"/>
                          <a:cs typeface="Arial" panose="020B0604020202020204" pitchFamily="34" charset="0"/>
                        </a:rPr>
                        <a:t>2500</a:t>
                      </a:r>
                      <a:endParaRPr lang="en-US" sz="2200" dirty="0">
                        <a:solidFill>
                          <a:srgbClr val="92D050"/>
                        </a:solidFill>
                        <a:latin typeface="Arial" panose="020B0604020202020204" pitchFamily="34" charset="0"/>
                        <a:cs typeface="Arial" panose="020B0604020202020204" pitchFamily="34" charset="0"/>
                      </a:endParaRPr>
                    </a:p>
                  </a:txBody>
                  <a:tcPr/>
                </a:tc>
                <a:tc>
                  <a:txBody>
                    <a:bodyPr/>
                    <a:lstStyle/>
                    <a:p>
                      <a:pPr algn="ctr"/>
                      <a:r>
                        <a:rPr lang="en-US" sz="2200" dirty="0" smtClean="0">
                          <a:solidFill>
                            <a:srgbClr val="00B0F0"/>
                          </a:solidFill>
                          <a:latin typeface="Arial" panose="020B0604020202020204" pitchFamily="34" charset="0"/>
                          <a:cs typeface="Arial" panose="020B0604020202020204" pitchFamily="34" charset="0"/>
                        </a:rPr>
                        <a:t>2500</a:t>
                      </a:r>
                      <a:endParaRPr lang="en-US" sz="2200" dirty="0">
                        <a:solidFill>
                          <a:srgbClr val="00B0F0"/>
                        </a:solidFill>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جمع</a:t>
                      </a:r>
                      <a:r>
                        <a:rPr lang="fa-IR" sz="2200" baseline="0" dirty="0" smtClean="0">
                          <a:latin typeface="Arial" panose="020B0604020202020204" pitchFamily="34" charset="0"/>
                          <a:cs typeface="Arial" panose="020B0604020202020204" pitchFamily="34" charset="0"/>
                        </a:rPr>
                        <a:t> معدل احاد (میانگین)</a:t>
                      </a:r>
                      <a:endParaRPr lang="en-US" sz="2200" dirty="0">
                        <a:latin typeface="Arial" panose="020B0604020202020204" pitchFamily="34" charset="0"/>
                        <a:cs typeface="Arial" panose="020B0604020202020204" pitchFamily="34" charset="0"/>
                      </a:endParaRPr>
                    </a:p>
                  </a:txBody>
                  <a:tcPr/>
                </a:tc>
              </a:tr>
              <a:tr h="714122">
                <a:tc>
                  <a:txBody>
                    <a:bodyPr/>
                    <a:lstStyle/>
                    <a:p>
                      <a:pPr algn="ctr"/>
                      <a:r>
                        <a:rPr lang="en-US" sz="2200" dirty="0" smtClean="0">
                          <a:latin typeface="Arial" panose="020B0604020202020204" pitchFamily="34" charset="0"/>
                          <a:cs typeface="Arial" panose="020B0604020202020204" pitchFamily="34" charset="0"/>
                        </a:rPr>
                        <a:t>200*50%=100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(200)</a:t>
                      </a:r>
                    </a:p>
                  </a:txBody>
                  <a:tcPr/>
                </a:tc>
                <a:tc>
                  <a:txBody>
                    <a:bodyPr/>
                    <a:lstStyle/>
                    <a:p>
                      <a:pPr algn="ct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در جریان ساخت اول دوره (20%)</a:t>
                      </a:r>
                      <a:endParaRPr lang="en-US" sz="2200" dirty="0">
                        <a:latin typeface="Arial" panose="020B0604020202020204" pitchFamily="34" charset="0"/>
                        <a:cs typeface="Arial" panose="020B0604020202020204" pitchFamily="34" charset="0"/>
                      </a:endParaRPr>
                    </a:p>
                  </a:txBody>
                  <a:tcPr/>
                </a:tc>
              </a:tr>
              <a:tr h="714122">
                <a:tc>
                  <a:txBody>
                    <a:bodyPr/>
                    <a:lstStyle/>
                    <a:p>
                      <a:pPr algn="ctr"/>
                      <a:r>
                        <a:rPr lang="en-US" sz="2200" dirty="0" smtClean="0">
                          <a:latin typeface="Arial" panose="020B0604020202020204" pitchFamily="34" charset="0"/>
                          <a:cs typeface="Arial" panose="020B0604020202020204" pitchFamily="34" charset="0"/>
                        </a:rPr>
                        <a:t>2300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2000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2300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2300</a:t>
                      </a:r>
                      <a:endParaRPr lang="en-US" sz="2200" dirty="0">
                        <a:latin typeface="Arial" panose="020B0604020202020204" pitchFamily="34" charset="0"/>
                        <a:cs typeface="Arial" panose="020B0604020202020204" pitchFamily="34" charset="0"/>
                      </a:endParaRPr>
                    </a:p>
                  </a:txBody>
                  <a:tcPr/>
                </a:tc>
                <a:tc>
                  <a:txBody>
                    <a:bodyPr/>
                    <a:lstStyle/>
                    <a:p>
                      <a:pPr algn="ctr"/>
                      <a:r>
                        <a:rPr lang="fa-IR" sz="2200" dirty="0" smtClean="0">
                          <a:latin typeface="Arial" panose="020B0604020202020204" pitchFamily="34" charset="0"/>
                          <a:cs typeface="Arial" panose="020B0604020202020204" pitchFamily="34" charset="0"/>
                        </a:rPr>
                        <a:t>جمع</a:t>
                      </a:r>
                      <a:r>
                        <a:rPr lang="fa-IR" sz="2200" baseline="0" dirty="0" smtClean="0">
                          <a:latin typeface="Arial" panose="020B0604020202020204" pitchFamily="34" charset="0"/>
                          <a:cs typeface="Arial" panose="020B0604020202020204" pitchFamily="34" charset="0"/>
                        </a:rPr>
                        <a:t> معادل احاد </a:t>
                      </a:r>
                      <a:endParaRPr lang="en-US" sz="2200" baseline="0" dirty="0" smtClean="0">
                        <a:latin typeface="Arial" panose="020B0604020202020204" pitchFamily="34" charset="0"/>
                        <a:cs typeface="Arial" panose="020B0604020202020204" pitchFamily="34" charset="0"/>
                      </a:endParaRPr>
                    </a:p>
                    <a:p>
                      <a:pPr algn="ctr"/>
                      <a:r>
                        <a:rPr lang="en-US" sz="2200" baseline="0" dirty="0" smtClean="0">
                          <a:latin typeface="Arial" panose="020B0604020202020204" pitchFamily="34" charset="0"/>
                          <a:cs typeface="Arial" panose="020B0604020202020204" pitchFamily="34" charset="0"/>
                        </a:rPr>
                        <a:t>(FIFO)</a:t>
                      </a:r>
                      <a:endParaRPr lang="en-US" sz="2200" dirty="0">
                        <a:latin typeface="Arial" panose="020B0604020202020204" pitchFamily="34" charset="0"/>
                        <a:cs typeface="Arial" panose="020B0604020202020204" pitchFamily="34" charset="0"/>
                      </a:endParaRPr>
                    </a:p>
                  </a:txBody>
                  <a:tcPr/>
                </a:tc>
              </a:tr>
            </a:tbl>
          </a:graphicData>
        </a:graphic>
      </p:graphicFrame>
      <p:sp>
        <p:nvSpPr>
          <p:cNvPr id="14" name="Rectangle 13">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5" name="Rectangle 14">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113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32"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out)">
                                      <p:cBhvr>
                                        <p:cTn id="5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49343" y="337415"/>
            <a:ext cx="10323453" cy="6186309"/>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شرکت شیما تولید کننده انواع اسباب بازی بوده و برای هزینه یابی محصولات خود از سیستم هزینه یابی مرحله ای به روش میانگین موزون استفاده میکند  این شرکت دارای دارای دو مرحله تولید بنام های ساخت و تکمیل میباشد عملیات تولید با وارد نمودن مواد لازم به فرایند تولید در دایره ساخت شروع شده و سپس به دایره تکمیل انتقال میابد </a:t>
            </a:r>
          </a:p>
          <a:p>
            <a:pPr algn="r" rtl="1"/>
            <a:r>
              <a:rPr lang="fa-IR" sz="2200" b="1" dirty="0" smtClean="0">
                <a:latin typeface="Arial" panose="020B0604020202020204" pitchFamily="34" charset="0"/>
                <a:cs typeface="Arial" panose="020B0604020202020204" pitchFamily="34" charset="0"/>
              </a:rPr>
              <a:t>در دایره تکمیل کار های لازم بر روی محصول انتقالی از دایره ساخت امجام شده و سپس کالا به انبار محصول انتقال مییابد:</a:t>
            </a:r>
          </a:p>
          <a:p>
            <a:pPr algn="r" rtl="1"/>
            <a:r>
              <a:rPr lang="fa-IR" sz="2200" b="1" dirty="0" smtClean="0">
                <a:latin typeface="Arial" panose="020B0604020202020204" pitchFamily="34" charset="0"/>
                <a:cs typeface="Arial" panose="020B0604020202020204" pitchFamily="34" charset="0"/>
              </a:rPr>
              <a:t>اطلاعات مروبط به دایره ساخت در اولین دوره فعالیت به شرح زیر است </a:t>
            </a:r>
          </a:p>
          <a:p>
            <a:pPr algn="r" rtl="1"/>
            <a:r>
              <a:rPr lang="fa-IR" sz="2200" b="1" dirty="0" smtClean="0">
                <a:solidFill>
                  <a:srgbClr val="92D050"/>
                </a:solidFill>
                <a:latin typeface="Arial" panose="020B0604020202020204" pitchFamily="34" charset="0"/>
                <a:cs typeface="Arial" panose="020B0604020202020204" pitchFamily="34" charset="0"/>
              </a:rPr>
              <a:t>کالای تکمیل شده و انتقال یافته به دایره تکمیل </a:t>
            </a:r>
            <a:r>
              <a:rPr lang="en-US" sz="2200" b="1" dirty="0" smtClean="0">
                <a:solidFill>
                  <a:srgbClr val="92D050"/>
                </a:solidFill>
                <a:latin typeface="Arial" panose="020B0604020202020204" pitchFamily="34" charset="0"/>
                <a:cs typeface="Arial" panose="020B0604020202020204" pitchFamily="34" charset="0"/>
              </a:rPr>
              <a:t>3000</a:t>
            </a:r>
            <a:r>
              <a:rPr lang="fa-IR" sz="2200" b="1" dirty="0" smtClean="0">
                <a:solidFill>
                  <a:srgbClr val="92D050"/>
                </a:solidFill>
                <a:latin typeface="Arial" panose="020B0604020202020204" pitchFamily="34" charset="0"/>
                <a:cs typeface="Arial" panose="020B0604020202020204" pitchFamily="34" charset="0"/>
              </a:rPr>
              <a:t>واحد</a:t>
            </a:r>
          </a:p>
          <a:p>
            <a:pPr algn="r" rtl="1"/>
            <a:r>
              <a:rPr lang="fa-IR" sz="2200" b="1" dirty="0" smtClean="0">
                <a:solidFill>
                  <a:srgbClr val="00B050"/>
                </a:solidFill>
                <a:latin typeface="Arial" panose="020B0604020202020204" pitchFamily="34" charset="0"/>
                <a:cs typeface="Arial" panose="020B0604020202020204" pitchFamily="34" charset="0"/>
              </a:rPr>
              <a:t>کالای در جریان ساخت پایان دوره </a:t>
            </a:r>
            <a:r>
              <a:rPr lang="en-US" sz="2200" b="1" dirty="0" smtClean="0">
                <a:solidFill>
                  <a:srgbClr val="00B050"/>
                </a:solidFill>
                <a:latin typeface="Arial" panose="020B0604020202020204" pitchFamily="34" charset="0"/>
                <a:cs typeface="Arial" panose="020B0604020202020204" pitchFamily="34" charset="0"/>
              </a:rPr>
              <a:t>600</a:t>
            </a:r>
            <a:r>
              <a:rPr lang="fa-IR" sz="2200" b="1" dirty="0" smtClean="0">
                <a:solidFill>
                  <a:srgbClr val="00B050"/>
                </a:solidFill>
                <a:latin typeface="Arial" panose="020B0604020202020204" pitchFamily="34" charset="0"/>
                <a:cs typeface="Arial" panose="020B0604020202020204" pitchFamily="34" charset="0"/>
              </a:rPr>
              <a:t>واحد که از لحاظ تبدیل </a:t>
            </a:r>
            <a:r>
              <a:rPr lang="en-US" sz="2200" b="1" dirty="0" smtClean="0">
                <a:solidFill>
                  <a:srgbClr val="00B050"/>
                </a:solidFill>
                <a:latin typeface="Arial" panose="020B0604020202020204" pitchFamily="34" charset="0"/>
                <a:cs typeface="Arial" panose="020B0604020202020204" pitchFamily="34" charset="0"/>
              </a:rPr>
              <a:t>50</a:t>
            </a:r>
            <a:r>
              <a:rPr lang="fa-IR" sz="2200" b="1" dirty="0" smtClean="0">
                <a:solidFill>
                  <a:srgbClr val="00B050"/>
                </a:solidFill>
                <a:latin typeface="Arial" panose="020B0604020202020204" pitchFamily="34" charset="0"/>
                <a:cs typeface="Arial" panose="020B0604020202020204" pitchFamily="34" charset="0"/>
              </a:rPr>
              <a:t>% تکمیل شده </a:t>
            </a:r>
          </a:p>
          <a:p>
            <a:pPr algn="r" rtl="1"/>
            <a:r>
              <a:rPr lang="fa-IR" sz="2200" b="1" dirty="0" smtClean="0">
                <a:solidFill>
                  <a:srgbClr val="00B0F0"/>
                </a:solidFill>
                <a:latin typeface="Arial" panose="020B0604020202020204" pitchFamily="34" charset="0"/>
                <a:cs typeface="Arial" panose="020B0604020202020204" pitchFamily="34" charset="0"/>
              </a:rPr>
              <a:t>ضایعات عادی </a:t>
            </a:r>
            <a:r>
              <a:rPr lang="en-US" sz="2200" b="1" dirty="0" smtClean="0">
                <a:solidFill>
                  <a:srgbClr val="00B0F0"/>
                </a:solidFill>
                <a:latin typeface="Arial" panose="020B0604020202020204" pitchFamily="34" charset="0"/>
                <a:cs typeface="Arial" panose="020B0604020202020204" pitchFamily="34" charset="0"/>
              </a:rPr>
              <a:t>100</a:t>
            </a:r>
            <a:r>
              <a:rPr lang="fa-IR" sz="2200" b="1" dirty="0" smtClean="0">
                <a:solidFill>
                  <a:srgbClr val="00B0F0"/>
                </a:solidFill>
                <a:latin typeface="Arial" panose="020B0604020202020204" pitchFamily="34" charset="0"/>
                <a:cs typeface="Arial" panose="020B0604020202020204" pitchFamily="34" charset="0"/>
              </a:rPr>
              <a:t>واحد که در </a:t>
            </a:r>
            <a:r>
              <a:rPr lang="en-US" sz="2200" b="1" dirty="0" smtClean="0">
                <a:solidFill>
                  <a:srgbClr val="00B0F0"/>
                </a:solidFill>
                <a:latin typeface="Arial" panose="020B0604020202020204" pitchFamily="34" charset="0"/>
                <a:cs typeface="Arial" panose="020B0604020202020204" pitchFamily="34" charset="0"/>
              </a:rPr>
              <a:t>40</a:t>
            </a:r>
            <a:r>
              <a:rPr lang="fa-IR" sz="2200" b="1" dirty="0" smtClean="0">
                <a:solidFill>
                  <a:srgbClr val="00B0F0"/>
                </a:solidFill>
                <a:latin typeface="Arial" panose="020B0604020202020204" pitchFamily="34" charset="0"/>
                <a:cs typeface="Arial" panose="020B0604020202020204" pitchFamily="34" charset="0"/>
              </a:rPr>
              <a:t>% عملیات ساخت اتفاق افتاده است</a:t>
            </a:r>
          </a:p>
          <a:p>
            <a:pPr algn="r" rtl="1"/>
            <a:r>
              <a:rPr lang="fa-IR" sz="2200" b="1" dirty="0">
                <a:solidFill>
                  <a:srgbClr val="FFC000"/>
                </a:solidFill>
                <a:latin typeface="Arial" panose="020B0604020202020204" pitchFamily="34" charset="0"/>
                <a:cs typeface="Arial" panose="020B0604020202020204" pitchFamily="34" charset="0"/>
              </a:rPr>
              <a:t>ضایعات عادی </a:t>
            </a:r>
            <a:r>
              <a:rPr lang="en-US" sz="2200" b="1" dirty="0" smtClean="0">
                <a:solidFill>
                  <a:srgbClr val="FFC000"/>
                </a:solidFill>
                <a:latin typeface="Arial" panose="020B0604020202020204" pitchFamily="34" charset="0"/>
                <a:cs typeface="Arial" panose="020B0604020202020204" pitchFamily="34" charset="0"/>
              </a:rPr>
              <a:t>200</a:t>
            </a:r>
            <a:r>
              <a:rPr lang="fa-IR" sz="2200" b="1" dirty="0" smtClean="0">
                <a:solidFill>
                  <a:srgbClr val="FFC000"/>
                </a:solidFill>
                <a:latin typeface="Arial" panose="020B0604020202020204" pitchFamily="34" charset="0"/>
                <a:cs typeface="Arial" panose="020B0604020202020204" pitchFamily="34" charset="0"/>
              </a:rPr>
              <a:t>واحد </a:t>
            </a:r>
            <a:r>
              <a:rPr lang="fa-IR" sz="2200" b="1" dirty="0">
                <a:solidFill>
                  <a:srgbClr val="FFC000"/>
                </a:solidFill>
                <a:latin typeface="Arial" panose="020B0604020202020204" pitchFamily="34" charset="0"/>
                <a:cs typeface="Arial" panose="020B0604020202020204" pitchFamily="34" charset="0"/>
              </a:rPr>
              <a:t>که در </a:t>
            </a:r>
            <a:r>
              <a:rPr lang="en-US" sz="2200" b="1" dirty="0" smtClean="0">
                <a:solidFill>
                  <a:srgbClr val="FFC000"/>
                </a:solidFill>
                <a:latin typeface="Arial" panose="020B0604020202020204" pitchFamily="34" charset="0"/>
                <a:cs typeface="Arial" panose="020B0604020202020204" pitchFamily="34" charset="0"/>
              </a:rPr>
              <a:t>90</a:t>
            </a:r>
            <a:r>
              <a:rPr lang="fa-IR" sz="2200" b="1" dirty="0" smtClean="0">
                <a:solidFill>
                  <a:srgbClr val="FFC000"/>
                </a:solidFill>
                <a:latin typeface="Arial" panose="020B0604020202020204" pitchFamily="34" charset="0"/>
                <a:cs typeface="Arial" panose="020B0604020202020204" pitchFamily="34" charset="0"/>
              </a:rPr>
              <a:t>% </a:t>
            </a:r>
            <a:r>
              <a:rPr lang="fa-IR" sz="2200" b="1" dirty="0">
                <a:solidFill>
                  <a:srgbClr val="FFC000"/>
                </a:solidFill>
                <a:latin typeface="Arial" panose="020B0604020202020204" pitchFamily="34" charset="0"/>
                <a:cs typeface="Arial" panose="020B0604020202020204" pitchFamily="34" charset="0"/>
              </a:rPr>
              <a:t>عملیات ساخت اتفاق افتاده </a:t>
            </a:r>
            <a:r>
              <a:rPr lang="fa-IR" sz="2200" b="1" dirty="0" smtClean="0">
                <a:solidFill>
                  <a:srgbClr val="FFC000"/>
                </a:solidFill>
                <a:latin typeface="Arial" panose="020B0604020202020204" pitchFamily="34" charset="0"/>
                <a:cs typeface="Arial" panose="020B0604020202020204" pitchFamily="34" charset="0"/>
              </a:rPr>
              <a:t>است</a:t>
            </a:r>
          </a:p>
          <a:p>
            <a:pPr algn="r" rtl="1"/>
            <a:r>
              <a:rPr lang="fa-IR" sz="2200" b="1" dirty="0">
                <a:solidFill>
                  <a:schemeClr val="accent4"/>
                </a:solidFill>
                <a:latin typeface="Arial" panose="020B0604020202020204" pitchFamily="34" charset="0"/>
                <a:cs typeface="Arial" panose="020B0604020202020204" pitchFamily="34" charset="0"/>
              </a:rPr>
              <a:t>ضایعات </a:t>
            </a:r>
            <a:r>
              <a:rPr lang="fa-IR" sz="2200" b="1" dirty="0" smtClean="0">
                <a:solidFill>
                  <a:schemeClr val="accent4"/>
                </a:solidFill>
                <a:latin typeface="Arial" panose="020B0604020202020204" pitchFamily="34" charset="0"/>
                <a:cs typeface="Arial" panose="020B0604020202020204" pitchFamily="34" charset="0"/>
              </a:rPr>
              <a:t>غیر عادی </a:t>
            </a:r>
            <a:r>
              <a:rPr lang="en-US" sz="2200" b="1" dirty="0" smtClean="0">
                <a:solidFill>
                  <a:schemeClr val="accent4"/>
                </a:solidFill>
                <a:latin typeface="Arial" panose="020B0604020202020204" pitchFamily="34" charset="0"/>
                <a:cs typeface="Arial" panose="020B0604020202020204" pitchFamily="34" charset="0"/>
              </a:rPr>
              <a:t>200</a:t>
            </a:r>
            <a:r>
              <a:rPr lang="fa-IR" sz="2200" b="1" dirty="0" smtClean="0">
                <a:solidFill>
                  <a:schemeClr val="accent4"/>
                </a:solidFill>
                <a:latin typeface="Arial" panose="020B0604020202020204" pitchFamily="34" charset="0"/>
                <a:cs typeface="Arial" panose="020B0604020202020204" pitchFamily="34" charset="0"/>
              </a:rPr>
              <a:t>واحد </a:t>
            </a:r>
            <a:r>
              <a:rPr lang="fa-IR" sz="2200" b="1" dirty="0">
                <a:solidFill>
                  <a:schemeClr val="accent4"/>
                </a:solidFill>
                <a:latin typeface="Arial" panose="020B0604020202020204" pitchFamily="34" charset="0"/>
                <a:cs typeface="Arial" panose="020B0604020202020204" pitchFamily="34" charset="0"/>
              </a:rPr>
              <a:t>که در </a:t>
            </a:r>
            <a:r>
              <a:rPr lang="en-US" sz="2200" b="1" dirty="0" smtClean="0">
                <a:solidFill>
                  <a:schemeClr val="accent4"/>
                </a:solidFill>
                <a:latin typeface="Arial" panose="020B0604020202020204" pitchFamily="34" charset="0"/>
                <a:cs typeface="Arial" panose="020B0604020202020204" pitchFamily="34" charset="0"/>
              </a:rPr>
              <a:t>60</a:t>
            </a:r>
            <a:r>
              <a:rPr lang="fa-IR" sz="2200" b="1" dirty="0" smtClean="0">
                <a:solidFill>
                  <a:schemeClr val="accent4"/>
                </a:solidFill>
                <a:latin typeface="Arial" panose="020B0604020202020204" pitchFamily="34" charset="0"/>
                <a:cs typeface="Arial" panose="020B0604020202020204" pitchFamily="34" charset="0"/>
              </a:rPr>
              <a:t>% </a:t>
            </a:r>
            <a:r>
              <a:rPr lang="fa-IR" sz="2200" b="1" dirty="0">
                <a:solidFill>
                  <a:schemeClr val="accent4"/>
                </a:solidFill>
                <a:latin typeface="Arial" panose="020B0604020202020204" pitchFamily="34" charset="0"/>
                <a:cs typeface="Arial" panose="020B0604020202020204" pitchFamily="34" charset="0"/>
              </a:rPr>
              <a:t>عملیات ساخت اتفاق افتاده </a:t>
            </a:r>
            <a:r>
              <a:rPr lang="fa-IR" sz="2200" b="1" dirty="0" smtClean="0">
                <a:solidFill>
                  <a:schemeClr val="accent4"/>
                </a:solidFill>
                <a:latin typeface="Arial" panose="020B0604020202020204" pitchFamily="34" charset="0"/>
                <a:cs typeface="Arial" panose="020B0604020202020204" pitchFamily="34" charset="0"/>
              </a:rPr>
              <a:t>است</a:t>
            </a:r>
          </a:p>
          <a:p>
            <a:pPr algn="r" rtl="1"/>
            <a:r>
              <a:rPr lang="fa-IR" sz="2200" b="1" dirty="0" smtClean="0">
                <a:latin typeface="Arial" panose="020B0604020202020204" pitchFamily="34" charset="0"/>
                <a:cs typeface="Arial" panose="020B0604020202020204" pitchFamily="34" charset="0"/>
              </a:rPr>
              <a:t>هزینه های فروردین ماه در این دایره به شرح زیر است </a:t>
            </a:r>
          </a:p>
          <a:p>
            <a:pPr algn="r" rtl="1"/>
            <a:r>
              <a:rPr lang="fa-IR" sz="2200" b="1" dirty="0" smtClean="0">
                <a:latin typeface="Arial" panose="020B0604020202020204" pitchFamily="34" charset="0"/>
                <a:cs typeface="Arial" panose="020B0604020202020204" pitchFamily="34" charset="0"/>
              </a:rPr>
              <a:t>مواد مستقیم </a:t>
            </a:r>
            <a:r>
              <a:rPr lang="en-US" sz="2200" b="1" dirty="0" smtClean="0">
                <a:latin typeface="Arial" panose="020B0604020202020204" pitchFamily="34" charset="0"/>
                <a:cs typeface="Arial" panose="020B0604020202020204" pitchFamily="34" charset="0"/>
              </a:rPr>
              <a:t>800000</a:t>
            </a:r>
            <a:r>
              <a:rPr lang="fa-IR" sz="2200" b="1" dirty="0" smtClean="0">
                <a:latin typeface="Arial" panose="020B0604020202020204" pitchFamily="34" charset="0"/>
                <a:cs typeface="Arial" panose="020B0604020202020204" pitchFamily="34" charset="0"/>
              </a:rPr>
              <a:t>ریال دستمزد مستقیم </a:t>
            </a:r>
            <a:r>
              <a:rPr lang="en-US" sz="2200" b="1" dirty="0" smtClean="0">
                <a:latin typeface="Arial" panose="020B0604020202020204" pitchFamily="34" charset="0"/>
                <a:cs typeface="Arial" panose="020B0604020202020204" pitchFamily="34" charset="0"/>
              </a:rPr>
              <a:t>540000</a:t>
            </a:r>
            <a:r>
              <a:rPr lang="fa-IR" sz="2200" b="1" dirty="0" smtClean="0">
                <a:latin typeface="Arial" panose="020B0604020202020204" pitchFamily="34" charset="0"/>
                <a:cs typeface="Arial" panose="020B0604020202020204" pitchFamily="34" charset="0"/>
              </a:rPr>
              <a:t>سربار ساخت </a:t>
            </a:r>
            <a:r>
              <a:rPr lang="en-US" sz="2200" b="1" dirty="0" smtClean="0">
                <a:latin typeface="Arial" panose="020B0604020202020204" pitchFamily="34" charset="0"/>
                <a:cs typeface="Arial" panose="020B0604020202020204" pitchFamily="34" charset="0"/>
              </a:rPr>
              <a:t>360000</a:t>
            </a:r>
            <a:endParaRPr lang="fa-IR" sz="2200" b="1" dirty="0" smtClean="0">
              <a:latin typeface="Arial" panose="020B0604020202020204" pitchFamily="34" charset="0"/>
              <a:cs typeface="Arial" panose="020B0604020202020204" pitchFamily="34" charset="0"/>
            </a:endParaRPr>
          </a:p>
          <a:p>
            <a:pPr algn="r" rtl="1"/>
            <a:r>
              <a:rPr lang="fa-IR" sz="2200" b="1" dirty="0" smtClean="0">
                <a:latin typeface="Arial" panose="020B0604020202020204" pitchFamily="34" charset="0"/>
                <a:cs typeface="Arial" panose="020B0604020202020204" pitchFamily="34" charset="0"/>
              </a:rPr>
              <a:t>مطلوب است تنظیم گزارش بهای تمام شده تولید دایره ساخت (جدول های سه گانه)</a:t>
            </a:r>
            <a:endParaRPr lang="fa-IR" sz="2200" b="1" dirty="0">
              <a:latin typeface="Arial" panose="020B0604020202020204" pitchFamily="34" charset="0"/>
              <a:cs typeface="Arial" panose="020B0604020202020204" pitchFamily="34" charset="0"/>
            </a:endParaRPr>
          </a:p>
          <a:p>
            <a:pPr algn="r" rtl="1"/>
            <a:endParaRPr lang="fa-IR" sz="2200" b="1" dirty="0">
              <a:solidFill>
                <a:srgbClr val="FFC000"/>
              </a:solidFill>
              <a:latin typeface="Arial" panose="020B0604020202020204" pitchFamily="34" charset="0"/>
              <a:cs typeface="Arial" panose="020B0604020202020204" pitchFamily="34" charset="0"/>
            </a:endParaRPr>
          </a:p>
          <a:p>
            <a:pPr algn="r" rtl="1"/>
            <a:endParaRPr lang="fa-IR" sz="2200" b="1" dirty="0" smtClean="0">
              <a:solidFill>
                <a:srgbClr val="00B0F0"/>
              </a:solidFill>
              <a:latin typeface="Arial" panose="020B0604020202020204" pitchFamily="34" charset="0"/>
              <a:cs typeface="Arial" panose="020B0604020202020204" pitchFamily="34" charset="0"/>
            </a:endParaRPr>
          </a:p>
          <a:p>
            <a:pPr algn="r" rtl="1"/>
            <a:r>
              <a:rPr lang="fa-IR"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3" name="Rectangle 2">
            <a:hlinkClick r:id="" action="ppaction://hlinkshowjump?jump=nextslide">
              <a:snd r:embed="rId3" name="click.wav"/>
            </a:hlinkClick>
            <a:hlinkHover r:id="" action="ppaction://noaction">
              <a:snd r:embed="rId4" name="arrow.wav"/>
            </a:hlinkHover>
          </p:cNvPr>
          <p:cNvSpPr/>
          <p:nvPr/>
        </p:nvSpPr>
        <p:spPr>
          <a:xfrm>
            <a:off x="6073307" y="579749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4" name="Rectangle 3">
            <a:hlinkClick r:id="" action="ppaction://hlinkshowjump?jump=previousslide">
              <a:snd r:embed="rId3" name="click.wav"/>
            </a:hlinkClick>
            <a:hlinkHover r:id="" action="ppaction://noaction">
              <a:snd r:embed="rId4" name="arrow.wav"/>
            </a:hlinkHover>
          </p:cNvPr>
          <p:cNvSpPr/>
          <p:nvPr/>
        </p:nvSpPr>
        <p:spPr>
          <a:xfrm>
            <a:off x="5152966" y="579749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681323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up)">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up)">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up)">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up)">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up)">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wipe(right)">
                                      <p:cBhvr>
                                        <p:cTn id="48" dur="500"/>
                                        <p:tgtEl>
                                          <p:spTgt spid="2">
                                            <p:txEl>
                                              <p:pRg st="8" end="8"/>
                                            </p:txEl>
                                          </p:spTgt>
                                        </p:tgtEl>
                                      </p:cBhvr>
                                    </p:animEffect>
                                  </p:childTnLst>
                                </p:cTn>
                              </p:par>
                              <p:par>
                                <p:cTn id="49" presetID="22" presetClass="entr" presetSubtype="2"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wipe(right)">
                                      <p:cBhvr>
                                        <p:cTn id="51" dur="500"/>
                                        <p:tgtEl>
                                          <p:spTgt spid="2">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5"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randombar(vertical)">
                                      <p:cBhvr>
                                        <p:cTn id="56" dur="75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70543" y="573206"/>
            <a:ext cx="3692206" cy="769441"/>
          </a:xfrm>
          <a:prstGeom prst="rect">
            <a:avLst/>
          </a:prstGeom>
          <a:noFill/>
        </p:spPr>
        <p:txBody>
          <a:bodyPr wrap="square" rtlCol="0">
            <a:spAutoFit/>
          </a:bodyPr>
          <a:lstStyle/>
          <a:p>
            <a:pPr algn="r" rtl="1"/>
            <a:r>
              <a:rPr lang="fa-IR" sz="2200" dirty="0" smtClean="0"/>
              <a:t>کالای در جریان ساخت اول دوره  </a:t>
            </a:r>
            <a:r>
              <a:rPr lang="en-US" sz="2200" dirty="0" smtClean="0"/>
              <a:t>0</a:t>
            </a:r>
            <a:endParaRPr lang="fa-IR" sz="2200" dirty="0" smtClean="0"/>
          </a:p>
          <a:p>
            <a:pPr algn="r" rtl="1"/>
            <a:r>
              <a:rPr lang="fa-IR" sz="2200" dirty="0" smtClean="0"/>
              <a:t>اقدام به تولید </a:t>
            </a:r>
            <a:r>
              <a:rPr lang="en-US" sz="2200" dirty="0" smtClean="0"/>
              <a:t>4100</a:t>
            </a:r>
            <a:endParaRPr lang="en-US" sz="2200" dirty="0"/>
          </a:p>
        </p:txBody>
      </p:sp>
      <p:sp>
        <p:nvSpPr>
          <p:cNvPr id="3" name="TextBox 2"/>
          <p:cNvSpPr txBox="1"/>
          <p:nvPr/>
        </p:nvSpPr>
        <p:spPr>
          <a:xfrm>
            <a:off x="7519916" y="1828800"/>
            <a:ext cx="4442833" cy="2123658"/>
          </a:xfrm>
          <a:prstGeom prst="rect">
            <a:avLst/>
          </a:prstGeom>
          <a:noFill/>
        </p:spPr>
        <p:txBody>
          <a:bodyPr wrap="square" rtlCol="0">
            <a:spAutoFit/>
          </a:bodyPr>
          <a:lstStyle/>
          <a:p>
            <a:pPr algn="r" rtl="1"/>
            <a:r>
              <a:rPr lang="fa-IR" sz="2200" dirty="0" smtClean="0"/>
              <a:t>کالای تکمیل شده </a:t>
            </a:r>
            <a:r>
              <a:rPr lang="en-US" sz="2200" dirty="0" smtClean="0"/>
              <a:t>3000</a:t>
            </a:r>
            <a:endParaRPr lang="fa-IR" sz="2200" dirty="0" smtClean="0"/>
          </a:p>
          <a:p>
            <a:pPr algn="r" rtl="1"/>
            <a:r>
              <a:rPr lang="fa-IR" sz="2200" dirty="0" smtClean="0"/>
              <a:t>کالای در جریان ساخت پایان دوره </a:t>
            </a:r>
            <a:r>
              <a:rPr lang="en-US" sz="2200" dirty="0" smtClean="0"/>
              <a:t>600</a:t>
            </a:r>
            <a:endParaRPr lang="fa-IR" sz="2200" dirty="0" smtClean="0"/>
          </a:p>
          <a:p>
            <a:pPr algn="r" rtl="1"/>
            <a:r>
              <a:rPr lang="fa-IR" sz="2200" dirty="0" smtClean="0"/>
              <a:t>ضایعات عادی </a:t>
            </a:r>
            <a:r>
              <a:rPr lang="en-US" sz="2200" dirty="0" smtClean="0"/>
              <a:t>100</a:t>
            </a:r>
            <a:endParaRPr lang="fa-IR" sz="2200" dirty="0" smtClean="0"/>
          </a:p>
          <a:p>
            <a:pPr algn="r" rtl="1"/>
            <a:r>
              <a:rPr lang="fa-IR" sz="2200" dirty="0" smtClean="0"/>
              <a:t>ضایعات عادی </a:t>
            </a:r>
            <a:r>
              <a:rPr lang="en-US" sz="2200" dirty="0" smtClean="0"/>
              <a:t>200</a:t>
            </a:r>
            <a:endParaRPr lang="fa-IR" sz="2200" dirty="0" smtClean="0"/>
          </a:p>
          <a:p>
            <a:pPr algn="r" rtl="1"/>
            <a:r>
              <a:rPr lang="fa-IR" sz="2200" dirty="0" smtClean="0"/>
              <a:t>ضایعات غیر عادی </a:t>
            </a:r>
            <a:r>
              <a:rPr lang="en-US" sz="2200" dirty="0" smtClean="0"/>
              <a:t>200</a:t>
            </a:r>
            <a:endParaRPr lang="fa-IR" sz="2200" dirty="0" smtClean="0"/>
          </a:p>
          <a:p>
            <a:pPr algn="r" rtl="1"/>
            <a:r>
              <a:rPr lang="fa-IR" sz="2200" dirty="0" smtClean="0"/>
              <a:t>جمع                                  </a:t>
            </a:r>
            <a:r>
              <a:rPr lang="en-US" sz="2200" dirty="0" smtClean="0"/>
              <a:t>4100</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3457922973"/>
              </p:ext>
            </p:extLst>
          </p:nvPr>
        </p:nvGraphicFramePr>
        <p:xfrm>
          <a:off x="571690" y="832512"/>
          <a:ext cx="5078484" cy="5158550"/>
        </p:xfrm>
        <a:graphic>
          <a:graphicData uri="http://schemas.openxmlformats.org/drawingml/2006/table">
            <a:tbl>
              <a:tblPr firstRow="1" bandRow="1">
                <a:tableStyleId>{616DA210-FB5B-4158-B5E0-FEB733F419BA}</a:tableStyleId>
              </a:tblPr>
              <a:tblGrid>
                <a:gridCol w="1692828"/>
                <a:gridCol w="1311195"/>
                <a:gridCol w="2074461"/>
              </a:tblGrid>
              <a:tr h="879310">
                <a:tc>
                  <a:txBody>
                    <a:bodyPr/>
                    <a:lstStyle/>
                    <a:p>
                      <a:pPr algn="r" rtl="1"/>
                      <a:r>
                        <a:rPr lang="fa-IR" sz="2200" dirty="0" smtClean="0"/>
                        <a:t>تبدیل</a:t>
                      </a:r>
                      <a:endParaRPr lang="en-US" sz="2200" dirty="0"/>
                    </a:p>
                  </a:txBody>
                  <a:tcPr/>
                </a:tc>
                <a:tc>
                  <a:txBody>
                    <a:bodyPr/>
                    <a:lstStyle/>
                    <a:p>
                      <a:pPr algn="r" rtl="1"/>
                      <a:r>
                        <a:rPr lang="fa-IR" sz="2200" dirty="0" smtClean="0"/>
                        <a:t>مواد</a:t>
                      </a:r>
                      <a:endParaRPr lang="en-US" sz="2200" dirty="0"/>
                    </a:p>
                  </a:txBody>
                  <a:tcPr/>
                </a:tc>
                <a:tc>
                  <a:txBody>
                    <a:bodyPr/>
                    <a:lstStyle/>
                    <a:p>
                      <a:pPr algn="r" rtl="1"/>
                      <a:r>
                        <a:rPr lang="fa-IR" sz="2200" dirty="0" smtClean="0"/>
                        <a:t>شرح</a:t>
                      </a:r>
                      <a:endParaRPr lang="en-US" sz="2200" dirty="0"/>
                    </a:p>
                  </a:txBody>
                  <a:tcPr/>
                </a:tc>
              </a:tr>
              <a:tr h="879310">
                <a:tc>
                  <a:txBody>
                    <a:bodyPr/>
                    <a:lstStyle/>
                    <a:p>
                      <a:pPr algn="r" rtl="1"/>
                      <a:r>
                        <a:rPr lang="en-US" sz="2200" dirty="0" smtClean="0">
                          <a:solidFill>
                            <a:srgbClr val="92D050"/>
                          </a:solidFill>
                        </a:rPr>
                        <a:t>3000</a:t>
                      </a:r>
                      <a:endParaRPr lang="en-US" sz="2200" dirty="0">
                        <a:solidFill>
                          <a:srgbClr val="92D050"/>
                        </a:solidFill>
                      </a:endParaRPr>
                    </a:p>
                  </a:txBody>
                  <a:tcPr/>
                </a:tc>
                <a:tc>
                  <a:txBody>
                    <a:bodyPr/>
                    <a:lstStyle/>
                    <a:p>
                      <a:pPr algn="r" rtl="1"/>
                      <a:r>
                        <a:rPr lang="en-US" sz="2200" dirty="0" smtClean="0">
                          <a:solidFill>
                            <a:srgbClr val="92D050"/>
                          </a:solidFill>
                        </a:rPr>
                        <a:t>3000</a:t>
                      </a:r>
                      <a:endParaRPr lang="en-US" sz="2200" dirty="0">
                        <a:solidFill>
                          <a:srgbClr val="92D050"/>
                        </a:solidFill>
                      </a:endParaRPr>
                    </a:p>
                  </a:txBody>
                  <a:tcPr/>
                </a:tc>
                <a:tc>
                  <a:txBody>
                    <a:bodyPr/>
                    <a:lstStyle/>
                    <a:p>
                      <a:pPr algn="r" rtl="1"/>
                      <a:r>
                        <a:rPr lang="fa-IR" sz="2200" dirty="0" smtClean="0">
                          <a:solidFill>
                            <a:srgbClr val="92D050"/>
                          </a:solidFill>
                        </a:rPr>
                        <a:t>مواد تکمیل شده</a:t>
                      </a:r>
                      <a:endParaRPr lang="en-US" sz="2200" dirty="0">
                        <a:solidFill>
                          <a:srgbClr val="92D050"/>
                        </a:solidFill>
                      </a:endParaRPr>
                    </a:p>
                  </a:txBody>
                  <a:tcPr/>
                </a:tc>
              </a:tr>
              <a:tr h="752569">
                <a:tc>
                  <a:txBody>
                    <a:bodyPr/>
                    <a:lstStyle/>
                    <a:p>
                      <a:pPr algn="r" rtl="1"/>
                      <a:r>
                        <a:rPr lang="en-US" sz="2200" dirty="0" smtClean="0">
                          <a:solidFill>
                            <a:srgbClr val="00B050"/>
                          </a:solidFill>
                        </a:rPr>
                        <a:t>600*50%=</a:t>
                      </a:r>
                    </a:p>
                    <a:p>
                      <a:pPr algn="r" rtl="1"/>
                      <a:r>
                        <a:rPr lang="en-US" sz="2200" dirty="0" smtClean="0">
                          <a:solidFill>
                            <a:srgbClr val="00B050"/>
                          </a:solidFill>
                        </a:rPr>
                        <a:t>300</a:t>
                      </a:r>
                      <a:endParaRPr lang="en-US" sz="2200" dirty="0">
                        <a:solidFill>
                          <a:srgbClr val="00B050"/>
                        </a:solidFill>
                      </a:endParaRPr>
                    </a:p>
                  </a:txBody>
                  <a:tcPr/>
                </a:tc>
                <a:tc>
                  <a:txBody>
                    <a:bodyPr/>
                    <a:lstStyle/>
                    <a:p>
                      <a:pPr algn="r" rtl="1"/>
                      <a:r>
                        <a:rPr lang="en-US" sz="2200" dirty="0" smtClean="0">
                          <a:solidFill>
                            <a:srgbClr val="00B050"/>
                          </a:solidFill>
                        </a:rPr>
                        <a:t>600</a:t>
                      </a:r>
                      <a:endParaRPr lang="en-US" sz="2200" dirty="0">
                        <a:solidFill>
                          <a:srgbClr val="00B050"/>
                        </a:solidFill>
                      </a:endParaRPr>
                    </a:p>
                  </a:txBody>
                  <a:tcPr/>
                </a:tc>
                <a:tc>
                  <a:txBody>
                    <a:bodyPr/>
                    <a:lstStyle/>
                    <a:p>
                      <a:pPr algn="r" rtl="1"/>
                      <a:r>
                        <a:rPr lang="fa-IR" sz="2200" dirty="0" smtClean="0">
                          <a:solidFill>
                            <a:srgbClr val="00B050"/>
                          </a:solidFill>
                        </a:rPr>
                        <a:t>کالای</a:t>
                      </a:r>
                      <a:r>
                        <a:rPr lang="fa-IR" sz="2200" baseline="0" dirty="0" smtClean="0">
                          <a:solidFill>
                            <a:srgbClr val="00B050"/>
                          </a:solidFill>
                        </a:rPr>
                        <a:t> در جریان ساخت پایان دوره</a:t>
                      </a:r>
                      <a:endParaRPr lang="en-US" sz="2200" dirty="0">
                        <a:solidFill>
                          <a:srgbClr val="00B050"/>
                        </a:solidFill>
                      </a:endParaRPr>
                    </a:p>
                  </a:txBody>
                  <a:tcPr/>
                </a:tc>
              </a:tr>
              <a:tr h="879310">
                <a:tc>
                  <a:txBody>
                    <a:bodyPr/>
                    <a:lstStyle/>
                    <a:p>
                      <a:pPr algn="r" rtl="1"/>
                      <a:r>
                        <a:rPr lang="en-US" sz="2200" dirty="0" smtClean="0">
                          <a:solidFill>
                            <a:srgbClr val="FFC000"/>
                          </a:solidFill>
                        </a:rPr>
                        <a:t>200*90%=</a:t>
                      </a:r>
                    </a:p>
                    <a:p>
                      <a:pPr algn="r" rtl="1"/>
                      <a:r>
                        <a:rPr lang="en-US" sz="2200" dirty="0" smtClean="0">
                          <a:solidFill>
                            <a:srgbClr val="FFC000"/>
                          </a:solidFill>
                        </a:rPr>
                        <a:t>180</a:t>
                      </a:r>
                      <a:endParaRPr lang="en-US" sz="2200" dirty="0">
                        <a:solidFill>
                          <a:srgbClr val="FFC000"/>
                        </a:solidFill>
                      </a:endParaRPr>
                    </a:p>
                  </a:txBody>
                  <a:tcPr/>
                </a:tc>
                <a:tc>
                  <a:txBody>
                    <a:bodyPr/>
                    <a:lstStyle/>
                    <a:p>
                      <a:pPr algn="r" rtl="1"/>
                      <a:r>
                        <a:rPr lang="en-US" sz="2200" dirty="0" smtClean="0">
                          <a:solidFill>
                            <a:srgbClr val="FFC000"/>
                          </a:solidFill>
                        </a:rPr>
                        <a:t>600</a:t>
                      </a:r>
                      <a:endParaRPr lang="en-US" sz="2200" dirty="0">
                        <a:solidFill>
                          <a:srgbClr val="FFC000"/>
                        </a:solidFill>
                      </a:endParaRPr>
                    </a:p>
                  </a:txBody>
                  <a:tcPr/>
                </a:tc>
                <a:tc>
                  <a:txBody>
                    <a:bodyPr/>
                    <a:lstStyle/>
                    <a:p>
                      <a:pPr algn="r" rtl="1"/>
                      <a:r>
                        <a:rPr lang="fa-IR" sz="2200" dirty="0" smtClean="0">
                          <a:solidFill>
                            <a:srgbClr val="FFC000"/>
                          </a:solidFill>
                        </a:rPr>
                        <a:t>ضایعات</a:t>
                      </a:r>
                      <a:r>
                        <a:rPr lang="fa-IR" sz="2200" baseline="0" dirty="0" smtClean="0">
                          <a:solidFill>
                            <a:srgbClr val="FFC000"/>
                          </a:solidFill>
                        </a:rPr>
                        <a:t> عادی </a:t>
                      </a:r>
                    </a:p>
                    <a:p>
                      <a:pPr algn="r" rtl="1"/>
                      <a:endParaRPr lang="en-US" sz="2200" dirty="0">
                        <a:solidFill>
                          <a:srgbClr val="FFC000"/>
                        </a:solidFill>
                      </a:endParaRPr>
                    </a:p>
                  </a:txBody>
                  <a:tcPr/>
                </a:tc>
              </a:tr>
              <a:tr h="879310">
                <a:tc>
                  <a:txBody>
                    <a:bodyPr/>
                    <a:lstStyle/>
                    <a:p>
                      <a:pPr algn="r" rtl="1"/>
                      <a:r>
                        <a:rPr lang="en-US" sz="2200" dirty="0" smtClean="0">
                          <a:solidFill>
                            <a:schemeClr val="accent4"/>
                          </a:solidFill>
                        </a:rPr>
                        <a:t>200*60%=</a:t>
                      </a:r>
                    </a:p>
                    <a:p>
                      <a:pPr algn="r" rtl="1"/>
                      <a:r>
                        <a:rPr lang="en-US" sz="2200" dirty="0" smtClean="0">
                          <a:solidFill>
                            <a:schemeClr val="accent4"/>
                          </a:solidFill>
                        </a:rPr>
                        <a:t>160</a:t>
                      </a:r>
                      <a:endParaRPr lang="en-US" sz="2200" dirty="0">
                        <a:solidFill>
                          <a:schemeClr val="accent4"/>
                        </a:solidFill>
                      </a:endParaRPr>
                    </a:p>
                  </a:txBody>
                  <a:tcPr/>
                </a:tc>
                <a:tc>
                  <a:txBody>
                    <a:bodyPr/>
                    <a:lstStyle/>
                    <a:p>
                      <a:pPr algn="r" rtl="1"/>
                      <a:r>
                        <a:rPr lang="en-US" sz="2200" dirty="0" smtClean="0">
                          <a:solidFill>
                            <a:schemeClr val="accent4"/>
                          </a:solidFill>
                        </a:rPr>
                        <a:t>200</a:t>
                      </a:r>
                      <a:endParaRPr lang="en-US" sz="2200" dirty="0">
                        <a:solidFill>
                          <a:schemeClr val="accent4"/>
                        </a:solidFill>
                      </a:endParaRPr>
                    </a:p>
                  </a:txBody>
                  <a:tcPr/>
                </a:tc>
                <a:tc>
                  <a:txBody>
                    <a:bodyPr/>
                    <a:lstStyle/>
                    <a:p>
                      <a:pPr algn="r" rtl="1"/>
                      <a:r>
                        <a:rPr lang="fa-IR" sz="2200" dirty="0" smtClean="0">
                          <a:solidFill>
                            <a:schemeClr val="accent4"/>
                          </a:solidFill>
                        </a:rPr>
                        <a:t>ضایعات</a:t>
                      </a:r>
                      <a:r>
                        <a:rPr lang="fa-IR" sz="2200" baseline="0" dirty="0" smtClean="0">
                          <a:solidFill>
                            <a:schemeClr val="accent4"/>
                          </a:solidFill>
                        </a:rPr>
                        <a:t> غیر عادی</a:t>
                      </a:r>
                      <a:endParaRPr lang="en-US" sz="2200" dirty="0">
                        <a:solidFill>
                          <a:schemeClr val="accent4"/>
                        </a:solidFill>
                      </a:endParaRPr>
                    </a:p>
                  </a:txBody>
                  <a:tcPr/>
                </a:tc>
              </a:tr>
              <a:tr h="879310">
                <a:tc>
                  <a:txBody>
                    <a:bodyPr/>
                    <a:lstStyle/>
                    <a:p>
                      <a:pPr algn="r" rtl="1"/>
                      <a:r>
                        <a:rPr lang="en-US" sz="2200" dirty="0" smtClean="0"/>
                        <a:t>3900</a:t>
                      </a:r>
                      <a:endParaRPr lang="en-US" sz="2200" dirty="0"/>
                    </a:p>
                  </a:txBody>
                  <a:tcPr/>
                </a:tc>
                <a:tc>
                  <a:txBody>
                    <a:bodyPr/>
                    <a:lstStyle/>
                    <a:p>
                      <a:pPr algn="r" rtl="1"/>
                      <a:r>
                        <a:rPr lang="en-US" sz="2200" dirty="0" smtClean="0"/>
                        <a:t>4000</a:t>
                      </a:r>
                      <a:endParaRPr lang="en-US" sz="2200" dirty="0"/>
                    </a:p>
                  </a:txBody>
                  <a:tcPr/>
                </a:tc>
                <a:tc>
                  <a:txBody>
                    <a:bodyPr/>
                    <a:lstStyle/>
                    <a:p>
                      <a:pPr algn="r" rtl="1"/>
                      <a:r>
                        <a:rPr lang="fa-IR" sz="2200" dirty="0" smtClean="0"/>
                        <a:t>جمع</a:t>
                      </a:r>
                      <a:r>
                        <a:rPr lang="fa-IR" sz="2200" baseline="0" dirty="0" smtClean="0"/>
                        <a:t> معادل احاد (میانگین)</a:t>
                      </a:r>
                      <a:endParaRPr lang="en-US" sz="2200" dirty="0"/>
                    </a:p>
                  </a:txBody>
                  <a:tcPr/>
                </a:tc>
              </a:tr>
            </a:tbl>
          </a:graphicData>
        </a:graphic>
      </p:graphicFrame>
      <p:sp>
        <p:nvSpPr>
          <p:cNvPr id="5" name="TextBox 4"/>
          <p:cNvSpPr txBox="1"/>
          <p:nvPr/>
        </p:nvSpPr>
        <p:spPr>
          <a:xfrm>
            <a:off x="-518616" y="357762"/>
            <a:ext cx="4442833" cy="430887"/>
          </a:xfrm>
          <a:prstGeom prst="rect">
            <a:avLst/>
          </a:prstGeom>
          <a:noFill/>
        </p:spPr>
        <p:txBody>
          <a:bodyPr wrap="square" rtlCol="0">
            <a:spAutoFit/>
          </a:bodyPr>
          <a:lstStyle/>
          <a:p>
            <a:pPr algn="r" rtl="1"/>
            <a:r>
              <a:rPr lang="fa-IR" sz="2200" dirty="0" smtClean="0"/>
              <a:t>جدول معادل احاد</a:t>
            </a:r>
            <a:endParaRPr lang="en-US" sz="2200" dirty="0"/>
          </a:p>
        </p:txBody>
      </p:sp>
      <p:sp>
        <p:nvSpPr>
          <p:cNvPr id="6" name="Rectangle 5">
            <a:hlinkClick r:id="" action="ppaction://hlinkshowjump?jump=nextslide">
              <a:snd r:embed="rId3" name="click.wav"/>
            </a:hlinkClick>
            <a:hlinkHover r:id="" action="ppaction://noaction">
              <a:snd r:embed="rId4" name="arrow.wav"/>
            </a:hlinkHover>
          </p:cNvPr>
          <p:cNvSpPr/>
          <p:nvPr/>
        </p:nvSpPr>
        <p:spPr>
          <a:xfrm>
            <a:off x="10859772" y="5951578"/>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7" name="Rectangle 6">
            <a:hlinkClick r:id="" action="ppaction://hlinkshowjump?jump=previousslide">
              <a:snd r:embed="rId3" name="click.wav"/>
            </a:hlinkClick>
            <a:hlinkHover r:id="" action="ppaction://noaction">
              <a:snd r:embed="rId4" name="arrow.wav"/>
            </a:hlinkHover>
          </p:cNvPr>
          <p:cNvSpPr/>
          <p:nvPr/>
        </p:nvSpPr>
        <p:spPr>
          <a:xfrm>
            <a:off x="9939431" y="5951578"/>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1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righ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right)">
                                      <p:cBhvr>
                                        <p:cTn id="24" dur="500"/>
                                        <p:tgtEl>
                                          <p:spTgt spid="3">
                                            <p:txEl>
                                              <p:pRg st="2" end="2"/>
                                            </p:txEl>
                                          </p:spTgt>
                                        </p:tgtEl>
                                      </p:cBhvr>
                                    </p:animEffect>
                                  </p:childTnLst>
                                </p:cTn>
                              </p:par>
                              <p:par>
                                <p:cTn id="25" presetID="22" presetClass="entr" presetSubtype="2"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par>
                                <p:cTn id="28" presetID="22" presetClass="entr" presetSubtype="2"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righ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vertical)">
                                      <p:cBhvr>
                                        <p:cTn id="40" dur="1500"/>
                                        <p:tgtEl>
                                          <p:spTgt spid="4"/>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vertical)">
                                      <p:cBhvr>
                                        <p:cTn id="4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0849482"/>
              </p:ext>
            </p:extLst>
          </p:nvPr>
        </p:nvGraphicFramePr>
        <p:xfrm>
          <a:off x="193963" y="781022"/>
          <a:ext cx="6238888" cy="4588650"/>
        </p:xfrm>
        <a:graphic>
          <a:graphicData uri="http://schemas.openxmlformats.org/drawingml/2006/table">
            <a:tbl>
              <a:tblPr firstRow="1" bandRow="1">
                <a:tableStyleId>{616DA210-FB5B-4158-B5E0-FEB733F419BA}</a:tableStyleId>
              </a:tblPr>
              <a:tblGrid>
                <a:gridCol w="1496291"/>
                <a:gridCol w="1399309"/>
                <a:gridCol w="1205345"/>
                <a:gridCol w="2137943"/>
              </a:tblGrid>
              <a:tr h="879310">
                <a:tc>
                  <a:txBody>
                    <a:bodyPr/>
                    <a:lstStyle/>
                    <a:p>
                      <a:pPr algn="r" rtl="1"/>
                      <a:r>
                        <a:rPr lang="fa-IR" sz="2200" dirty="0" smtClean="0">
                          <a:solidFill>
                            <a:schemeClr val="tx1"/>
                          </a:solidFill>
                        </a:rPr>
                        <a:t>جمع</a:t>
                      </a:r>
                      <a:endParaRPr lang="en-US" sz="2200" dirty="0">
                        <a:solidFill>
                          <a:schemeClr val="tx1"/>
                        </a:solidFill>
                      </a:endParaRPr>
                    </a:p>
                  </a:txBody>
                  <a:tcPr anchor="ctr"/>
                </a:tc>
                <a:tc>
                  <a:txBody>
                    <a:bodyPr/>
                    <a:lstStyle/>
                    <a:p>
                      <a:pPr algn="r" rtl="1"/>
                      <a:r>
                        <a:rPr lang="fa-IR" sz="2200" dirty="0" smtClean="0">
                          <a:solidFill>
                            <a:schemeClr val="tx1"/>
                          </a:solidFill>
                        </a:rPr>
                        <a:t>تبدیل</a:t>
                      </a:r>
                      <a:endParaRPr lang="en-US" sz="2200" dirty="0">
                        <a:solidFill>
                          <a:schemeClr val="tx1"/>
                        </a:solidFill>
                      </a:endParaRPr>
                    </a:p>
                  </a:txBody>
                  <a:tcPr anchor="ctr"/>
                </a:tc>
                <a:tc>
                  <a:txBody>
                    <a:bodyPr/>
                    <a:lstStyle/>
                    <a:p>
                      <a:pPr algn="r" rtl="1"/>
                      <a:r>
                        <a:rPr lang="fa-IR" sz="2200" dirty="0" smtClean="0">
                          <a:solidFill>
                            <a:schemeClr val="tx1"/>
                          </a:solidFill>
                        </a:rPr>
                        <a:t>مواد</a:t>
                      </a:r>
                      <a:endParaRPr lang="en-US" sz="2200" dirty="0">
                        <a:solidFill>
                          <a:schemeClr val="tx1"/>
                        </a:solidFill>
                      </a:endParaRPr>
                    </a:p>
                  </a:txBody>
                  <a:tcPr anchor="ctr"/>
                </a:tc>
                <a:tc>
                  <a:txBody>
                    <a:bodyPr/>
                    <a:lstStyle/>
                    <a:p>
                      <a:pPr algn="r" rtl="1"/>
                      <a:r>
                        <a:rPr lang="fa-IR" sz="2200" dirty="0" smtClean="0">
                          <a:solidFill>
                            <a:schemeClr val="tx1"/>
                          </a:solidFill>
                        </a:rPr>
                        <a:t>شرح</a:t>
                      </a:r>
                      <a:endParaRPr lang="en-US" sz="2200" dirty="0">
                        <a:solidFill>
                          <a:schemeClr val="tx1"/>
                        </a:solidFill>
                      </a:endParaRPr>
                    </a:p>
                  </a:txBody>
                  <a:tcPr anchor="ctr"/>
                </a:tc>
              </a:tr>
              <a:tr h="417229">
                <a:tc>
                  <a:txBody>
                    <a:bodyPr/>
                    <a:lstStyle/>
                    <a:p>
                      <a:pPr algn="r" rtl="1"/>
                      <a:r>
                        <a:rPr lang="en-US" sz="2200" dirty="0" smtClean="0">
                          <a:solidFill>
                            <a:schemeClr val="tx1"/>
                          </a:solidFill>
                        </a:rPr>
                        <a:t>0</a:t>
                      </a:r>
                      <a:endParaRPr lang="en-US" sz="2200" dirty="0">
                        <a:solidFill>
                          <a:schemeClr val="tx1"/>
                        </a:solidFill>
                      </a:endParaRPr>
                    </a:p>
                  </a:txBody>
                  <a:tcPr anchor="ctr"/>
                </a:tc>
                <a:tc>
                  <a:txBody>
                    <a:bodyPr/>
                    <a:lstStyle/>
                    <a:p>
                      <a:pPr algn="l" rtl="1"/>
                      <a:r>
                        <a:rPr lang="en-US" sz="2200" dirty="0" smtClean="0">
                          <a:solidFill>
                            <a:schemeClr val="tx1"/>
                          </a:solidFill>
                        </a:rPr>
                        <a:t>0</a:t>
                      </a:r>
                      <a:endParaRPr lang="en-US" sz="2200" dirty="0">
                        <a:solidFill>
                          <a:schemeClr val="tx1"/>
                        </a:solidFill>
                      </a:endParaRPr>
                    </a:p>
                  </a:txBody>
                  <a:tcPr anchor="ctr"/>
                </a:tc>
                <a:tc>
                  <a:txBody>
                    <a:bodyPr/>
                    <a:lstStyle/>
                    <a:p>
                      <a:pPr algn="r" rtl="1"/>
                      <a:r>
                        <a:rPr lang="en-US" sz="2200" dirty="0" smtClean="0">
                          <a:solidFill>
                            <a:schemeClr val="tx1"/>
                          </a:solidFill>
                        </a:rPr>
                        <a:t>0</a:t>
                      </a:r>
                      <a:endParaRPr lang="en-US" sz="2200" dirty="0">
                        <a:solidFill>
                          <a:schemeClr val="tx1"/>
                        </a:solidFill>
                      </a:endParaRPr>
                    </a:p>
                  </a:txBody>
                  <a:tcPr anchor="ctr"/>
                </a:tc>
                <a:tc>
                  <a:txBody>
                    <a:bodyPr/>
                    <a:lstStyle/>
                    <a:p>
                      <a:pPr algn="r" rtl="1"/>
                      <a:r>
                        <a:rPr lang="fa-IR" sz="2200" dirty="0" smtClean="0">
                          <a:solidFill>
                            <a:schemeClr val="tx1"/>
                          </a:solidFill>
                        </a:rPr>
                        <a:t>هزینه های اول دوره</a:t>
                      </a:r>
                      <a:endParaRPr lang="en-US" sz="2200" dirty="0">
                        <a:solidFill>
                          <a:schemeClr val="tx1"/>
                        </a:solidFill>
                      </a:endParaRPr>
                    </a:p>
                  </a:txBody>
                  <a:tcPr anchor="ctr"/>
                </a:tc>
              </a:tr>
              <a:tr h="520558">
                <a:tc>
                  <a:txBody>
                    <a:bodyPr/>
                    <a:lstStyle/>
                    <a:p>
                      <a:pPr algn="r" rtl="1"/>
                      <a:r>
                        <a:rPr lang="en-US" sz="2200" dirty="0" smtClean="0">
                          <a:solidFill>
                            <a:schemeClr val="tx1"/>
                          </a:solidFill>
                        </a:rPr>
                        <a:t>1700000</a:t>
                      </a:r>
                      <a:endParaRPr lang="en-US" sz="2200" dirty="0">
                        <a:solidFill>
                          <a:schemeClr val="tx1"/>
                        </a:solidFill>
                      </a:endParaRPr>
                    </a:p>
                  </a:txBody>
                  <a:tcPr anchor="ctr"/>
                </a:tc>
                <a:tc>
                  <a:txBody>
                    <a:bodyPr/>
                    <a:lstStyle/>
                    <a:p>
                      <a:pPr algn="l" rtl="1"/>
                      <a:r>
                        <a:rPr lang="en-US" sz="2200" dirty="0" smtClean="0">
                          <a:solidFill>
                            <a:schemeClr val="tx1"/>
                          </a:solidFill>
                        </a:rPr>
                        <a:t>900000</a:t>
                      </a:r>
                      <a:endParaRPr lang="en-US" sz="2200" dirty="0">
                        <a:solidFill>
                          <a:schemeClr val="tx1"/>
                        </a:solidFill>
                      </a:endParaRPr>
                    </a:p>
                  </a:txBody>
                  <a:tcPr anchor="ctr"/>
                </a:tc>
                <a:tc>
                  <a:txBody>
                    <a:bodyPr/>
                    <a:lstStyle/>
                    <a:p>
                      <a:pPr algn="r" rtl="1"/>
                      <a:r>
                        <a:rPr lang="en-US" sz="2200" dirty="0" smtClean="0">
                          <a:solidFill>
                            <a:schemeClr val="tx1"/>
                          </a:solidFill>
                        </a:rPr>
                        <a:t>800000</a:t>
                      </a:r>
                      <a:endParaRPr lang="en-US" sz="2200" dirty="0">
                        <a:solidFill>
                          <a:schemeClr val="tx1"/>
                        </a:solidFill>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200" dirty="0" smtClean="0">
                          <a:solidFill>
                            <a:schemeClr val="tx1"/>
                          </a:solidFill>
                        </a:rPr>
                        <a:t>هزینه های طی دوره</a:t>
                      </a:r>
                      <a:endParaRPr lang="en-US" sz="2200" dirty="0" smtClean="0">
                        <a:solidFill>
                          <a:schemeClr val="tx1"/>
                        </a:solidFill>
                      </a:endParaRPr>
                    </a:p>
                    <a:p>
                      <a:pPr algn="r" rtl="1"/>
                      <a:endParaRPr lang="en-US" sz="2200" dirty="0">
                        <a:solidFill>
                          <a:schemeClr val="tx1"/>
                        </a:solidFill>
                      </a:endParaRPr>
                    </a:p>
                  </a:txBody>
                  <a:tcPr anchor="ctr"/>
                </a:tc>
              </a:tr>
              <a:tr h="600502">
                <a:tc>
                  <a:txBody>
                    <a:bodyPr/>
                    <a:lstStyle/>
                    <a:p>
                      <a:pPr algn="r" rtl="1"/>
                      <a:r>
                        <a:rPr lang="en-US" sz="2200" dirty="0" smtClean="0">
                          <a:solidFill>
                            <a:schemeClr val="tx1"/>
                          </a:solidFill>
                        </a:rPr>
                        <a:t>1700000</a:t>
                      </a:r>
                      <a:endParaRPr lang="en-US" sz="2200" dirty="0">
                        <a:solidFill>
                          <a:schemeClr val="tx1"/>
                        </a:solidFill>
                      </a:endParaRPr>
                    </a:p>
                  </a:txBody>
                  <a:tcPr anchor="ctr"/>
                </a:tc>
                <a:tc>
                  <a:txBody>
                    <a:bodyPr/>
                    <a:lstStyle/>
                    <a:p>
                      <a:pPr algn="r" rtl="1"/>
                      <a:r>
                        <a:rPr lang="en-US" sz="2200" dirty="0" smtClean="0">
                          <a:solidFill>
                            <a:schemeClr val="tx1"/>
                          </a:solidFill>
                        </a:rPr>
                        <a:t>900000</a:t>
                      </a:r>
                      <a:endParaRPr lang="en-US" sz="2200" dirty="0">
                        <a:solidFill>
                          <a:schemeClr val="tx1"/>
                        </a:solidFill>
                      </a:endParaRPr>
                    </a:p>
                  </a:txBody>
                  <a:tcPr anchor="ctr"/>
                </a:tc>
                <a:tc>
                  <a:txBody>
                    <a:bodyPr/>
                    <a:lstStyle/>
                    <a:p>
                      <a:pPr algn="r" rtl="1"/>
                      <a:r>
                        <a:rPr lang="en-US" sz="2200" dirty="0" smtClean="0">
                          <a:solidFill>
                            <a:schemeClr val="tx1"/>
                          </a:solidFill>
                        </a:rPr>
                        <a:t>800000</a:t>
                      </a:r>
                      <a:endParaRPr lang="en-US" sz="2200" dirty="0">
                        <a:solidFill>
                          <a:schemeClr val="tx1"/>
                        </a:solidFill>
                      </a:endParaRPr>
                    </a:p>
                  </a:txBody>
                  <a:tcPr anchor="ctr"/>
                </a:tc>
                <a:tc>
                  <a:txBody>
                    <a:bodyPr/>
                    <a:lstStyle/>
                    <a:p>
                      <a:pPr algn="r" rtl="1"/>
                      <a:r>
                        <a:rPr lang="fa-IR" sz="2200" dirty="0" smtClean="0">
                          <a:solidFill>
                            <a:schemeClr val="tx1"/>
                          </a:solidFill>
                        </a:rPr>
                        <a:t>جمع هزینه ها</a:t>
                      </a:r>
                      <a:endParaRPr lang="fa-IR" sz="2200" baseline="0" dirty="0" smtClean="0">
                        <a:solidFill>
                          <a:schemeClr val="tx1"/>
                        </a:solidFill>
                      </a:endParaRPr>
                    </a:p>
                    <a:p>
                      <a:pPr algn="r" rtl="1"/>
                      <a:endParaRPr lang="en-US" sz="2200" dirty="0">
                        <a:solidFill>
                          <a:schemeClr val="tx1"/>
                        </a:solidFill>
                      </a:endParaRPr>
                    </a:p>
                  </a:txBody>
                  <a:tcPr anchor="ctr"/>
                </a:tc>
              </a:tr>
              <a:tr h="879310">
                <a:tc>
                  <a:txBody>
                    <a:bodyPr/>
                    <a:lstStyle/>
                    <a:p>
                      <a:pPr algn="r" rtl="1"/>
                      <a:endParaRPr lang="en-US" sz="2200" dirty="0">
                        <a:solidFill>
                          <a:schemeClr val="tx1"/>
                        </a:solidFill>
                      </a:endParaRPr>
                    </a:p>
                  </a:txBody>
                  <a:tcPr anchor="ctr"/>
                </a:tc>
                <a:tc>
                  <a:txBody>
                    <a:bodyPr/>
                    <a:lstStyle/>
                    <a:p>
                      <a:pPr algn="r"/>
                      <a:r>
                        <a:rPr lang="en-US" sz="2200" dirty="0" smtClean="0"/>
                        <a:t>3600</a:t>
                      </a:r>
                      <a:endParaRPr lang="en-US" sz="2200" dirty="0"/>
                    </a:p>
                  </a:txBody>
                  <a:tcPr anchor="ctr"/>
                </a:tc>
                <a:tc>
                  <a:txBody>
                    <a:bodyPr/>
                    <a:lstStyle/>
                    <a:p>
                      <a:pPr algn="r"/>
                      <a:r>
                        <a:rPr lang="en-US" sz="2200" dirty="0" smtClean="0"/>
                        <a:t>4000</a:t>
                      </a:r>
                      <a:endParaRPr lang="en-US" sz="2200" dirty="0"/>
                    </a:p>
                  </a:txBody>
                  <a:tcPr anchor="ctr"/>
                </a:tc>
                <a:tc>
                  <a:txBody>
                    <a:bodyPr/>
                    <a:lstStyle/>
                    <a:p>
                      <a:pPr algn="r" rtl="1"/>
                      <a:r>
                        <a:rPr lang="fa-IR" sz="2200" dirty="0" smtClean="0">
                          <a:solidFill>
                            <a:schemeClr val="tx1"/>
                          </a:solidFill>
                        </a:rPr>
                        <a:t>جمع احاد</a:t>
                      </a:r>
                      <a:endParaRPr lang="en-US" sz="2200" dirty="0">
                        <a:solidFill>
                          <a:schemeClr val="tx1"/>
                        </a:solidFill>
                      </a:endParaRPr>
                    </a:p>
                  </a:txBody>
                  <a:tcPr anchor="ctr"/>
                </a:tc>
              </a:tr>
              <a:tr h="879310">
                <a:tc>
                  <a:txBody>
                    <a:bodyPr/>
                    <a:lstStyle/>
                    <a:p>
                      <a:pPr algn="r" rtl="1"/>
                      <a:r>
                        <a:rPr lang="en-US" sz="2200" dirty="0" smtClean="0">
                          <a:solidFill>
                            <a:schemeClr val="tx1"/>
                          </a:solidFill>
                        </a:rPr>
                        <a:t>450</a:t>
                      </a:r>
                      <a:endParaRPr lang="en-US" sz="2200" dirty="0">
                        <a:solidFill>
                          <a:schemeClr val="tx1"/>
                        </a:solidFill>
                      </a:endParaRPr>
                    </a:p>
                  </a:txBody>
                  <a:tcPr anchor="ctr"/>
                </a:tc>
                <a:tc>
                  <a:txBody>
                    <a:bodyPr/>
                    <a:lstStyle/>
                    <a:p>
                      <a:pPr algn="l" rtl="1"/>
                      <a:r>
                        <a:rPr lang="en-US" sz="2200" dirty="0" smtClean="0">
                          <a:solidFill>
                            <a:schemeClr val="tx1"/>
                          </a:solidFill>
                        </a:rPr>
                        <a:t>250</a:t>
                      </a:r>
                      <a:endParaRPr lang="en-US" sz="2200" dirty="0">
                        <a:solidFill>
                          <a:schemeClr val="tx1"/>
                        </a:solidFill>
                      </a:endParaRPr>
                    </a:p>
                  </a:txBody>
                  <a:tcPr anchor="ctr"/>
                </a:tc>
                <a:tc>
                  <a:txBody>
                    <a:bodyPr/>
                    <a:lstStyle/>
                    <a:p>
                      <a:pPr algn="r" rtl="1"/>
                      <a:r>
                        <a:rPr lang="en-US" sz="2200" dirty="0" smtClean="0">
                          <a:solidFill>
                            <a:schemeClr val="tx1"/>
                          </a:solidFill>
                        </a:rPr>
                        <a:t>200</a:t>
                      </a:r>
                      <a:endParaRPr lang="en-US" sz="2200" dirty="0">
                        <a:solidFill>
                          <a:schemeClr val="tx1"/>
                        </a:solidFill>
                      </a:endParaRPr>
                    </a:p>
                  </a:txBody>
                  <a:tcPr anchor="ctr"/>
                </a:tc>
                <a:tc>
                  <a:txBody>
                    <a:bodyPr/>
                    <a:lstStyle/>
                    <a:p>
                      <a:pPr algn="r" rtl="1"/>
                      <a:r>
                        <a:rPr lang="fa-IR" sz="2200" dirty="0" smtClean="0">
                          <a:solidFill>
                            <a:schemeClr val="tx1"/>
                          </a:solidFill>
                        </a:rPr>
                        <a:t>بهای تمام شده یک واحد</a:t>
                      </a:r>
                      <a:endParaRPr lang="en-US" sz="2200" dirty="0">
                        <a:solidFill>
                          <a:schemeClr val="tx1"/>
                        </a:solidFill>
                      </a:endParaRPr>
                    </a:p>
                  </a:txBody>
                  <a:tcPr anchor="ctr"/>
                </a:tc>
              </a:tr>
            </a:tbl>
          </a:graphicData>
        </a:graphic>
      </p:graphicFrame>
      <p:sp>
        <p:nvSpPr>
          <p:cNvPr id="5" name="Division 4"/>
          <p:cNvSpPr/>
          <p:nvPr/>
        </p:nvSpPr>
        <p:spPr>
          <a:xfrm>
            <a:off x="3434481" y="3373894"/>
            <a:ext cx="341194" cy="3275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vision 5"/>
          <p:cNvSpPr/>
          <p:nvPr/>
        </p:nvSpPr>
        <p:spPr>
          <a:xfrm>
            <a:off x="2230721" y="3373894"/>
            <a:ext cx="341194" cy="3275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57118" y="727001"/>
            <a:ext cx="3692206" cy="769441"/>
          </a:xfrm>
          <a:prstGeom prst="rect">
            <a:avLst/>
          </a:prstGeom>
          <a:noFill/>
        </p:spPr>
        <p:txBody>
          <a:bodyPr wrap="square" rtlCol="0">
            <a:spAutoFit/>
          </a:bodyPr>
          <a:lstStyle/>
          <a:p>
            <a:pPr algn="r" rtl="1"/>
            <a:r>
              <a:rPr lang="fa-IR" sz="2200" dirty="0" smtClean="0"/>
              <a:t>بهای تمام شده واحد های تکمیل شده</a:t>
            </a:r>
          </a:p>
          <a:p>
            <a:pPr algn="r" rtl="1"/>
            <a:r>
              <a:rPr lang="en-US" sz="2200" dirty="0" smtClean="0"/>
              <a:t>3000*450=1350000</a:t>
            </a:r>
            <a:endParaRPr lang="en-US" sz="2200" dirty="0"/>
          </a:p>
        </p:txBody>
      </p:sp>
      <p:sp>
        <p:nvSpPr>
          <p:cNvPr id="8" name="TextBox 7"/>
          <p:cNvSpPr txBox="1"/>
          <p:nvPr/>
        </p:nvSpPr>
        <p:spPr>
          <a:xfrm>
            <a:off x="555215" y="296114"/>
            <a:ext cx="3692206" cy="430887"/>
          </a:xfrm>
          <a:prstGeom prst="rect">
            <a:avLst/>
          </a:prstGeom>
          <a:noFill/>
        </p:spPr>
        <p:txBody>
          <a:bodyPr wrap="square" rtlCol="0">
            <a:spAutoFit/>
          </a:bodyPr>
          <a:lstStyle/>
          <a:p>
            <a:pPr algn="r" rtl="1"/>
            <a:r>
              <a:rPr lang="fa-IR" sz="2200" dirty="0" smtClean="0"/>
              <a:t>جدول بهای تمام شده</a:t>
            </a:r>
            <a:endParaRPr lang="en-US" sz="2200" dirty="0"/>
          </a:p>
        </p:txBody>
      </p:sp>
      <p:sp>
        <p:nvSpPr>
          <p:cNvPr id="9" name="TextBox 8"/>
          <p:cNvSpPr txBox="1"/>
          <p:nvPr/>
        </p:nvSpPr>
        <p:spPr>
          <a:xfrm>
            <a:off x="8357118" y="1496442"/>
            <a:ext cx="3692206" cy="769441"/>
          </a:xfrm>
          <a:prstGeom prst="rect">
            <a:avLst/>
          </a:prstGeom>
          <a:noFill/>
        </p:spPr>
        <p:txBody>
          <a:bodyPr wrap="square" rtlCol="0">
            <a:spAutoFit/>
          </a:bodyPr>
          <a:lstStyle/>
          <a:p>
            <a:pPr algn="r" rtl="1"/>
            <a:r>
              <a:rPr lang="fa-IR" sz="2200" dirty="0" smtClean="0"/>
              <a:t>سرشکن نمودن ضایعات عادی</a:t>
            </a:r>
          </a:p>
          <a:p>
            <a:pPr algn="r" rtl="1"/>
            <a:r>
              <a:rPr lang="fa-IR" sz="2200" dirty="0" smtClean="0"/>
              <a:t>مواد (</a:t>
            </a:r>
            <a:r>
              <a:rPr lang="en-US" sz="2200" dirty="0" smtClean="0"/>
              <a:t>200*200</a:t>
            </a:r>
            <a:r>
              <a:rPr lang="fa-IR" sz="2200" dirty="0" smtClean="0"/>
              <a:t>)</a:t>
            </a:r>
            <a:r>
              <a:rPr lang="en-US" sz="2200" dirty="0" smtClean="0"/>
              <a:t>40000=</a:t>
            </a:r>
            <a:endParaRPr lang="en-US" sz="2200" dirty="0"/>
          </a:p>
        </p:txBody>
      </p:sp>
      <p:sp>
        <p:nvSpPr>
          <p:cNvPr id="10" name="TextBox 9"/>
          <p:cNvSpPr txBox="1"/>
          <p:nvPr/>
        </p:nvSpPr>
        <p:spPr>
          <a:xfrm>
            <a:off x="8357118" y="2265883"/>
            <a:ext cx="3692206" cy="769441"/>
          </a:xfrm>
          <a:prstGeom prst="rect">
            <a:avLst/>
          </a:prstGeom>
          <a:noFill/>
        </p:spPr>
        <p:txBody>
          <a:bodyPr wrap="square" rtlCol="0">
            <a:spAutoFit/>
          </a:bodyPr>
          <a:lstStyle/>
          <a:p>
            <a:pPr algn="r" rtl="1"/>
            <a:r>
              <a:rPr lang="fa-IR" sz="2200" dirty="0" smtClean="0"/>
              <a:t>تبدیل</a:t>
            </a:r>
            <a:endParaRPr lang="en-US" sz="2200" dirty="0" smtClean="0"/>
          </a:p>
          <a:p>
            <a:pPr algn="r" rtl="1"/>
            <a:r>
              <a:rPr lang="en-US" sz="2200" dirty="0" smtClean="0"/>
              <a:t>45000 =(180 *250)</a:t>
            </a:r>
            <a:endParaRPr lang="en-US" sz="2200" dirty="0"/>
          </a:p>
        </p:txBody>
      </p:sp>
      <p:sp>
        <p:nvSpPr>
          <p:cNvPr id="11" name="TextBox 10"/>
          <p:cNvSpPr txBox="1"/>
          <p:nvPr/>
        </p:nvSpPr>
        <p:spPr>
          <a:xfrm>
            <a:off x="8357118" y="3152946"/>
            <a:ext cx="3692206" cy="2462213"/>
          </a:xfrm>
          <a:prstGeom prst="rect">
            <a:avLst/>
          </a:prstGeom>
          <a:noFill/>
        </p:spPr>
        <p:txBody>
          <a:bodyPr wrap="square" rtlCol="0">
            <a:spAutoFit/>
          </a:bodyPr>
          <a:lstStyle/>
          <a:p>
            <a:pPr marL="457200" indent="-457200" algn="r" rtl="1">
              <a:buAutoNum type="arabicPlain" startAt="2"/>
            </a:pPr>
            <a:r>
              <a:rPr lang="fa-IR" sz="2200" dirty="0" smtClean="0"/>
              <a:t>بهای تمام شده کالای در جریان ساخت پایان دوره </a:t>
            </a:r>
          </a:p>
          <a:p>
            <a:pPr algn="r" rtl="1"/>
            <a:r>
              <a:rPr lang="fa-IR" sz="2200" dirty="0" smtClean="0"/>
              <a:t>مواد </a:t>
            </a:r>
            <a:r>
              <a:rPr lang="en-US" sz="2200" dirty="0" smtClean="0"/>
              <a:t>120000 = (600*200)</a:t>
            </a:r>
          </a:p>
          <a:p>
            <a:pPr algn="r" rtl="1"/>
            <a:r>
              <a:rPr lang="fa-IR" sz="2200" dirty="0" smtClean="0"/>
              <a:t>تبدیل </a:t>
            </a:r>
            <a:r>
              <a:rPr lang="en-US" sz="2200" dirty="0" smtClean="0"/>
              <a:t>75000=(300*250)</a:t>
            </a:r>
          </a:p>
          <a:p>
            <a:pPr algn="r" rtl="1"/>
            <a:r>
              <a:rPr lang="fa-IR" sz="2200" dirty="0" smtClean="0"/>
              <a:t>بهای تمام شده ضایعات غیر عادی </a:t>
            </a:r>
          </a:p>
          <a:p>
            <a:pPr algn="r" rtl="1"/>
            <a:r>
              <a:rPr lang="fa-IR" sz="2200" dirty="0" smtClean="0"/>
              <a:t>مواد </a:t>
            </a:r>
            <a:r>
              <a:rPr lang="en-US" sz="2200" dirty="0" smtClean="0"/>
              <a:t>40000 =200 *200</a:t>
            </a:r>
          </a:p>
          <a:p>
            <a:pPr algn="r" rtl="1"/>
            <a:r>
              <a:rPr lang="fa-IR" sz="2200" dirty="0" smtClean="0"/>
              <a:t>تبدیل </a:t>
            </a:r>
            <a:r>
              <a:rPr lang="en-US" sz="2200" dirty="0" smtClean="0"/>
              <a:t>30000 = 120*250</a:t>
            </a:r>
            <a:endParaRPr lang="en-US" sz="2200" dirty="0"/>
          </a:p>
        </p:txBody>
      </p:sp>
      <p:sp>
        <p:nvSpPr>
          <p:cNvPr id="12" name="TextBox 11"/>
          <p:cNvSpPr txBox="1"/>
          <p:nvPr/>
        </p:nvSpPr>
        <p:spPr>
          <a:xfrm>
            <a:off x="8106388" y="296114"/>
            <a:ext cx="3692206" cy="430887"/>
          </a:xfrm>
          <a:prstGeom prst="rect">
            <a:avLst/>
          </a:prstGeom>
          <a:noFill/>
        </p:spPr>
        <p:txBody>
          <a:bodyPr wrap="square" rtlCol="0">
            <a:spAutoFit/>
          </a:bodyPr>
          <a:lstStyle/>
          <a:p>
            <a:pPr algn="r" rtl="1"/>
            <a:r>
              <a:rPr lang="fa-IR" sz="2200" dirty="0" smtClean="0"/>
              <a:t>تخصیص هزینه ها</a:t>
            </a:r>
            <a:endParaRPr lang="en-US" sz="2200" dirty="0"/>
          </a:p>
        </p:txBody>
      </p:sp>
      <p:sp>
        <p:nvSpPr>
          <p:cNvPr id="13" name="Rectangle 12">
            <a:hlinkClick r:id="" action="ppaction://hlinkshowjump?jump=nextslide">
              <a:snd r:embed="rId3" name="click.wav"/>
            </a:hlinkClick>
            <a:hlinkHover r:id="" action="ppaction://noaction">
              <a:snd r:embed="rId4" name="arrow.wav"/>
            </a:hlinkHover>
          </p:cNvPr>
          <p:cNvSpPr/>
          <p:nvPr/>
        </p:nvSpPr>
        <p:spPr>
          <a:xfrm>
            <a:off x="10859772" y="5951578"/>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4" name="Rectangle 13">
            <a:hlinkClick r:id="" action="ppaction://hlinkshowjump?jump=previousslide">
              <a:snd r:embed="rId3" name="click.wav"/>
            </a:hlinkClick>
            <a:hlinkHover r:id="" action="ppaction://noaction">
              <a:snd r:embed="rId4" name="arrow.wav"/>
            </a:hlinkHover>
          </p:cNvPr>
          <p:cNvSpPr/>
          <p:nvPr/>
        </p:nvSpPr>
        <p:spPr>
          <a:xfrm>
            <a:off x="9939431" y="5951578"/>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9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2000"/>
                                        <p:tgtEl>
                                          <p:spTgt spid="5"/>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2000"/>
                                        <p:tgtEl>
                                          <p:spTgt spid="6"/>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2000"/>
                                        <p:tgtEl>
                                          <p:spTgt spid="8"/>
                                        </p:tgtEl>
                                      </p:cBhvr>
                                    </p:animEffect>
                                  </p:childTnLst>
                                </p:cTn>
                              </p:par>
                              <p:par>
                                <p:cTn id="17" presetID="4" presetClass="entr" presetSubtype="32" fill="hold" grpId="0" nodeType="withEffect">
                                  <p:stCondLst>
                                    <p:cond delay="1900"/>
                                  </p:stCondLst>
                                  <p:childTnLst>
                                    <p:set>
                                      <p:cBhvr>
                                        <p:cTn id="18" dur="1" fill="hold">
                                          <p:stCondLst>
                                            <p:cond delay="0"/>
                                          </p:stCondLst>
                                        </p:cTn>
                                        <p:tgtEl>
                                          <p:spTgt spid="12"/>
                                        </p:tgtEl>
                                        <p:attrNameLst>
                                          <p:attrName>style.visibility</p:attrName>
                                        </p:attrNameLst>
                                      </p:cBhvr>
                                      <p:to>
                                        <p:strVal val="visible"/>
                                      </p:to>
                                    </p:set>
                                    <p:animEffect transition="in" filter="box(ou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Effect transition="in" filter="fade">
                                      <p:cBhvr>
                                        <p:cTn id="44" dur="1000"/>
                                        <p:tgtEl>
                                          <p:spTgt spid="11">
                                            <p:txEl>
                                              <p:pRg st="1" end="1"/>
                                            </p:txEl>
                                          </p:spTgt>
                                        </p:tgtEl>
                                      </p:cBhvr>
                                    </p:animEffect>
                                    <p:anim calcmode="lin" valueType="num">
                                      <p:cBhvr>
                                        <p:cTn id="4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fade">
                                      <p:cBhvr>
                                        <p:cTn id="49" dur="1000"/>
                                        <p:tgtEl>
                                          <p:spTgt spid="11">
                                            <p:txEl>
                                              <p:pRg st="2" end="2"/>
                                            </p:txEl>
                                          </p:spTgt>
                                        </p:tgtEl>
                                      </p:cBhvr>
                                    </p:animEffect>
                                    <p:anim calcmode="lin" valueType="num">
                                      <p:cBhvr>
                                        <p:cTn id="5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1">
                                            <p:txEl>
                                              <p:pRg st="3" end="3"/>
                                            </p:txEl>
                                          </p:spTgt>
                                        </p:tgtEl>
                                        <p:attrNameLst>
                                          <p:attrName>style.visibility</p:attrName>
                                        </p:attrNameLst>
                                      </p:cBhvr>
                                      <p:to>
                                        <p:strVal val="visible"/>
                                      </p:to>
                                    </p:set>
                                    <p:animEffect transition="in" filter="wipe(up)">
                                      <p:cBhvr>
                                        <p:cTn id="56" dur="500"/>
                                        <p:tgtEl>
                                          <p:spTgt spid="11">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animEffect transition="in" filter="fade">
                                      <p:cBhvr>
                                        <p:cTn id="61" dur="1000"/>
                                        <p:tgtEl>
                                          <p:spTgt spid="11">
                                            <p:txEl>
                                              <p:pRg st="4" end="4"/>
                                            </p:txEl>
                                          </p:spTgt>
                                        </p:tgtEl>
                                      </p:cBhvr>
                                    </p:animEffect>
                                    <p:anim calcmode="lin" valueType="num">
                                      <p:cBhvr>
                                        <p:cTn id="6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1">
                                            <p:txEl>
                                              <p:pRg st="5" end="5"/>
                                            </p:txEl>
                                          </p:spTgt>
                                        </p:tgtEl>
                                        <p:attrNameLst>
                                          <p:attrName>style.visibility</p:attrName>
                                        </p:attrNameLst>
                                      </p:cBhvr>
                                      <p:to>
                                        <p:strVal val="visible"/>
                                      </p:to>
                                    </p:set>
                                    <p:animEffect transition="in" filter="fade">
                                      <p:cBhvr>
                                        <p:cTn id="66" dur="1000"/>
                                        <p:tgtEl>
                                          <p:spTgt spid="11">
                                            <p:txEl>
                                              <p:pRg st="5" end="5"/>
                                            </p:txEl>
                                          </p:spTgt>
                                        </p:tgtEl>
                                      </p:cBhvr>
                                    </p:animEffect>
                                    <p:anim calcmode="lin" valueType="num">
                                      <p:cBhvr>
                                        <p:cTn id="6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5916" y="296007"/>
            <a:ext cx="11374590" cy="3816429"/>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شرکت نرگس از سیستم هزینه یابی سفارش کار استفاد میکند گردش حساب کالای در جریان ساخت در دفتر کل به شرح زیر است </a:t>
            </a:r>
          </a:p>
          <a:p>
            <a:pPr algn="r" rtl="1"/>
            <a:r>
              <a:rPr lang="fa-IR" sz="2200" b="1" dirty="0" smtClean="0">
                <a:latin typeface="Arial" panose="020B0604020202020204" pitchFamily="34" charset="0"/>
                <a:cs typeface="Arial" panose="020B0604020202020204" pitchFamily="34" charset="0"/>
              </a:rPr>
              <a:t>مانده اول دوره </a:t>
            </a:r>
            <a:r>
              <a:rPr lang="en-US" sz="2200" b="1" dirty="0" smtClean="0">
                <a:latin typeface="Arial" panose="020B0604020202020204" pitchFamily="34" charset="0"/>
                <a:cs typeface="Arial" panose="020B0604020202020204" pitchFamily="34" charset="0"/>
              </a:rPr>
              <a:t>20000</a:t>
            </a:r>
            <a:r>
              <a:rPr lang="fa-IR" sz="2200" b="1" dirty="0" smtClean="0">
                <a:latin typeface="Arial" panose="020B0604020202020204" pitchFamily="34" charset="0"/>
                <a:cs typeface="Arial" panose="020B0604020202020204" pitchFamily="34" charset="0"/>
              </a:rPr>
              <a:t>مواد مستقیم دستمزد مستقیم  </a:t>
            </a:r>
            <a:r>
              <a:rPr lang="en-US" sz="2200" b="1" dirty="0" smtClean="0">
                <a:latin typeface="Arial" panose="020B0604020202020204" pitchFamily="34" charset="0"/>
                <a:cs typeface="Arial" panose="020B0604020202020204" pitchFamily="34" charset="0"/>
              </a:rPr>
              <a:t>80000</a:t>
            </a:r>
            <a:r>
              <a:rPr lang="fa-IR" sz="2200" b="1" dirty="0" smtClean="0">
                <a:latin typeface="Arial" panose="020B0604020202020204" pitchFamily="34" charset="0"/>
                <a:cs typeface="Arial" panose="020B0604020202020204" pitchFamily="34" charset="0"/>
              </a:rPr>
              <a:t>سربار جذب شده </a:t>
            </a:r>
            <a:r>
              <a:rPr lang="en-US" sz="2200" b="1" dirty="0" smtClean="0">
                <a:latin typeface="Arial" panose="020B0604020202020204" pitchFamily="34" charset="0"/>
                <a:cs typeface="Arial" panose="020B0604020202020204" pitchFamily="34" charset="0"/>
              </a:rPr>
              <a:t>64000</a:t>
            </a:r>
            <a:r>
              <a:rPr lang="fa-IR" sz="2200" b="1" dirty="0" smtClean="0">
                <a:latin typeface="Arial" panose="020B0604020202020204" pitchFamily="34" charset="0"/>
                <a:cs typeface="Arial" panose="020B0604020202020204" pitchFamily="34" charset="0"/>
              </a:rPr>
              <a:t>کالای تکمیل شده </a:t>
            </a:r>
            <a:r>
              <a:rPr lang="en-US" sz="2200" b="1" dirty="0" smtClean="0">
                <a:latin typeface="Arial" panose="020B0604020202020204" pitchFamily="34" charset="0"/>
                <a:cs typeface="Arial" panose="020B0604020202020204" pitchFamily="34" charset="0"/>
              </a:rPr>
              <a:t>240000</a:t>
            </a:r>
            <a:endParaRPr lang="fa-IR" sz="2200" b="1" dirty="0" smtClean="0">
              <a:latin typeface="Arial" panose="020B0604020202020204" pitchFamily="34" charset="0"/>
              <a:cs typeface="Arial" panose="020B0604020202020204" pitchFamily="34" charset="0"/>
            </a:endParaRPr>
          </a:p>
          <a:p>
            <a:pPr algn="r" rtl="1"/>
            <a:r>
              <a:rPr lang="fa-IR" sz="2200" b="1" dirty="0" smtClean="0">
                <a:latin typeface="Arial" panose="020B0604020202020204" pitchFamily="34" charset="0"/>
                <a:cs typeface="Arial" panose="020B0604020202020204" pitchFamily="34" charset="0"/>
              </a:rPr>
              <a:t>مانده پایان دوره </a:t>
            </a:r>
            <a:r>
              <a:rPr lang="en-US" sz="2200" b="1" dirty="0" smtClean="0">
                <a:latin typeface="Arial" panose="020B0604020202020204" pitchFamily="34" charset="0"/>
                <a:cs typeface="Arial" panose="020B0604020202020204" pitchFamily="34" charset="0"/>
              </a:rPr>
              <a:t>44000</a:t>
            </a:r>
            <a:endParaRPr lang="fa-IR" sz="2200" b="1" dirty="0" smtClean="0">
              <a:latin typeface="Arial" panose="020B0604020202020204" pitchFamily="34" charset="0"/>
              <a:cs typeface="Arial" panose="020B0604020202020204" pitchFamily="34" charset="0"/>
            </a:endParaRPr>
          </a:p>
          <a:p>
            <a:pPr algn="r" rtl="1"/>
            <a:r>
              <a:rPr lang="fa-IR" sz="2200" b="1" dirty="0" smtClean="0">
                <a:latin typeface="Arial" panose="020B0604020202020204" pitchFamily="34" charset="0"/>
                <a:cs typeface="Arial" panose="020B0604020202020204" pitchFamily="34" charset="0"/>
              </a:rPr>
              <a:t>سایر اطلاعات : سفارش شماره </a:t>
            </a:r>
            <a:r>
              <a:rPr lang="en-US" sz="2200" b="1" dirty="0" smtClean="0">
                <a:latin typeface="Arial" panose="020B0604020202020204" pitchFamily="34" charset="0"/>
                <a:cs typeface="Arial" panose="020B0604020202020204" pitchFamily="34" charset="0"/>
              </a:rPr>
              <a:t>11</a:t>
            </a:r>
            <a:r>
              <a:rPr lang="fa-IR" sz="2200" b="1" dirty="0" smtClean="0">
                <a:latin typeface="Arial" panose="020B0604020202020204" pitchFamily="34" charset="0"/>
                <a:cs typeface="Arial" panose="020B0604020202020204" pitchFamily="34" charset="0"/>
              </a:rPr>
              <a:t>مربوط به کالای در جریان ساخت اول دوره که دستمزد ان </a:t>
            </a:r>
            <a:r>
              <a:rPr lang="en-US" sz="2200" b="1" dirty="0" smtClean="0">
                <a:latin typeface="Arial" panose="020B0604020202020204" pitchFamily="34" charset="0"/>
                <a:cs typeface="Arial" panose="020B0604020202020204" pitchFamily="34" charset="0"/>
              </a:rPr>
              <a:t>8000</a:t>
            </a:r>
            <a:r>
              <a:rPr lang="fa-IR" sz="2200" b="1" dirty="0" smtClean="0">
                <a:latin typeface="Arial" panose="020B0604020202020204" pitchFamily="34" charset="0"/>
                <a:cs typeface="Arial" panose="020B0604020202020204" pitchFamily="34" charset="0"/>
              </a:rPr>
              <a:t>ریال وا از نظر مواد کامل و با اختصاص جمعا </a:t>
            </a:r>
            <a:r>
              <a:rPr lang="en-US" sz="2200" b="1" dirty="0" smtClean="0">
                <a:latin typeface="Arial" panose="020B0604020202020204" pitchFamily="34" charset="0"/>
                <a:cs typeface="Arial" panose="020B0604020202020204" pitchFamily="34" charset="0"/>
              </a:rPr>
              <a:t>36000</a:t>
            </a:r>
            <a:r>
              <a:rPr lang="fa-IR" sz="2200" b="1" dirty="0" smtClean="0">
                <a:latin typeface="Arial" panose="020B0604020202020204" pitchFamily="34" charset="0"/>
                <a:cs typeface="Arial" panose="020B0604020202020204" pitchFamily="34" charset="0"/>
              </a:rPr>
              <a:t>ریال .  دستمزد و سربار در طی دوره مالی تکمیل شده است </a:t>
            </a:r>
          </a:p>
          <a:p>
            <a:pPr algn="r" rtl="1"/>
            <a:r>
              <a:rPr lang="fa-IR" sz="2200" b="1" dirty="0">
                <a:latin typeface="Arial" panose="020B0604020202020204" pitchFamily="34" charset="0"/>
                <a:cs typeface="Arial" panose="020B0604020202020204" pitchFamily="34" charset="0"/>
              </a:rPr>
              <a:t>ه</a:t>
            </a:r>
            <a:r>
              <a:rPr lang="fa-IR" sz="2200" b="1" dirty="0" smtClean="0">
                <a:latin typeface="Arial" panose="020B0604020202020204" pitchFamily="34" charset="0"/>
                <a:cs typeface="Arial" panose="020B0604020202020204" pitchFamily="34" charset="0"/>
              </a:rPr>
              <a:t>2) سفارش </a:t>
            </a:r>
            <a:r>
              <a:rPr lang="en-US" sz="2200" b="1" dirty="0" smtClean="0">
                <a:latin typeface="Arial" panose="020B0604020202020204" pitchFamily="34" charset="0"/>
                <a:cs typeface="Arial" panose="020B0604020202020204" pitchFamily="34" charset="0"/>
              </a:rPr>
              <a:t>22</a:t>
            </a:r>
            <a:r>
              <a:rPr lang="fa-IR" sz="2200" b="1" dirty="0" smtClean="0">
                <a:latin typeface="Arial" panose="020B0604020202020204" pitchFamily="34" charset="0"/>
                <a:cs typeface="Arial" panose="020B0604020202020204" pitchFamily="34" charset="0"/>
              </a:rPr>
              <a:t>سفارش تکمیل شده دیگری است که جز اقدام به تولید این دوره میباشد</a:t>
            </a:r>
          </a:p>
          <a:p>
            <a:pPr algn="r" rtl="1"/>
            <a:r>
              <a:rPr lang="fa-IR" sz="2200" b="1" dirty="0" smtClean="0">
                <a:latin typeface="Arial" panose="020B0604020202020204" pitchFamily="34" charset="0"/>
                <a:cs typeface="Arial" panose="020B0604020202020204" pitchFamily="34" charset="0"/>
              </a:rPr>
              <a:t>3) سفارش </a:t>
            </a:r>
            <a:r>
              <a:rPr lang="en-US" sz="2200" b="1" dirty="0" smtClean="0">
                <a:latin typeface="Arial" panose="020B0604020202020204" pitchFamily="34" charset="0"/>
                <a:cs typeface="Arial" panose="020B0604020202020204" pitchFamily="34" charset="0"/>
              </a:rPr>
              <a:t>33</a:t>
            </a:r>
            <a:r>
              <a:rPr lang="fa-IR" sz="2200" b="1" dirty="0" smtClean="0">
                <a:latin typeface="Arial" panose="020B0604020202020204" pitchFamily="34" charset="0"/>
                <a:cs typeface="Arial" panose="020B0604020202020204" pitchFamily="34" charset="0"/>
              </a:rPr>
              <a:t>مربوط به کالای در جریان ساخت پایان دوره است که دستمزد ان </a:t>
            </a:r>
            <a:r>
              <a:rPr lang="en-US" sz="2200" b="1" dirty="0" smtClean="0">
                <a:latin typeface="Arial" panose="020B0604020202020204" pitchFamily="34" charset="0"/>
                <a:cs typeface="Arial" panose="020B0604020202020204" pitchFamily="34" charset="0"/>
              </a:rPr>
              <a:t>15000</a:t>
            </a:r>
            <a:r>
              <a:rPr lang="fa-IR" sz="2200" b="1" dirty="0" smtClean="0">
                <a:latin typeface="Arial" panose="020B0604020202020204" pitchFamily="34" charset="0"/>
                <a:cs typeface="Arial" panose="020B0604020202020204" pitchFamily="34" charset="0"/>
              </a:rPr>
              <a:t>ریال میباشد </a:t>
            </a:r>
          </a:p>
          <a:p>
            <a:pPr algn="r" rtl="1"/>
            <a:r>
              <a:rPr lang="fa-IR" sz="2200" b="1" dirty="0" smtClean="0">
                <a:latin typeface="Arial" panose="020B0604020202020204" pitchFamily="34" charset="0"/>
                <a:cs typeface="Arial" panose="020B0604020202020204" pitchFamily="34" charset="0"/>
              </a:rPr>
              <a:t>4) روش محسابه شده برای بهای تمام شده سفارشات </a:t>
            </a:r>
            <a:r>
              <a:rPr lang="en-US" sz="2200" b="1" dirty="0" smtClean="0">
                <a:latin typeface="Arial" panose="020B0604020202020204" pitchFamily="34" charset="0"/>
                <a:cs typeface="Arial" panose="020B0604020202020204" pitchFamily="34" charset="0"/>
              </a:rPr>
              <a:t>FIFO</a:t>
            </a:r>
            <a:r>
              <a:rPr lang="fa-IR" sz="2200" b="1" dirty="0" smtClean="0">
                <a:latin typeface="Arial" panose="020B0604020202020204" pitchFamily="34" charset="0"/>
                <a:cs typeface="Arial" panose="020B0604020202020204" pitchFamily="34" charset="0"/>
              </a:rPr>
              <a:t> میباشد</a:t>
            </a:r>
            <a:endParaRPr lang="en-US" sz="2200" b="1" dirty="0" smtClean="0">
              <a:latin typeface="Arial" panose="020B0604020202020204" pitchFamily="34" charset="0"/>
              <a:cs typeface="Arial" panose="020B0604020202020204" pitchFamily="34" charset="0"/>
            </a:endParaRPr>
          </a:p>
          <a:p>
            <a:pPr algn="r" rtl="1"/>
            <a:r>
              <a:rPr lang="fa-IR" sz="2200" b="1" dirty="0" smtClean="0">
                <a:latin typeface="Arial" panose="020B0604020202020204" pitchFamily="34" charset="0"/>
                <a:cs typeface="Arial" panose="020B0604020202020204" pitchFamily="34" charset="0"/>
              </a:rPr>
              <a:t>مطلوب است محاسبه جزئیات عوامل بهای تمام شده سفارشات تکمیل شده و کالای در جریان ساخت اول و پایان دوره</a:t>
            </a:r>
          </a:p>
          <a:p>
            <a:pPr algn="r" rtl="1"/>
            <a:endParaRPr lang="en-US" sz="2200" b="1" dirty="0">
              <a:latin typeface="Arial" panose="020B0604020202020204" pitchFamily="34" charset="0"/>
              <a:cs typeface="Arial" panose="020B0604020202020204" pitchFamily="34" charset="0"/>
            </a:endParaRPr>
          </a:p>
        </p:txBody>
      </p:sp>
      <p:grpSp>
        <p:nvGrpSpPr>
          <p:cNvPr id="15" name="Group 14"/>
          <p:cNvGrpSpPr/>
          <p:nvPr/>
        </p:nvGrpSpPr>
        <p:grpSpPr>
          <a:xfrm>
            <a:off x="4169725" y="3949940"/>
            <a:ext cx="2597425" cy="2438242"/>
            <a:chOff x="225288" y="1855303"/>
            <a:chExt cx="2610678" cy="1974575"/>
          </a:xfrm>
        </p:grpSpPr>
        <p:sp>
          <p:nvSpPr>
            <p:cNvPr id="16" name="Rectangle 15"/>
            <p:cNvSpPr/>
            <p:nvPr/>
          </p:nvSpPr>
          <p:spPr>
            <a:xfrm>
              <a:off x="225288" y="1855303"/>
              <a:ext cx="2610678" cy="142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p:cNvSpPr/>
            <p:nvPr/>
          </p:nvSpPr>
          <p:spPr>
            <a:xfrm rot="5400000">
              <a:off x="599762" y="2852633"/>
              <a:ext cx="1832519" cy="1219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8" name="Rectangle 17"/>
          <p:cNvSpPr/>
          <p:nvPr/>
        </p:nvSpPr>
        <p:spPr>
          <a:xfrm>
            <a:off x="5496756" y="4083099"/>
            <a:ext cx="2313455" cy="1107996"/>
          </a:xfrm>
          <a:prstGeom prst="rect">
            <a:avLst/>
          </a:prstGeom>
        </p:spPr>
        <p:txBody>
          <a:bodyPr wrap="none">
            <a:spAutoFit/>
          </a:bodyPr>
          <a:lstStyle/>
          <a:p>
            <a:pPr algn="r" rtl="1"/>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مانده </a:t>
            </a:r>
            <a:r>
              <a:rPr lang="en-US" sz="2200" dirty="0" smtClean="0">
                <a:latin typeface="Arial" panose="020B0604020202020204" pitchFamily="34" charset="0"/>
                <a:cs typeface="Arial" panose="020B0604020202020204" pitchFamily="34" charset="0"/>
              </a:rPr>
              <a:t>20000</a:t>
            </a:r>
            <a:endParaRPr lang="fa-IR" sz="2200" dirty="0" smtClean="0">
              <a:latin typeface="Arial" panose="020B0604020202020204" pitchFamily="34" charset="0"/>
              <a:cs typeface="Arial" panose="020B0604020202020204" pitchFamily="34" charset="0"/>
            </a:endParaRPr>
          </a:p>
          <a:p>
            <a:pPr algn="r" rtl="1"/>
            <a:r>
              <a:rPr lang="fa-IR" sz="2200" dirty="0" smtClean="0">
                <a:latin typeface="Arial" panose="020B0604020202020204" pitchFamily="34" charset="0"/>
                <a:cs typeface="Arial" panose="020B0604020202020204" pitchFamily="34" charset="0"/>
              </a:rPr>
              <a:t>مواد مستقیم </a:t>
            </a:r>
            <a:r>
              <a:rPr lang="en-US" sz="2200" dirty="0" smtClean="0">
                <a:latin typeface="Arial" panose="020B0604020202020204" pitchFamily="34" charset="0"/>
                <a:cs typeface="Arial" panose="020B0604020202020204" pitchFamily="34" charset="0"/>
              </a:rPr>
              <a:t>120000</a:t>
            </a:r>
            <a:endParaRPr lang="fa-IR" sz="2200" dirty="0" smtClean="0">
              <a:latin typeface="Arial" panose="020B0604020202020204" pitchFamily="34" charset="0"/>
              <a:cs typeface="Arial" panose="020B0604020202020204" pitchFamily="34" charset="0"/>
            </a:endParaRPr>
          </a:p>
          <a:p>
            <a:pPr algn="r" rtl="1"/>
            <a:r>
              <a:rPr lang="en-US" sz="2200" dirty="0" smtClean="0">
                <a:latin typeface="Arial" panose="020B0604020202020204" pitchFamily="34" charset="0"/>
                <a:cs typeface="Arial" panose="020B0604020202020204" pitchFamily="34" charset="0"/>
              </a:rPr>
              <a:t>     </a:t>
            </a:r>
            <a:r>
              <a:rPr lang="fa-IR" sz="2200" dirty="0" smtClean="0">
                <a:latin typeface="Arial" panose="020B0604020202020204" pitchFamily="34" charset="0"/>
                <a:cs typeface="Arial" panose="020B0604020202020204" pitchFamily="34" charset="0"/>
              </a:rPr>
              <a:t>دستمزد </a:t>
            </a:r>
            <a:r>
              <a:rPr lang="en-US" sz="2200" dirty="0" smtClean="0">
                <a:latin typeface="Arial" panose="020B0604020202020204" pitchFamily="34" charset="0"/>
                <a:cs typeface="Arial" panose="020B0604020202020204" pitchFamily="34" charset="0"/>
              </a:rPr>
              <a:t>80000</a:t>
            </a:r>
            <a:endParaRPr lang="fa-IR" sz="2200" dirty="0" smtClean="0">
              <a:latin typeface="Arial" panose="020B0604020202020204" pitchFamily="34" charset="0"/>
              <a:cs typeface="Arial" panose="020B0604020202020204" pitchFamily="34" charset="0"/>
            </a:endParaRPr>
          </a:p>
        </p:txBody>
      </p:sp>
      <p:sp>
        <p:nvSpPr>
          <p:cNvPr id="19" name="Rectangle 18"/>
          <p:cNvSpPr/>
          <p:nvPr/>
        </p:nvSpPr>
        <p:spPr>
          <a:xfrm>
            <a:off x="2579505" y="4173931"/>
            <a:ext cx="2888932" cy="430887"/>
          </a:xfrm>
          <a:prstGeom prst="rect">
            <a:avLst/>
          </a:prstGeom>
        </p:spPr>
        <p:txBody>
          <a:bodyPr wrap="none">
            <a:spAutoFit/>
          </a:bodyPr>
          <a:lstStyle/>
          <a:p>
            <a:pPr algn="r" rtl="1"/>
            <a:r>
              <a:rPr lang="fa-IR" sz="2200" dirty="0" smtClean="0">
                <a:latin typeface="Arial" panose="020B0604020202020204" pitchFamily="34" charset="0"/>
                <a:cs typeface="Arial" panose="020B0604020202020204" pitchFamily="34" charset="0"/>
              </a:rPr>
              <a:t>کالای تکمیل شده </a:t>
            </a:r>
            <a:r>
              <a:rPr lang="en-US" sz="2200" dirty="0" smtClean="0">
                <a:latin typeface="Arial" panose="020B0604020202020204" pitchFamily="34" charset="0"/>
                <a:cs typeface="Arial" panose="020B0604020202020204" pitchFamily="34" charset="0"/>
              </a:rPr>
              <a:t>2400000</a:t>
            </a:r>
            <a:endParaRPr lang="en-US" sz="2200" dirty="0">
              <a:latin typeface="Arial" panose="020B0604020202020204" pitchFamily="34" charset="0"/>
              <a:cs typeface="Arial" panose="020B0604020202020204" pitchFamily="34" charset="0"/>
            </a:endParaRPr>
          </a:p>
        </p:txBody>
      </p:sp>
      <p:sp>
        <p:nvSpPr>
          <p:cNvPr id="20" name="Rectangle 19"/>
          <p:cNvSpPr/>
          <p:nvPr/>
        </p:nvSpPr>
        <p:spPr>
          <a:xfrm>
            <a:off x="3908928" y="5244640"/>
            <a:ext cx="3142445" cy="5166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Rectangle 20"/>
          <p:cNvSpPr/>
          <p:nvPr/>
        </p:nvSpPr>
        <p:spPr>
          <a:xfrm>
            <a:off x="3699130" y="5363914"/>
            <a:ext cx="128432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2400000</a:t>
            </a:r>
            <a:endParaRPr lang="en-US" sz="2200" dirty="0"/>
          </a:p>
        </p:txBody>
      </p:sp>
      <p:sp>
        <p:nvSpPr>
          <p:cNvPr id="22" name="Rectangle 21"/>
          <p:cNvSpPr/>
          <p:nvPr/>
        </p:nvSpPr>
        <p:spPr>
          <a:xfrm>
            <a:off x="5714559" y="5363914"/>
            <a:ext cx="128432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2840000</a:t>
            </a:r>
            <a:endParaRPr lang="en-US" sz="2200" dirty="0"/>
          </a:p>
        </p:txBody>
      </p:sp>
      <p:sp>
        <p:nvSpPr>
          <p:cNvPr id="23" name="Rectangle 22"/>
          <p:cNvSpPr/>
          <p:nvPr/>
        </p:nvSpPr>
        <p:spPr>
          <a:xfrm>
            <a:off x="3943360" y="5816411"/>
            <a:ext cx="3142445" cy="5166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Rectangle 23"/>
          <p:cNvSpPr/>
          <p:nvPr/>
        </p:nvSpPr>
        <p:spPr>
          <a:xfrm>
            <a:off x="5645289" y="5957295"/>
            <a:ext cx="970137"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44000</a:t>
            </a:r>
            <a:endParaRPr lang="en-US" sz="2200" dirty="0"/>
          </a:p>
        </p:txBody>
      </p:sp>
      <p:sp>
        <p:nvSpPr>
          <p:cNvPr id="25" name="Rectangle 24"/>
          <p:cNvSpPr/>
          <p:nvPr/>
        </p:nvSpPr>
        <p:spPr>
          <a:xfrm>
            <a:off x="6738088" y="5957295"/>
            <a:ext cx="1609736" cy="430887"/>
          </a:xfrm>
          <a:prstGeom prst="rect">
            <a:avLst/>
          </a:prstGeom>
        </p:spPr>
        <p:txBody>
          <a:bodyPr wrap="none">
            <a:spAutoFit/>
          </a:bodyPr>
          <a:lstStyle/>
          <a:p>
            <a:r>
              <a:rPr lang="fa-IR" sz="2200" dirty="0" smtClean="0"/>
              <a:t>مانده پایان دوره</a:t>
            </a:r>
            <a:endParaRPr lang="en-US" sz="2200" dirty="0"/>
          </a:p>
        </p:txBody>
      </p:sp>
      <p:sp>
        <p:nvSpPr>
          <p:cNvPr id="26" name="Rectangle 25">
            <a:hlinkClick r:id="" action="ppaction://hlinkshowjump?jump=nextslide">
              <a:snd r:embed="rId3" name="click.wav"/>
            </a:hlinkClick>
            <a:hlinkHover r:id="" action="ppaction://noaction">
              <a:snd r:embed="rId4" name="arrow.wav"/>
            </a:hlinkHover>
          </p:cNvPr>
          <p:cNvSpPr/>
          <p:nvPr/>
        </p:nvSpPr>
        <p:spPr>
          <a:xfrm>
            <a:off x="10859772" y="5951578"/>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7" name="Rectangle 26">
            <a:hlinkClick r:id="" action="ppaction://hlinkshowjump?jump=previousslide">
              <a:snd r:embed="rId3" name="click.wav"/>
            </a:hlinkClick>
            <a:hlinkHover r:id="" action="ppaction://noaction">
              <a:snd r:embed="rId4" name="arrow.wav"/>
            </a:hlinkHover>
          </p:cNvPr>
          <p:cNvSpPr/>
          <p:nvPr/>
        </p:nvSpPr>
        <p:spPr>
          <a:xfrm>
            <a:off x="9939431" y="5951578"/>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9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xEl>
                                              <p:pRg st="0" end="0"/>
                                            </p:txEl>
                                          </p:spTgt>
                                        </p:tgtEl>
                                        <p:attrNameLst>
                                          <p:attrName>style.visibility</p:attrName>
                                        </p:attrNameLst>
                                      </p:cBhvr>
                                      <p:to>
                                        <p:strVal val="visible"/>
                                      </p:to>
                                    </p:set>
                                    <p:animEffect transition="in" filter="fade">
                                      <p:cBhvr>
                                        <p:cTn id="77" dur="500"/>
                                        <p:tgtEl>
                                          <p:spTgt spid="2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5">
                                            <p:txEl>
                                              <p:pRg st="0" end="0"/>
                                            </p:txEl>
                                          </p:spTgt>
                                        </p:tgtEl>
                                        <p:attrNameLst>
                                          <p:attrName>style.visibility</p:attrName>
                                        </p:attrNameLst>
                                      </p:cBhvr>
                                      <p:to>
                                        <p:strVal val="visible"/>
                                      </p:to>
                                    </p:set>
                                    <p:animEffect transition="in" filter="fade">
                                      <p:cBhvr>
                                        <p:cTn id="8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Left Brace 3"/>
          <p:cNvSpPr/>
          <p:nvPr/>
        </p:nvSpPr>
        <p:spPr>
          <a:xfrm>
            <a:off x="2279072" y="1233261"/>
            <a:ext cx="415637" cy="12746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6" name="TextBox 5"/>
          <p:cNvSpPr txBox="1"/>
          <p:nvPr/>
        </p:nvSpPr>
        <p:spPr>
          <a:xfrm>
            <a:off x="221673" y="1380943"/>
            <a:ext cx="2078180" cy="769441"/>
          </a:xfrm>
          <a:prstGeom prst="rect">
            <a:avLst/>
          </a:prstGeom>
          <a:noFill/>
        </p:spPr>
        <p:txBody>
          <a:bodyPr wrap="square" rtlCol="0">
            <a:spAutoFit/>
          </a:bodyPr>
          <a:lstStyle/>
          <a:p>
            <a:pPr algn="r" rtl="1"/>
            <a:r>
              <a:rPr lang="fa-IR" sz="2200" b="1" dirty="0" smtClean="0"/>
              <a:t>سفارش </a:t>
            </a:r>
            <a:r>
              <a:rPr lang="en-US" sz="2200" b="1" dirty="0" smtClean="0"/>
              <a:t>11</a:t>
            </a:r>
            <a:endParaRPr lang="fa-IR" sz="2200" b="1" dirty="0" smtClean="0"/>
          </a:p>
          <a:p>
            <a:pPr algn="r" rtl="1"/>
            <a:r>
              <a:rPr lang="en-US" sz="2200" b="1" dirty="0" smtClean="0"/>
              <a:t>20000</a:t>
            </a:r>
            <a:r>
              <a:rPr lang="fa-IR" sz="2200" b="1" dirty="0" smtClean="0"/>
              <a:t>اول دوره</a:t>
            </a:r>
            <a:endParaRPr lang="en-US" sz="2200" b="1" dirty="0"/>
          </a:p>
        </p:txBody>
      </p:sp>
      <p:sp>
        <p:nvSpPr>
          <p:cNvPr id="7" name="TextBox 6"/>
          <p:cNvSpPr txBox="1"/>
          <p:nvPr/>
        </p:nvSpPr>
        <p:spPr>
          <a:xfrm>
            <a:off x="2694709" y="1233261"/>
            <a:ext cx="623454" cy="369332"/>
          </a:xfrm>
          <a:prstGeom prst="rect">
            <a:avLst/>
          </a:prstGeom>
          <a:noFill/>
        </p:spPr>
        <p:txBody>
          <a:bodyPr wrap="square" rtlCol="0">
            <a:spAutoFit/>
          </a:bodyPr>
          <a:lstStyle/>
          <a:p>
            <a:r>
              <a:rPr lang="fa-IR" b="1" dirty="0" smtClean="0"/>
              <a:t>مواد</a:t>
            </a:r>
            <a:endParaRPr lang="en-US" b="1" dirty="0"/>
          </a:p>
        </p:txBody>
      </p:sp>
      <p:sp>
        <p:nvSpPr>
          <p:cNvPr id="8" name="TextBox 7"/>
          <p:cNvSpPr txBox="1"/>
          <p:nvPr/>
        </p:nvSpPr>
        <p:spPr>
          <a:xfrm>
            <a:off x="2694706" y="1625629"/>
            <a:ext cx="900545" cy="369332"/>
          </a:xfrm>
          <a:prstGeom prst="rect">
            <a:avLst/>
          </a:prstGeom>
          <a:noFill/>
        </p:spPr>
        <p:txBody>
          <a:bodyPr wrap="square" rtlCol="0">
            <a:spAutoFit/>
          </a:bodyPr>
          <a:lstStyle/>
          <a:p>
            <a:r>
              <a:rPr lang="fa-IR" b="1" dirty="0" smtClean="0"/>
              <a:t>دستمزد</a:t>
            </a:r>
            <a:endParaRPr lang="en-US" b="1" dirty="0"/>
          </a:p>
        </p:txBody>
      </p:sp>
      <p:sp>
        <p:nvSpPr>
          <p:cNvPr id="9" name="TextBox 8"/>
          <p:cNvSpPr txBox="1"/>
          <p:nvPr/>
        </p:nvSpPr>
        <p:spPr>
          <a:xfrm>
            <a:off x="2694707" y="2055190"/>
            <a:ext cx="900545" cy="369332"/>
          </a:xfrm>
          <a:prstGeom prst="rect">
            <a:avLst/>
          </a:prstGeom>
          <a:noFill/>
        </p:spPr>
        <p:txBody>
          <a:bodyPr wrap="square" rtlCol="0">
            <a:spAutoFit/>
          </a:bodyPr>
          <a:lstStyle/>
          <a:p>
            <a:r>
              <a:rPr lang="fa-IR" b="1" dirty="0" smtClean="0"/>
              <a:t>سربار</a:t>
            </a:r>
            <a:endParaRPr lang="en-US" b="1" dirty="0"/>
          </a:p>
        </p:txBody>
      </p:sp>
      <p:sp>
        <p:nvSpPr>
          <p:cNvPr id="10" name="TextBox 9"/>
          <p:cNvSpPr txBox="1"/>
          <p:nvPr/>
        </p:nvSpPr>
        <p:spPr>
          <a:xfrm>
            <a:off x="3401289" y="1256297"/>
            <a:ext cx="1440873" cy="369332"/>
          </a:xfrm>
          <a:prstGeom prst="rect">
            <a:avLst/>
          </a:prstGeom>
          <a:noFill/>
        </p:spPr>
        <p:txBody>
          <a:bodyPr wrap="square" rtlCol="0">
            <a:spAutoFit/>
          </a:bodyPr>
          <a:lstStyle/>
          <a:p>
            <a:r>
              <a:rPr lang="fa-IR" b="1" dirty="0" smtClean="0"/>
              <a:t>=</a:t>
            </a:r>
            <a:r>
              <a:rPr lang="en-US" b="1" dirty="0" smtClean="0"/>
              <a:t> 5600</a:t>
            </a:r>
            <a:endParaRPr lang="en-US" b="1" dirty="0"/>
          </a:p>
        </p:txBody>
      </p:sp>
      <p:sp>
        <p:nvSpPr>
          <p:cNvPr id="11" name="TextBox 10"/>
          <p:cNvSpPr txBox="1"/>
          <p:nvPr/>
        </p:nvSpPr>
        <p:spPr>
          <a:xfrm>
            <a:off x="3401289" y="1667308"/>
            <a:ext cx="1440873" cy="369332"/>
          </a:xfrm>
          <a:prstGeom prst="rect">
            <a:avLst/>
          </a:prstGeom>
          <a:noFill/>
        </p:spPr>
        <p:txBody>
          <a:bodyPr wrap="square" rtlCol="0">
            <a:spAutoFit/>
          </a:bodyPr>
          <a:lstStyle/>
          <a:p>
            <a:r>
              <a:rPr lang="fa-IR" b="1" dirty="0" smtClean="0"/>
              <a:t>=</a:t>
            </a:r>
            <a:r>
              <a:rPr lang="en-US" b="1" dirty="0" smtClean="0"/>
              <a:t> 8000</a:t>
            </a:r>
            <a:endParaRPr lang="en-US" b="1" dirty="0"/>
          </a:p>
        </p:txBody>
      </p:sp>
      <p:sp>
        <p:nvSpPr>
          <p:cNvPr id="12" name="TextBox 11"/>
          <p:cNvSpPr txBox="1"/>
          <p:nvPr/>
        </p:nvSpPr>
        <p:spPr>
          <a:xfrm>
            <a:off x="3401288" y="2096869"/>
            <a:ext cx="2382983" cy="369332"/>
          </a:xfrm>
          <a:prstGeom prst="rect">
            <a:avLst/>
          </a:prstGeom>
          <a:noFill/>
        </p:spPr>
        <p:txBody>
          <a:bodyPr wrap="square" rtlCol="0">
            <a:spAutoFit/>
          </a:bodyPr>
          <a:lstStyle/>
          <a:p>
            <a:r>
              <a:rPr lang="fa-IR" b="1" dirty="0" smtClean="0"/>
              <a:t>=</a:t>
            </a:r>
            <a:r>
              <a:rPr lang="en-US" b="1" dirty="0" smtClean="0"/>
              <a:t> 8000 * 80% = 6400</a:t>
            </a:r>
            <a:endParaRPr lang="en-US" b="1" dirty="0"/>
          </a:p>
        </p:txBody>
      </p:sp>
      <p:sp>
        <p:nvSpPr>
          <p:cNvPr id="13" name="TextBox 12"/>
          <p:cNvSpPr txBox="1"/>
          <p:nvPr/>
        </p:nvSpPr>
        <p:spPr>
          <a:xfrm>
            <a:off x="450268" y="554088"/>
            <a:ext cx="2382983" cy="369332"/>
          </a:xfrm>
          <a:prstGeom prst="rect">
            <a:avLst/>
          </a:prstGeom>
          <a:noFill/>
        </p:spPr>
        <p:txBody>
          <a:bodyPr wrap="square" rtlCol="0">
            <a:spAutoFit/>
          </a:bodyPr>
          <a:lstStyle/>
          <a:p>
            <a:r>
              <a:rPr lang="en-US" b="1" dirty="0" smtClean="0"/>
              <a:t>64000/80000=0/8</a:t>
            </a:r>
            <a:endParaRPr lang="en-US" b="1" dirty="0"/>
          </a:p>
        </p:txBody>
      </p:sp>
      <p:sp>
        <p:nvSpPr>
          <p:cNvPr id="14" name="Left Brace 13"/>
          <p:cNvSpPr/>
          <p:nvPr/>
        </p:nvSpPr>
        <p:spPr>
          <a:xfrm>
            <a:off x="2597725" y="2863473"/>
            <a:ext cx="415637" cy="12746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5" name="TextBox 14"/>
          <p:cNvSpPr txBox="1"/>
          <p:nvPr/>
        </p:nvSpPr>
        <p:spPr>
          <a:xfrm>
            <a:off x="50882" y="3013080"/>
            <a:ext cx="2893208" cy="769441"/>
          </a:xfrm>
          <a:prstGeom prst="rect">
            <a:avLst/>
          </a:prstGeom>
          <a:noFill/>
        </p:spPr>
        <p:txBody>
          <a:bodyPr wrap="square" rtlCol="0">
            <a:spAutoFit/>
          </a:bodyPr>
          <a:lstStyle/>
          <a:p>
            <a:r>
              <a:rPr lang="fa-IR" sz="2200" b="1" dirty="0" smtClean="0"/>
              <a:t>هزینه تکمیل ارسال دوره</a:t>
            </a:r>
          </a:p>
          <a:p>
            <a:r>
              <a:rPr lang="fa-IR" sz="2200" b="1" dirty="0" smtClean="0"/>
              <a:t>36000</a:t>
            </a:r>
          </a:p>
        </p:txBody>
      </p:sp>
      <p:sp>
        <p:nvSpPr>
          <p:cNvPr id="16" name="TextBox 15"/>
          <p:cNvSpPr txBox="1"/>
          <p:nvPr/>
        </p:nvSpPr>
        <p:spPr>
          <a:xfrm>
            <a:off x="3013362" y="2863473"/>
            <a:ext cx="623454" cy="369332"/>
          </a:xfrm>
          <a:prstGeom prst="rect">
            <a:avLst/>
          </a:prstGeom>
          <a:noFill/>
        </p:spPr>
        <p:txBody>
          <a:bodyPr wrap="square" rtlCol="0">
            <a:spAutoFit/>
          </a:bodyPr>
          <a:lstStyle/>
          <a:p>
            <a:r>
              <a:rPr lang="fa-IR" b="1" dirty="0" smtClean="0"/>
              <a:t>مواد</a:t>
            </a:r>
            <a:endParaRPr lang="en-US" b="1" dirty="0"/>
          </a:p>
        </p:txBody>
      </p:sp>
      <p:sp>
        <p:nvSpPr>
          <p:cNvPr id="17" name="TextBox 16"/>
          <p:cNvSpPr txBox="1"/>
          <p:nvPr/>
        </p:nvSpPr>
        <p:spPr>
          <a:xfrm>
            <a:off x="3013359" y="3255841"/>
            <a:ext cx="900545" cy="369332"/>
          </a:xfrm>
          <a:prstGeom prst="rect">
            <a:avLst/>
          </a:prstGeom>
          <a:noFill/>
        </p:spPr>
        <p:txBody>
          <a:bodyPr wrap="square" rtlCol="0">
            <a:spAutoFit/>
          </a:bodyPr>
          <a:lstStyle/>
          <a:p>
            <a:r>
              <a:rPr lang="fa-IR" b="1" dirty="0" smtClean="0"/>
              <a:t>دستمزد</a:t>
            </a:r>
            <a:endParaRPr lang="en-US" b="1" dirty="0"/>
          </a:p>
        </p:txBody>
      </p:sp>
      <p:sp>
        <p:nvSpPr>
          <p:cNvPr id="18" name="TextBox 17"/>
          <p:cNvSpPr txBox="1"/>
          <p:nvPr/>
        </p:nvSpPr>
        <p:spPr>
          <a:xfrm>
            <a:off x="3013360" y="3685402"/>
            <a:ext cx="900545" cy="369332"/>
          </a:xfrm>
          <a:prstGeom prst="rect">
            <a:avLst/>
          </a:prstGeom>
          <a:noFill/>
        </p:spPr>
        <p:txBody>
          <a:bodyPr wrap="square" rtlCol="0">
            <a:spAutoFit/>
          </a:bodyPr>
          <a:lstStyle/>
          <a:p>
            <a:r>
              <a:rPr lang="fa-IR" b="1" dirty="0" smtClean="0"/>
              <a:t>سربار</a:t>
            </a:r>
            <a:endParaRPr lang="en-US" b="1" dirty="0"/>
          </a:p>
        </p:txBody>
      </p:sp>
      <p:sp>
        <p:nvSpPr>
          <p:cNvPr id="19" name="TextBox 18"/>
          <p:cNvSpPr txBox="1"/>
          <p:nvPr/>
        </p:nvSpPr>
        <p:spPr>
          <a:xfrm>
            <a:off x="3719942" y="2886509"/>
            <a:ext cx="1440873" cy="369332"/>
          </a:xfrm>
          <a:prstGeom prst="rect">
            <a:avLst/>
          </a:prstGeom>
          <a:noFill/>
        </p:spPr>
        <p:txBody>
          <a:bodyPr wrap="square" rtlCol="0">
            <a:spAutoFit/>
          </a:bodyPr>
          <a:lstStyle/>
          <a:p>
            <a:r>
              <a:rPr lang="fa-IR" b="1" dirty="0" smtClean="0"/>
              <a:t>=</a:t>
            </a:r>
            <a:r>
              <a:rPr lang="en-US" b="1" dirty="0" smtClean="0"/>
              <a:t> 0</a:t>
            </a:r>
            <a:endParaRPr lang="en-US" b="1" dirty="0"/>
          </a:p>
        </p:txBody>
      </p:sp>
      <p:sp>
        <p:nvSpPr>
          <p:cNvPr id="20" name="TextBox 19"/>
          <p:cNvSpPr txBox="1"/>
          <p:nvPr/>
        </p:nvSpPr>
        <p:spPr>
          <a:xfrm>
            <a:off x="3719942" y="3297520"/>
            <a:ext cx="2570024" cy="369332"/>
          </a:xfrm>
          <a:prstGeom prst="rect">
            <a:avLst/>
          </a:prstGeom>
          <a:noFill/>
        </p:spPr>
        <p:txBody>
          <a:bodyPr wrap="square" rtlCol="0">
            <a:spAutoFit/>
          </a:bodyPr>
          <a:lstStyle/>
          <a:p>
            <a:r>
              <a:rPr lang="fa-IR" b="1" dirty="0" smtClean="0"/>
              <a:t>=</a:t>
            </a:r>
            <a:r>
              <a:rPr lang="en-US" b="1" dirty="0" smtClean="0"/>
              <a:t> X+ 80%X = 36000</a:t>
            </a:r>
            <a:endParaRPr lang="en-US" b="1" dirty="0"/>
          </a:p>
        </p:txBody>
      </p:sp>
      <p:sp>
        <p:nvSpPr>
          <p:cNvPr id="21" name="TextBox 20"/>
          <p:cNvSpPr txBox="1"/>
          <p:nvPr/>
        </p:nvSpPr>
        <p:spPr>
          <a:xfrm>
            <a:off x="3719941" y="3727081"/>
            <a:ext cx="2382983" cy="369332"/>
          </a:xfrm>
          <a:prstGeom prst="rect">
            <a:avLst/>
          </a:prstGeom>
          <a:noFill/>
        </p:spPr>
        <p:txBody>
          <a:bodyPr wrap="square" rtlCol="0">
            <a:spAutoFit/>
          </a:bodyPr>
          <a:lstStyle/>
          <a:p>
            <a:r>
              <a:rPr lang="fa-IR" b="1" dirty="0" smtClean="0"/>
              <a:t>=</a:t>
            </a:r>
            <a:r>
              <a:rPr lang="en-US" b="1" dirty="0" smtClean="0"/>
              <a:t> 16000</a:t>
            </a:r>
            <a:endParaRPr lang="en-US" b="1" dirty="0"/>
          </a:p>
        </p:txBody>
      </p:sp>
      <p:sp>
        <p:nvSpPr>
          <p:cNvPr id="22" name="TextBox 21"/>
          <p:cNvSpPr txBox="1"/>
          <p:nvPr/>
        </p:nvSpPr>
        <p:spPr>
          <a:xfrm>
            <a:off x="6848775" y="3718474"/>
            <a:ext cx="2570024" cy="430887"/>
          </a:xfrm>
          <a:prstGeom prst="rect">
            <a:avLst/>
          </a:prstGeom>
          <a:noFill/>
        </p:spPr>
        <p:txBody>
          <a:bodyPr wrap="square" rtlCol="0">
            <a:spAutoFit/>
          </a:bodyPr>
          <a:lstStyle/>
          <a:p>
            <a:r>
              <a:rPr lang="en-US" sz="2200" b="1" dirty="0" smtClean="0"/>
              <a:t>X =   36000</a:t>
            </a:r>
            <a:endParaRPr lang="en-US" sz="2200" b="1" dirty="0"/>
          </a:p>
        </p:txBody>
      </p:sp>
      <p:sp>
        <p:nvSpPr>
          <p:cNvPr id="23" name="Rectangle 22"/>
          <p:cNvSpPr/>
          <p:nvPr/>
        </p:nvSpPr>
        <p:spPr>
          <a:xfrm>
            <a:off x="7499957" y="4112935"/>
            <a:ext cx="105294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TextBox 23"/>
          <p:cNvSpPr txBox="1"/>
          <p:nvPr/>
        </p:nvSpPr>
        <p:spPr>
          <a:xfrm>
            <a:off x="7741210" y="4182642"/>
            <a:ext cx="570369" cy="369332"/>
          </a:xfrm>
          <a:prstGeom prst="rect">
            <a:avLst/>
          </a:prstGeom>
          <a:noFill/>
        </p:spPr>
        <p:txBody>
          <a:bodyPr wrap="square" rtlCol="0">
            <a:spAutoFit/>
          </a:bodyPr>
          <a:lstStyle/>
          <a:p>
            <a:r>
              <a:rPr lang="en-US" b="1" dirty="0" smtClean="0"/>
              <a:t>1/8</a:t>
            </a:r>
            <a:endParaRPr lang="en-US" b="1" dirty="0"/>
          </a:p>
        </p:txBody>
      </p:sp>
      <p:sp>
        <p:nvSpPr>
          <p:cNvPr id="25" name="Rectangle 24"/>
          <p:cNvSpPr/>
          <p:nvPr/>
        </p:nvSpPr>
        <p:spPr>
          <a:xfrm>
            <a:off x="8621026" y="3906980"/>
            <a:ext cx="349776" cy="430887"/>
          </a:xfrm>
          <a:prstGeom prst="rect">
            <a:avLst/>
          </a:prstGeom>
        </p:spPr>
        <p:txBody>
          <a:bodyPr wrap="none">
            <a:spAutoFit/>
          </a:bodyPr>
          <a:lstStyle/>
          <a:p>
            <a:r>
              <a:rPr lang="en-US" sz="2200" b="1" dirty="0"/>
              <a:t>=</a:t>
            </a:r>
          </a:p>
        </p:txBody>
      </p:sp>
      <p:sp>
        <p:nvSpPr>
          <p:cNvPr id="26" name="Rectangle 25"/>
          <p:cNvSpPr/>
          <p:nvPr/>
        </p:nvSpPr>
        <p:spPr>
          <a:xfrm>
            <a:off x="8797411" y="3916186"/>
            <a:ext cx="970137" cy="430887"/>
          </a:xfrm>
          <a:prstGeom prst="rect">
            <a:avLst/>
          </a:prstGeom>
        </p:spPr>
        <p:txBody>
          <a:bodyPr wrap="none">
            <a:spAutoFit/>
          </a:bodyPr>
          <a:lstStyle/>
          <a:p>
            <a:r>
              <a:rPr lang="en-US" sz="2200" b="1" dirty="0" smtClean="0"/>
              <a:t>20000</a:t>
            </a:r>
            <a:endParaRPr lang="en-US" sz="2200" b="1" dirty="0"/>
          </a:p>
        </p:txBody>
      </p:sp>
      <p:sp>
        <p:nvSpPr>
          <p:cNvPr id="27" name="Striped Right Arrow 26"/>
          <p:cNvSpPr/>
          <p:nvPr/>
        </p:nvSpPr>
        <p:spPr>
          <a:xfrm>
            <a:off x="6054439" y="3366587"/>
            <a:ext cx="471054" cy="25863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Rectangle 27"/>
          <p:cNvSpPr/>
          <p:nvPr/>
        </p:nvSpPr>
        <p:spPr>
          <a:xfrm>
            <a:off x="6714853" y="3277505"/>
            <a:ext cx="1951175" cy="430887"/>
          </a:xfrm>
          <a:prstGeom prst="rect">
            <a:avLst/>
          </a:prstGeom>
        </p:spPr>
        <p:txBody>
          <a:bodyPr wrap="none">
            <a:spAutoFit/>
          </a:bodyPr>
          <a:lstStyle/>
          <a:p>
            <a:r>
              <a:rPr lang="en-US" sz="2200" b="1" dirty="0"/>
              <a:t>1/8 X = 36000</a:t>
            </a:r>
          </a:p>
        </p:txBody>
      </p:sp>
      <p:sp>
        <p:nvSpPr>
          <p:cNvPr id="29" name="Left Brace 28"/>
          <p:cNvSpPr/>
          <p:nvPr/>
        </p:nvSpPr>
        <p:spPr>
          <a:xfrm>
            <a:off x="1655616" y="4535363"/>
            <a:ext cx="415637" cy="12746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30" name="TextBox 29"/>
          <p:cNvSpPr txBox="1"/>
          <p:nvPr/>
        </p:nvSpPr>
        <p:spPr>
          <a:xfrm>
            <a:off x="347442" y="4905565"/>
            <a:ext cx="2893208" cy="769441"/>
          </a:xfrm>
          <a:prstGeom prst="rect">
            <a:avLst/>
          </a:prstGeom>
          <a:noFill/>
        </p:spPr>
        <p:txBody>
          <a:bodyPr wrap="square" rtlCol="0">
            <a:spAutoFit/>
          </a:bodyPr>
          <a:lstStyle/>
          <a:p>
            <a:r>
              <a:rPr lang="en-US" sz="2200" b="1" dirty="0" smtClean="0"/>
              <a:t>33</a:t>
            </a:r>
            <a:r>
              <a:rPr lang="fa-IR" sz="2200" b="1" dirty="0" smtClean="0"/>
              <a:t>سفارش</a:t>
            </a:r>
            <a:endParaRPr lang="en-US" sz="2200" b="1" dirty="0" smtClean="0"/>
          </a:p>
          <a:p>
            <a:r>
              <a:rPr lang="en-US" sz="2200" b="1" dirty="0" smtClean="0"/>
              <a:t>44000</a:t>
            </a:r>
            <a:endParaRPr lang="fa-IR" sz="2200" b="1" dirty="0" smtClean="0"/>
          </a:p>
        </p:txBody>
      </p:sp>
      <p:sp>
        <p:nvSpPr>
          <p:cNvPr id="31" name="TextBox 30"/>
          <p:cNvSpPr txBox="1"/>
          <p:nvPr/>
        </p:nvSpPr>
        <p:spPr>
          <a:xfrm>
            <a:off x="2071253" y="4535363"/>
            <a:ext cx="623454" cy="369332"/>
          </a:xfrm>
          <a:prstGeom prst="rect">
            <a:avLst/>
          </a:prstGeom>
          <a:noFill/>
        </p:spPr>
        <p:txBody>
          <a:bodyPr wrap="square" rtlCol="0">
            <a:spAutoFit/>
          </a:bodyPr>
          <a:lstStyle/>
          <a:p>
            <a:r>
              <a:rPr lang="fa-IR" b="1" dirty="0" smtClean="0"/>
              <a:t>مواد</a:t>
            </a:r>
            <a:endParaRPr lang="en-US" b="1" dirty="0"/>
          </a:p>
        </p:txBody>
      </p:sp>
      <p:sp>
        <p:nvSpPr>
          <p:cNvPr id="32" name="TextBox 31"/>
          <p:cNvSpPr txBox="1"/>
          <p:nvPr/>
        </p:nvSpPr>
        <p:spPr>
          <a:xfrm>
            <a:off x="2071250" y="4927731"/>
            <a:ext cx="900545" cy="369332"/>
          </a:xfrm>
          <a:prstGeom prst="rect">
            <a:avLst/>
          </a:prstGeom>
          <a:noFill/>
        </p:spPr>
        <p:txBody>
          <a:bodyPr wrap="square" rtlCol="0">
            <a:spAutoFit/>
          </a:bodyPr>
          <a:lstStyle/>
          <a:p>
            <a:r>
              <a:rPr lang="fa-IR" b="1" dirty="0" smtClean="0"/>
              <a:t>دستمزد</a:t>
            </a:r>
            <a:endParaRPr lang="en-US" b="1" dirty="0"/>
          </a:p>
        </p:txBody>
      </p:sp>
      <p:sp>
        <p:nvSpPr>
          <p:cNvPr id="33" name="TextBox 32"/>
          <p:cNvSpPr txBox="1"/>
          <p:nvPr/>
        </p:nvSpPr>
        <p:spPr>
          <a:xfrm>
            <a:off x="2071251" y="5357292"/>
            <a:ext cx="900545" cy="369332"/>
          </a:xfrm>
          <a:prstGeom prst="rect">
            <a:avLst/>
          </a:prstGeom>
          <a:noFill/>
        </p:spPr>
        <p:txBody>
          <a:bodyPr wrap="square" rtlCol="0">
            <a:spAutoFit/>
          </a:bodyPr>
          <a:lstStyle/>
          <a:p>
            <a:r>
              <a:rPr lang="fa-IR" b="1" dirty="0" smtClean="0"/>
              <a:t>سربار</a:t>
            </a:r>
            <a:endParaRPr lang="en-US" b="1" dirty="0"/>
          </a:p>
        </p:txBody>
      </p:sp>
      <p:sp>
        <p:nvSpPr>
          <p:cNvPr id="34" name="TextBox 33"/>
          <p:cNvSpPr txBox="1"/>
          <p:nvPr/>
        </p:nvSpPr>
        <p:spPr>
          <a:xfrm>
            <a:off x="2777833" y="4558399"/>
            <a:ext cx="1440873" cy="369332"/>
          </a:xfrm>
          <a:prstGeom prst="rect">
            <a:avLst/>
          </a:prstGeom>
          <a:noFill/>
        </p:spPr>
        <p:txBody>
          <a:bodyPr wrap="square" rtlCol="0">
            <a:spAutoFit/>
          </a:bodyPr>
          <a:lstStyle/>
          <a:p>
            <a:r>
              <a:rPr lang="fa-IR" b="1" dirty="0" smtClean="0"/>
              <a:t>=</a:t>
            </a:r>
            <a:r>
              <a:rPr lang="en-US" b="1" dirty="0" smtClean="0"/>
              <a:t> 17000</a:t>
            </a:r>
            <a:endParaRPr lang="en-US" b="1" dirty="0"/>
          </a:p>
        </p:txBody>
      </p:sp>
      <p:sp>
        <p:nvSpPr>
          <p:cNvPr id="35" name="TextBox 34"/>
          <p:cNvSpPr txBox="1"/>
          <p:nvPr/>
        </p:nvSpPr>
        <p:spPr>
          <a:xfrm>
            <a:off x="2777833" y="4969410"/>
            <a:ext cx="2570024" cy="369332"/>
          </a:xfrm>
          <a:prstGeom prst="rect">
            <a:avLst/>
          </a:prstGeom>
          <a:noFill/>
        </p:spPr>
        <p:txBody>
          <a:bodyPr wrap="square" rtlCol="0">
            <a:spAutoFit/>
          </a:bodyPr>
          <a:lstStyle/>
          <a:p>
            <a:r>
              <a:rPr lang="fa-IR" b="1" dirty="0" smtClean="0"/>
              <a:t>=</a:t>
            </a:r>
            <a:r>
              <a:rPr lang="en-US" b="1" dirty="0" smtClean="0"/>
              <a:t> 15000* 80% =12000</a:t>
            </a:r>
            <a:endParaRPr lang="en-US" b="1" dirty="0"/>
          </a:p>
        </p:txBody>
      </p:sp>
      <p:sp>
        <p:nvSpPr>
          <p:cNvPr id="36" name="TextBox 35"/>
          <p:cNvSpPr txBox="1"/>
          <p:nvPr/>
        </p:nvSpPr>
        <p:spPr>
          <a:xfrm>
            <a:off x="2777832" y="5398971"/>
            <a:ext cx="2382983" cy="369332"/>
          </a:xfrm>
          <a:prstGeom prst="rect">
            <a:avLst/>
          </a:prstGeom>
          <a:noFill/>
        </p:spPr>
        <p:txBody>
          <a:bodyPr wrap="square" rtlCol="0">
            <a:spAutoFit/>
          </a:bodyPr>
          <a:lstStyle/>
          <a:p>
            <a:r>
              <a:rPr lang="fa-IR" b="1" dirty="0" smtClean="0"/>
              <a:t>=</a:t>
            </a:r>
            <a:r>
              <a:rPr lang="en-US" b="1" dirty="0" smtClean="0"/>
              <a:t> 12000</a:t>
            </a:r>
            <a:endParaRPr lang="en-US" b="1" dirty="0"/>
          </a:p>
        </p:txBody>
      </p:sp>
      <p:sp>
        <p:nvSpPr>
          <p:cNvPr id="52" name="Rectangle 51">
            <a:hlinkClick r:id="" action="ppaction://hlinkshowjump?jump=nextslide">
              <a:snd r:embed="rId3" name="click.wav"/>
            </a:hlinkClick>
            <a:hlinkHover r:id="" action="ppaction://noaction">
              <a:snd r:embed="rId4" name="arrow.wav"/>
            </a:hlinkHover>
          </p:cNvPr>
          <p:cNvSpPr/>
          <p:nvPr/>
        </p:nvSpPr>
        <p:spPr>
          <a:xfrm>
            <a:off x="6309402" y="580998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53" name="Rectangle 52">
            <a:hlinkClick r:id="" action="ppaction://hlinkshowjump?jump=previousslide">
              <a:snd r:embed="rId3" name="click.wav"/>
            </a:hlinkClick>
            <a:hlinkHover r:id="" action="ppaction://noaction">
              <a:snd r:embed="rId4" name="arrow.wav"/>
            </a:hlinkHover>
          </p:cNvPr>
          <p:cNvSpPr/>
          <p:nvPr/>
        </p:nvSpPr>
        <p:spPr>
          <a:xfrm>
            <a:off x="5389061" y="5809981"/>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2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Left Brace 3"/>
          <p:cNvSpPr/>
          <p:nvPr/>
        </p:nvSpPr>
        <p:spPr>
          <a:xfrm>
            <a:off x="1703025" y="978783"/>
            <a:ext cx="415637" cy="12746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 name="TextBox 4"/>
          <p:cNvSpPr txBox="1"/>
          <p:nvPr/>
        </p:nvSpPr>
        <p:spPr>
          <a:xfrm>
            <a:off x="394851" y="1348985"/>
            <a:ext cx="2893208" cy="1107996"/>
          </a:xfrm>
          <a:prstGeom prst="rect">
            <a:avLst/>
          </a:prstGeom>
          <a:noFill/>
        </p:spPr>
        <p:txBody>
          <a:bodyPr wrap="square" rtlCol="0">
            <a:spAutoFit/>
          </a:bodyPr>
          <a:lstStyle/>
          <a:p>
            <a:r>
              <a:rPr lang="en-US" sz="2200" b="1" smtClean="0"/>
              <a:t>22</a:t>
            </a:r>
            <a:r>
              <a:rPr lang="fa-IR" sz="2200" b="1" dirty="0" smtClean="0"/>
              <a:t>سفارش</a:t>
            </a:r>
            <a:endParaRPr lang="en-US" sz="2200" b="1" dirty="0" smtClean="0"/>
          </a:p>
          <a:p>
            <a:r>
              <a:rPr lang="fa-IR" sz="2200" b="1" dirty="0" smtClean="0"/>
              <a:t>اقدام به تولید</a:t>
            </a:r>
            <a:endParaRPr lang="en-US" sz="2200" b="1" dirty="0" smtClean="0"/>
          </a:p>
          <a:p>
            <a:r>
              <a:rPr lang="en-US" sz="2200" b="1" dirty="0" smtClean="0"/>
              <a:t>184000</a:t>
            </a:r>
            <a:endParaRPr lang="fa-IR" sz="2200" b="1" dirty="0" smtClean="0"/>
          </a:p>
        </p:txBody>
      </p:sp>
      <p:sp>
        <p:nvSpPr>
          <p:cNvPr id="6" name="TextBox 5"/>
          <p:cNvSpPr txBox="1"/>
          <p:nvPr/>
        </p:nvSpPr>
        <p:spPr>
          <a:xfrm>
            <a:off x="2118662" y="978783"/>
            <a:ext cx="623454" cy="369332"/>
          </a:xfrm>
          <a:prstGeom prst="rect">
            <a:avLst/>
          </a:prstGeom>
          <a:noFill/>
        </p:spPr>
        <p:txBody>
          <a:bodyPr wrap="square" rtlCol="0">
            <a:spAutoFit/>
          </a:bodyPr>
          <a:lstStyle/>
          <a:p>
            <a:r>
              <a:rPr lang="fa-IR" b="1" dirty="0" smtClean="0"/>
              <a:t>مواد</a:t>
            </a:r>
            <a:endParaRPr lang="en-US" b="1" dirty="0"/>
          </a:p>
        </p:txBody>
      </p:sp>
      <p:sp>
        <p:nvSpPr>
          <p:cNvPr id="7" name="TextBox 6"/>
          <p:cNvSpPr txBox="1"/>
          <p:nvPr/>
        </p:nvSpPr>
        <p:spPr>
          <a:xfrm>
            <a:off x="2118659" y="1371151"/>
            <a:ext cx="900545" cy="369332"/>
          </a:xfrm>
          <a:prstGeom prst="rect">
            <a:avLst/>
          </a:prstGeom>
          <a:noFill/>
        </p:spPr>
        <p:txBody>
          <a:bodyPr wrap="square" rtlCol="0">
            <a:spAutoFit/>
          </a:bodyPr>
          <a:lstStyle/>
          <a:p>
            <a:r>
              <a:rPr lang="fa-IR" b="1" dirty="0" smtClean="0"/>
              <a:t>دستمزد</a:t>
            </a:r>
            <a:endParaRPr lang="en-US" b="1" dirty="0"/>
          </a:p>
        </p:txBody>
      </p:sp>
      <p:sp>
        <p:nvSpPr>
          <p:cNvPr id="8" name="TextBox 7"/>
          <p:cNvSpPr txBox="1"/>
          <p:nvPr/>
        </p:nvSpPr>
        <p:spPr>
          <a:xfrm>
            <a:off x="2118660" y="1800712"/>
            <a:ext cx="900545" cy="369332"/>
          </a:xfrm>
          <a:prstGeom prst="rect">
            <a:avLst/>
          </a:prstGeom>
          <a:noFill/>
        </p:spPr>
        <p:txBody>
          <a:bodyPr wrap="square" rtlCol="0">
            <a:spAutoFit/>
          </a:bodyPr>
          <a:lstStyle/>
          <a:p>
            <a:r>
              <a:rPr lang="fa-IR" b="1" dirty="0" smtClean="0"/>
              <a:t>سربار</a:t>
            </a:r>
            <a:endParaRPr lang="en-US" b="1" dirty="0"/>
          </a:p>
        </p:txBody>
      </p:sp>
      <p:sp>
        <p:nvSpPr>
          <p:cNvPr id="9" name="TextBox 8"/>
          <p:cNvSpPr txBox="1"/>
          <p:nvPr/>
        </p:nvSpPr>
        <p:spPr>
          <a:xfrm>
            <a:off x="2825242" y="1001819"/>
            <a:ext cx="1931398" cy="369332"/>
          </a:xfrm>
          <a:prstGeom prst="rect">
            <a:avLst/>
          </a:prstGeom>
          <a:noFill/>
        </p:spPr>
        <p:txBody>
          <a:bodyPr wrap="square" rtlCol="0">
            <a:spAutoFit/>
          </a:bodyPr>
          <a:lstStyle/>
          <a:p>
            <a:r>
              <a:rPr lang="en-US" b="1" dirty="0" smtClean="0"/>
              <a:t>= 120000 -17000</a:t>
            </a:r>
            <a:endParaRPr lang="en-US" b="1" dirty="0"/>
          </a:p>
        </p:txBody>
      </p:sp>
      <p:sp>
        <p:nvSpPr>
          <p:cNvPr id="10" name="TextBox 9"/>
          <p:cNvSpPr txBox="1"/>
          <p:nvPr/>
        </p:nvSpPr>
        <p:spPr>
          <a:xfrm>
            <a:off x="2839033" y="1400121"/>
            <a:ext cx="3761500" cy="369332"/>
          </a:xfrm>
          <a:prstGeom prst="rect">
            <a:avLst/>
          </a:prstGeom>
          <a:noFill/>
        </p:spPr>
        <p:txBody>
          <a:bodyPr wrap="square" rtlCol="0">
            <a:spAutoFit/>
          </a:bodyPr>
          <a:lstStyle/>
          <a:p>
            <a:r>
              <a:rPr lang="fa-IR" b="1" dirty="0" smtClean="0"/>
              <a:t>=</a:t>
            </a:r>
            <a:r>
              <a:rPr lang="en-US" b="1" dirty="0" smtClean="0"/>
              <a:t> 80000 –( 20000 +15000) =45000</a:t>
            </a:r>
            <a:endParaRPr lang="en-US" b="1" dirty="0"/>
          </a:p>
        </p:txBody>
      </p:sp>
      <p:sp>
        <p:nvSpPr>
          <p:cNvPr id="11" name="TextBox 10"/>
          <p:cNvSpPr txBox="1"/>
          <p:nvPr/>
        </p:nvSpPr>
        <p:spPr>
          <a:xfrm>
            <a:off x="2825240" y="1842391"/>
            <a:ext cx="4032760" cy="369332"/>
          </a:xfrm>
          <a:prstGeom prst="rect">
            <a:avLst/>
          </a:prstGeom>
          <a:noFill/>
        </p:spPr>
        <p:txBody>
          <a:bodyPr wrap="square" rtlCol="0">
            <a:spAutoFit/>
          </a:bodyPr>
          <a:lstStyle/>
          <a:p>
            <a:r>
              <a:rPr lang="fa-IR" b="1" dirty="0" smtClean="0"/>
              <a:t>=</a:t>
            </a:r>
            <a:r>
              <a:rPr lang="en-US" b="1" dirty="0" smtClean="0"/>
              <a:t> 64000</a:t>
            </a:r>
            <a:r>
              <a:rPr lang="fa-IR" b="1" dirty="0" smtClean="0"/>
              <a:t> </a:t>
            </a:r>
            <a:r>
              <a:rPr lang="en-US" b="1" dirty="0" smtClean="0"/>
              <a:t> - ( 16000+ 12000 ) = 36000</a:t>
            </a:r>
            <a:endParaRPr lang="en-US" b="1" dirty="0"/>
          </a:p>
        </p:txBody>
      </p:sp>
      <p:sp>
        <p:nvSpPr>
          <p:cNvPr id="12" name="TextBox 11"/>
          <p:cNvSpPr txBox="1"/>
          <p:nvPr/>
        </p:nvSpPr>
        <p:spPr>
          <a:xfrm>
            <a:off x="394851" y="2485951"/>
            <a:ext cx="2893208" cy="769441"/>
          </a:xfrm>
          <a:prstGeom prst="rect">
            <a:avLst/>
          </a:prstGeom>
          <a:noFill/>
        </p:spPr>
        <p:txBody>
          <a:bodyPr wrap="square" rtlCol="0">
            <a:spAutoFit/>
          </a:bodyPr>
          <a:lstStyle/>
          <a:p>
            <a:r>
              <a:rPr lang="en-US" sz="2200" b="1" dirty="0" smtClean="0"/>
              <a:t>240000-56000=18400</a:t>
            </a:r>
            <a:endParaRPr lang="fa-IR" sz="2200" b="1" dirty="0" smtClean="0"/>
          </a:p>
        </p:txBody>
      </p:sp>
      <p:sp>
        <p:nvSpPr>
          <p:cNvPr id="13" name="Rectangle 12">
            <a:hlinkClick r:id="" action="ppaction://hlinkshowjump?jump=nextslide">
              <a:snd r:embed="rId3" name="click.wav"/>
            </a:hlinkClick>
            <a:hlinkHover r:id="" action="ppaction://noaction">
              <a:snd r:embed="rId4" name="arrow.wav"/>
            </a:hlinkHover>
          </p:cNvPr>
          <p:cNvSpPr/>
          <p:nvPr/>
        </p:nvSpPr>
        <p:spPr>
          <a:xfrm>
            <a:off x="6190791" y="5716051"/>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4" name="Rectangle 13">
            <a:hlinkClick r:id="" action="ppaction://hlinkshowjump?jump=previousslide">
              <a:snd r:embed="rId3" name="click.wav"/>
            </a:hlinkClick>
            <a:hlinkHover r:id="" action="ppaction://noaction">
              <a:snd r:embed="rId4" name="arrow.wav"/>
            </a:hlinkHover>
          </p:cNvPr>
          <p:cNvSpPr/>
          <p:nvPr/>
        </p:nvSpPr>
        <p:spPr>
          <a:xfrm>
            <a:off x="5270450" y="5716051"/>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52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29270" y="533650"/>
            <a:ext cx="10734826" cy="830997"/>
          </a:xfrm>
          <a:prstGeom prst="rect">
            <a:avLst/>
          </a:prstGeom>
        </p:spPr>
        <p:txBody>
          <a:bodyPr wrap="square">
            <a:spAutoFit/>
          </a:bodyPr>
          <a:lstStyle/>
          <a:p>
            <a:pPr algn="r" rtl="1"/>
            <a:r>
              <a:rPr lang="fa-IR" sz="2400" dirty="0" smtClean="0">
                <a:latin typeface="Arial" panose="020B0604020202020204" pitchFamily="34" charset="0"/>
                <a:cs typeface="Arial" panose="020B0604020202020204" pitchFamily="34" charset="0"/>
              </a:rPr>
              <a:t>هزینه ثابت یک واحد محصول در سطح تولید </a:t>
            </a:r>
            <a:r>
              <a:rPr lang="en-US" sz="2400" dirty="0" smtClean="0">
                <a:latin typeface="Arial" panose="020B0604020202020204" pitchFamily="34" charset="0"/>
                <a:cs typeface="Arial" panose="020B0604020202020204" pitchFamily="34" charset="0"/>
              </a:rPr>
              <a:t>8000</a:t>
            </a:r>
            <a:r>
              <a:rPr lang="fa-IR" sz="2400" dirty="0" smtClean="0">
                <a:latin typeface="Arial" panose="020B0604020202020204" pitchFamily="34" charset="0"/>
                <a:cs typeface="Arial" panose="020B0604020202020204" pitchFamily="34" charset="0"/>
              </a:rPr>
              <a:t>واحد مبلغ </a:t>
            </a:r>
            <a:r>
              <a:rPr lang="en-US" sz="2400" dirty="0" smtClean="0">
                <a:latin typeface="Arial" panose="020B0604020202020204" pitchFamily="34" charset="0"/>
                <a:cs typeface="Arial" panose="020B0604020202020204" pitchFamily="34" charset="0"/>
              </a:rPr>
              <a:t>200</a:t>
            </a:r>
            <a:r>
              <a:rPr lang="fa-IR" sz="2400" dirty="0" smtClean="0">
                <a:latin typeface="Arial" panose="020B0604020202020204" pitchFamily="34" charset="0"/>
                <a:cs typeface="Arial" panose="020B0604020202020204" pitchFamily="34" charset="0"/>
              </a:rPr>
              <a:t>ریال میباشد اگر تولید به </a:t>
            </a:r>
            <a:r>
              <a:rPr lang="en-US" sz="2400" dirty="0" smtClean="0">
                <a:latin typeface="Arial" panose="020B0604020202020204" pitchFamily="34" charset="0"/>
                <a:cs typeface="Arial" panose="020B0604020202020204" pitchFamily="34" charset="0"/>
              </a:rPr>
              <a:t>16000</a:t>
            </a:r>
            <a:r>
              <a:rPr lang="fa-IR" sz="2400" dirty="0" smtClean="0">
                <a:latin typeface="Arial" panose="020B0604020202020204" pitchFamily="34" charset="0"/>
                <a:cs typeface="Arial" panose="020B0604020202020204" pitchFamily="34" charset="0"/>
              </a:rPr>
              <a:t>واحد برسد بهای تمام شده یک واحد محصول </a:t>
            </a:r>
            <a:r>
              <a:rPr lang="en-US" sz="2400" dirty="0" smtClean="0">
                <a:latin typeface="Arial" panose="020B0604020202020204" pitchFamily="34" charset="0"/>
                <a:cs typeface="Arial" panose="020B0604020202020204" pitchFamily="34" charset="0"/>
              </a:rPr>
              <a:t>600</a:t>
            </a:r>
            <a:r>
              <a:rPr lang="fa-IR" sz="2400" dirty="0" smtClean="0">
                <a:latin typeface="Arial" panose="020B0604020202020204" pitchFamily="34" charset="0"/>
                <a:cs typeface="Arial" panose="020B0604020202020204" pitchFamily="34" charset="0"/>
              </a:rPr>
              <a:t>ریال خواهد شد هزینه متغییر یک واحد چند ریال است؟</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6653263" y="1758012"/>
            <a:ext cx="4629794" cy="461665"/>
          </a:xfrm>
          <a:prstGeom prst="rect">
            <a:avLst/>
          </a:prstGeom>
        </p:spPr>
        <p:txBody>
          <a:bodyPr wrap="none">
            <a:spAutoFit/>
          </a:bodyPr>
          <a:lstStyle/>
          <a:p>
            <a:pPr algn="l" rtl="1"/>
            <a:r>
              <a:rPr lang="fa-IR" sz="2400" dirty="0" smtClean="0">
                <a:latin typeface="Arial" panose="020B0604020202020204" pitchFamily="34" charset="0"/>
                <a:cs typeface="Arial" panose="020B0604020202020204" pitchFamily="34" charset="0"/>
              </a:rPr>
              <a:t>الف</a:t>
            </a:r>
            <a:r>
              <a:rPr lang="fa-IR"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400</a:t>
            </a:r>
            <a:r>
              <a:rPr lang="fa-IR" sz="2400" dirty="0" smtClean="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ب) </a:t>
            </a:r>
            <a:r>
              <a:rPr lang="en-US" sz="2400" dirty="0" smtClean="0">
                <a:latin typeface="Arial" panose="020B0604020202020204" pitchFamily="34" charset="0"/>
                <a:cs typeface="Arial" panose="020B0604020202020204" pitchFamily="34" charset="0"/>
              </a:rPr>
              <a:t>500</a:t>
            </a:r>
            <a:r>
              <a:rPr lang="fa-IR" sz="2400" dirty="0" smtClean="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ج) </a:t>
            </a:r>
            <a:r>
              <a:rPr lang="en-US" sz="2400" dirty="0" smtClean="0">
                <a:latin typeface="Arial" panose="020B0604020202020204" pitchFamily="34" charset="0"/>
                <a:cs typeface="Arial" panose="020B0604020202020204" pitchFamily="34" charset="0"/>
              </a:rPr>
              <a:t>300</a:t>
            </a:r>
            <a:r>
              <a:rPr lang="fa-IR" sz="2400" dirty="0" smtClean="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د) </a:t>
            </a:r>
            <a:r>
              <a:rPr lang="en-US" sz="2400" dirty="0" smtClean="0">
                <a:latin typeface="Arial" panose="020B0604020202020204" pitchFamily="34" charset="0"/>
                <a:cs typeface="Arial" panose="020B0604020202020204" pitchFamily="34" charset="0"/>
              </a:rPr>
              <a:t>200</a:t>
            </a: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9009838" y="3683201"/>
            <a:ext cx="927280" cy="941272"/>
          </a:xfrm>
          <a:prstGeom prst="rect">
            <a:avLst/>
          </a:prstGeom>
          <a:gradFill>
            <a:gsLst>
              <a:gs pos="100000">
                <a:srgbClr val="FF0000">
                  <a:alpha val="46000"/>
                </a:srgbClr>
              </a:gs>
              <a:gs pos="77000">
                <a:srgbClr val="C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40467" y="2280678"/>
            <a:ext cx="2699778" cy="430887"/>
          </a:xfrm>
          <a:prstGeom prst="rect">
            <a:avLst/>
          </a:prstGeom>
        </p:spPr>
        <p:txBody>
          <a:bodyPr wrap="none">
            <a:spAutoFit/>
          </a:bodyPr>
          <a:lstStyle/>
          <a:p>
            <a:r>
              <a:rPr lang="en-US" sz="2200" b="1" dirty="0"/>
              <a:t>8000*200=1600000</a:t>
            </a:r>
          </a:p>
        </p:txBody>
      </p:sp>
      <p:sp>
        <p:nvSpPr>
          <p:cNvPr id="8" name="Rectangle 7"/>
          <p:cNvSpPr/>
          <p:nvPr/>
        </p:nvSpPr>
        <p:spPr>
          <a:xfrm>
            <a:off x="4659248" y="2280678"/>
            <a:ext cx="1576072"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هزینه ثابت کل </a:t>
            </a:r>
            <a:endParaRPr lang="en-US" sz="2200" b="1" dirty="0">
              <a:latin typeface="Arial" panose="020B0604020202020204" pitchFamily="34" charset="0"/>
              <a:cs typeface="Arial" panose="020B0604020202020204" pitchFamily="34" charset="0"/>
            </a:endParaRPr>
          </a:p>
        </p:txBody>
      </p:sp>
      <p:sp>
        <p:nvSpPr>
          <p:cNvPr id="9" name="Rectangle 8"/>
          <p:cNvSpPr/>
          <p:nvPr/>
        </p:nvSpPr>
        <p:spPr>
          <a:xfrm>
            <a:off x="340467" y="2874218"/>
            <a:ext cx="3485249" cy="430887"/>
          </a:xfrm>
          <a:prstGeom prst="rect">
            <a:avLst/>
          </a:prstGeom>
        </p:spPr>
        <p:txBody>
          <a:bodyPr wrap="none">
            <a:spAutoFit/>
          </a:bodyPr>
          <a:lstStyle/>
          <a:p>
            <a:r>
              <a:rPr lang="en-US" sz="2200" b="1" dirty="0" smtClean="0"/>
              <a:t>1600000</a:t>
            </a:r>
            <a:r>
              <a:rPr lang="fa-IR" sz="2200" b="1" dirty="0" smtClean="0"/>
              <a:t>         </a:t>
            </a:r>
            <a:r>
              <a:rPr lang="en-US" sz="2200" b="1" dirty="0" smtClean="0"/>
              <a:t>16000=100</a:t>
            </a:r>
            <a:endParaRPr lang="en-US" sz="2200" b="1" dirty="0"/>
          </a:p>
        </p:txBody>
      </p:sp>
      <p:sp>
        <p:nvSpPr>
          <p:cNvPr id="10" name="Rectangle 9"/>
          <p:cNvSpPr/>
          <p:nvPr/>
        </p:nvSpPr>
        <p:spPr>
          <a:xfrm>
            <a:off x="4694731" y="2860150"/>
            <a:ext cx="3137397"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هزینه ثابت در سطح جدید تولید</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11" name="Rectangle 10"/>
          <p:cNvSpPr/>
          <p:nvPr/>
        </p:nvSpPr>
        <p:spPr>
          <a:xfrm>
            <a:off x="340467" y="3467758"/>
            <a:ext cx="1901483" cy="430887"/>
          </a:xfrm>
          <a:prstGeom prst="rect">
            <a:avLst/>
          </a:prstGeom>
        </p:spPr>
        <p:txBody>
          <a:bodyPr wrap="none">
            <a:spAutoFit/>
          </a:bodyPr>
          <a:lstStyle/>
          <a:p>
            <a:r>
              <a:rPr lang="en-US" sz="2200" b="1" dirty="0" smtClean="0"/>
              <a:t>600-100=500</a:t>
            </a:r>
            <a:endParaRPr lang="en-US" sz="2200" b="1" dirty="0"/>
          </a:p>
        </p:txBody>
      </p:sp>
      <p:sp>
        <p:nvSpPr>
          <p:cNvPr id="12" name="Rectangle 11"/>
          <p:cNvSpPr/>
          <p:nvPr/>
        </p:nvSpPr>
        <p:spPr>
          <a:xfrm>
            <a:off x="4694731" y="3471128"/>
            <a:ext cx="2113079"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هزینه متغیر هر واحد</a:t>
            </a:r>
            <a:endParaRPr lang="en-US" sz="2200" b="1" dirty="0">
              <a:latin typeface="Arial" panose="020B0604020202020204" pitchFamily="34" charset="0"/>
              <a:cs typeface="Arial" panose="020B0604020202020204" pitchFamily="34" charset="0"/>
            </a:endParaRPr>
          </a:p>
        </p:txBody>
      </p:sp>
      <p:sp>
        <p:nvSpPr>
          <p:cNvPr id="2" name="Division 1"/>
          <p:cNvSpPr/>
          <p:nvPr/>
        </p:nvSpPr>
        <p:spPr>
          <a:xfrm>
            <a:off x="1632856" y="2874218"/>
            <a:ext cx="461950" cy="49424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 action="ppaction://hlinkshowjump?jump=nextslide">
              <a:snd r:embed="rId4" name="click.wav"/>
            </a:hlinkClick>
            <a:hlinkHover r:id="" action="ppaction://noaction">
              <a:snd r:embed="rId5" name="arrow.wav"/>
            </a:hlinkHover>
          </p:cNvPr>
          <p:cNvSpPr/>
          <p:nvPr/>
        </p:nvSpPr>
        <p:spPr>
          <a:xfrm>
            <a:off x="6156100" y="5898524"/>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18" name="Rectangle 17">
            <a:hlinkClick r:id="" action="ppaction://hlinkshowjump?jump=previousslide">
              <a:snd r:embed="rId4" name="click.wav"/>
            </a:hlinkClick>
            <a:hlinkHover r:id="" action="ppaction://noaction">
              <a:snd r:embed="rId5" name="arrow.wav"/>
            </a:hlinkHover>
          </p:cNvPr>
          <p:cNvSpPr/>
          <p:nvPr/>
        </p:nvSpPr>
        <p:spPr>
          <a:xfrm>
            <a:off x="5235759" y="5898524"/>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55543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4132" y="448566"/>
            <a:ext cx="11983651" cy="1785104"/>
          </a:xfrm>
          <a:prstGeom prst="rect">
            <a:avLst/>
          </a:prstGeom>
        </p:spPr>
        <p:txBody>
          <a:bodyPr wrap="square">
            <a:spAutoFit/>
          </a:bodyPr>
          <a:lstStyle/>
          <a:p>
            <a:pPr algn="r" rtl="1"/>
            <a:r>
              <a:rPr lang="fa-IR" sz="2200" b="1" dirty="0" smtClean="0">
                <a:latin typeface="Arial" panose="020B0604020202020204" pitchFamily="34" charset="0"/>
                <a:cs typeface="Arial" panose="020B0604020202020204" pitchFamily="34" charset="0"/>
              </a:rPr>
              <a:t>شرکت فریده سربار دوره مالی اتی خود را </a:t>
            </a:r>
            <a:r>
              <a:rPr lang="en-US" sz="2200" b="1" dirty="0" smtClean="0">
                <a:latin typeface="Arial" panose="020B0604020202020204" pitchFamily="34" charset="0"/>
                <a:cs typeface="Arial" panose="020B0604020202020204" pitchFamily="34" charset="0"/>
              </a:rPr>
              <a:t>4500000</a:t>
            </a:r>
            <a:r>
              <a:rPr lang="fa-IR" sz="2200" b="1" dirty="0" smtClean="0">
                <a:latin typeface="Arial" panose="020B0604020202020204" pitchFamily="34" charset="0"/>
                <a:cs typeface="Arial" panose="020B0604020202020204" pitchFamily="34" charset="0"/>
              </a:rPr>
              <a:t>ریال برآورد کرد پیش بینی میشود در دوره آتی </a:t>
            </a:r>
            <a:r>
              <a:rPr lang="en-US" sz="2200" b="1" dirty="0" smtClean="0">
                <a:latin typeface="Arial" panose="020B0604020202020204" pitchFamily="34" charset="0"/>
                <a:cs typeface="Arial" panose="020B0604020202020204" pitchFamily="34" charset="0"/>
              </a:rPr>
              <a:t>25000</a:t>
            </a:r>
            <a:r>
              <a:rPr lang="fa-IR" sz="2200" b="1" dirty="0" smtClean="0">
                <a:latin typeface="Arial" panose="020B0604020202020204" pitchFamily="34" charset="0"/>
                <a:cs typeface="Arial" panose="020B0604020202020204" pitchFamily="34" charset="0"/>
              </a:rPr>
              <a:t>واحد محصول تولید میشود تولید مزبور مستلزم مصرف </a:t>
            </a:r>
            <a:r>
              <a:rPr lang="en-US" sz="2200" b="1" dirty="0" smtClean="0">
                <a:latin typeface="Arial" panose="020B0604020202020204" pitchFamily="34" charset="0"/>
                <a:cs typeface="Arial" panose="020B0604020202020204" pitchFamily="34" charset="0"/>
              </a:rPr>
              <a:t>10000000</a:t>
            </a:r>
            <a:r>
              <a:rPr lang="fa-IR" sz="2200" b="1" dirty="0" smtClean="0">
                <a:latin typeface="Arial" panose="020B0604020202020204" pitchFamily="34" charset="0"/>
                <a:cs typeface="Arial" panose="020B0604020202020204" pitchFamily="34" charset="0"/>
              </a:rPr>
              <a:t>مواد مستقیم و انجام </a:t>
            </a:r>
            <a:r>
              <a:rPr lang="en-US" sz="2200" b="1" dirty="0" smtClean="0">
                <a:latin typeface="Arial" panose="020B0604020202020204" pitchFamily="34" charset="0"/>
                <a:cs typeface="Arial" panose="020B0604020202020204" pitchFamily="34" charset="0"/>
              </a:rPr>
              <a:t>22500</a:t>
            </a:r>
            <a:r>
              <a:rPr lang="fa-IR" sz="2200" b="1" dirty="0" smtClean="0">
                <a:latin typeface="Arial" panose="020B0604020202020204" pitchFamily="34" charset="0"/>
                <a:cs typeface="Arial" panose="020B0604020202020204" pitchFamily="34" charset="0"/>
              </a:rPr>
              <a:t>ساعت کار مستقیم با هزینه دستمزد </a:t>
            </a:r>
            <a:r>
              <a:rPr lang="en-US" sz="2200" b="1" dirty="0" smtClean="0">
                <a:latin typeface="Arial" panose="020B0604020202020204" pitchFamily="34" charset="0"/>
                <a:cs typeface="Arial" panose="020B0604020202020204" pitchFamily="34" charset="0"/>
              </a:rPr>
              <a:t>400</a:t>
            </a:r>
            <a:r>
              <a:rPr lang="fa-IR" sz="2200" b="1" dirty="0" smtClean="0">
                <a:latin typeface="Arial" panose="020B0604020202020204" pitchFamily="34" charset="0"/>
                <a:cs typeface="Arial" panose="020B0604020202020204" pitchFamily="34" charset="0"/>
              </a:rPr>
              <a:t>ریال به ازای هر ساعت و انجام </a:t>
            </a:r>
            <a:r>
              <a:rPr lang="en-US" sz="2200" b="1" dirty="0" smtClean="0">
                <a:latin typeface="Arial" panose="020B0604020202020204" pitchFamily="34" charset="0"/>
                <a:cs typeface="Arial" panose="020B0604020202020204" pitchFamily="34" charset="0"/>
              </a:rPr>
              <a:t>15000</a:t>
            </a:r>
            <a:r>
              <a:rPr lang="fa-IR" sz="2200" b="1" dirty="0" smtClean="0">
                <a:latin typeface="Arial" panose="020B0604020202020204" pitchFamily="34" charset="0"/>
                <a:cs typeface="Arial" panose="020B0604020202020204" pitchFamily="34" charset="0"/>
              </a:rPr>
              <a:t>ساعت کار ماشین الات خواهد بود .مطلوب است محاسبه نرخ جذب براساس هر یک از مبانی: </a:t>
            </a:r>
            <a:r>
              <a:rPr lang="fa-IR" sz="2200" b="1" dirty="0" smtClean="0">
                <a:solidFill>
                  <a:srgbClr val="FFC000"/>
                </a:solidFill>
                <a:latin typeface="Arial" panose="020B0604020202020204" pitchFamily="34" charset="0"/>
                <a:cs typeface="Arial" panose="020B0604020202020204" pitchFamily="34" charset="0"/>
              </a:rPr>
              <a:t>هزینه ی مواد مستقیم</a:t>
            </a:r>
            <a:r>
              <a:rPr lang="fa-IR" sz="2200" b="1" dirty="0" smtClean="0">
                <a:solidFill>
                  <a:srgbClr val="FF0000"/>
                </a:solidFill>
                <a:latin typeface="Arial" panose="020B0604020202020204" pitchFamily="34" charset="0"/>
                <a:cs typeface="Arial" panose="020B0604020202020204" pitchFamily="34" charset="0"/>
              </a:rPr>
              <a:t>/ </a:t>
            </a:r>
            <a:r>
              <a:rPr lang="fa-IR" sz="2200" b="1" dirty="0" smtClean="0">
                <a:solidFill>
                  <a:srgbClr val="92D050"/>
                </a:solidFill>
                <a:latin typeface="Arial" panose="020B0604020202020204" pitchFamily="34" charset="0"/>
                <a:cs typeface="Arial" panose="020B0604020202020204" pitchFamily="34" charset="0"/>
              </a:rPr>
              <a:t>ساعت کار مستقیم </a:t>
            </a:r>
            <a:r>
              <a:rPr lang="fa-IR" sz="2200" b="1" dirty="0">
                <a:solidFill>
                  <a:srgbClr val="00B0F0"/>
                </a:solidFill>
                <a:latin typeface="Arial" panose="020B0604020202020204" pitchFamily="34" charset="0"/>
                <a:cs typeface="Arial" panose="020B0604020202020204" pitchFamily="34" charset="0"/>
              </a:rPr>
              <a:t>/هزینه دستمزد مستقیم/ </a:t>
            </a:r>
            <a:r>
              <a:rPr lang="fa-IR" sz="2200" b="1" dirty="0">
                <a:solidFill>
                  <a:srgbClr val="00B050"/>
                </a:solidFill>
                <a:latin typeface="Arial" panose="020B0604020202020204" pitchFamily="34" charset="0"/>
                <a:cs typeface="Arial" panose="020B0604020202020204" pitchFamily="34" charset="0"/>
              </a:rPr>
              <a:t>ساعت کار ماشین الات</a:t>
            </a:r>
            <a:r>
              <a:rPr lang="fa-IR" sz="2200" b="1" dirty="0">
                <a:solidFill>
                  <a:srgbClr val="00B0F0"/>
                </a:solidFill>
                <a:latin typeface="Arial" panose="020B0604020202020204" pitchFamily="34" charset="0"/>
                <a:cs typeface="Arial" panose="020B0604020202020204" pitchFamily="34" charset="0"/>
              </a:rPr>
              <a:t>/ </a:t>
            </a:r>
            <a:r>
              <a:rPr lang="fa-IR" sz="2200" b="1" dirty="0">
                <a:latin typeface="Arial" panose="020B0604020202020204" pitchFamily="34" charset="0"/>
                <a:cs typeface="Arial" panose="020B0604020202020204" pitchFamily="34" charset="0"/>
              </a:rPr>
              <a:t>تعداد تولید</a:t>
            </a:r>
            <a:endParaRPr lang="en-US" sz="2200" b="1" dirty="0">
              <a:latin typeface="Arial" panose="020B0604020202020204" pitchFamily="34" charset="0"/>
              <a:cs typeface="Arial" panose="020B0604020202020204" pitchFamily="34" charset="0"/>
            </a:endParaRPr>
          </a:p>
          <a:p>
            <a:pPr algn="r" rtl="1"/>
            <a:endParaRPr lang="fa-IR" sz="2200" b="1" dirty="0" smtClean="0">
              <a:solidFill>
                <a:srgbClr val="00B0F0"/>
              </a:solidFill>
              <a:latin typeface="Arial" panose="020B0604020202020204" pitchFamily="34" charset="0"/>
              <a:cs typeface="Arial" panose="020B0604020202020204" pitchFamily="34" charset="0"/>
            </a:endParaRPr>
          </a:p>
        </p:txBody>
      </p:sp>
      <p:sp>
        <p:nvSpPr>
          <p:cNvPr id="8" name="Rectangle 7"/>
          <p:cNvSpPr/>
          <p:nvPr/>
        </p:nvSpPr>
        <p:spPr>
          <a:xfrm>
            <a:off x="204714" y="2894835"/>
            <a:ext cx="3820277" cy="430887"/>
          </a:xfrm>
          <a:prstGeom prst="rect">
            <a:avLst/>
          </a:prstGeom>
        </p:spPr>
        <p:txBody>
          <a:bodyPr wrap="none">
            <a:spAutoFit/>
          </a:bodyPr>
          <a:lstStyle/>
          <a:p>
            <a:r>
              <a:rPr lang="en-US" sz="2200" b="1" dirty="0" smtClean="0"/>
              <a:t>4500000       10000000=45%</a:t>
            </a:r>
            <a:endParaRPr lang="en-US" sz="2200" b="1" dirty="0"/>
          </a:p>
        </p:txBody>
      </p:sp>
      <p:sp>
        <p:nvSpPr>
          <p:cNvPr id="10" name="Rectangle 9"/>
          <p:cNvSpPr/>
          <p:nvPr/>
        </p:nvSpPr>
        <p:spPr>
          <a:xfrm>
            <a:off x="4252195" y="2899138"/>
            <a:ext cx="2162772" cy="430887"/>
          </a:xfrm>
          <a:prstGeom prst="rect">
            <a:avLst/>
          </a:prstGeom>
        </p:spPr>
        <p:txBody>
          <a:bodyPr wrap="none">
            <a:spAutoFit/>
          </a:bodyPr>
          <a:lstStyle/>
          <a:p>
            <a:r>
              <a:rPr lang="fa-IR" sz="2200" b="1" dirty="0">
                <a:solidFill>
                  <a:srgbClr val="FFC000"/>
                </a:solidFill>
                <a:latin typeface="Arial" panose="020B0604020202020204" pitchFamily="34" charset="0"/>
                <a:cs typeface="Arial" panose="020B0604020202020204" pitchFamily="34" charset="0"/>
              </a:rPr>
              <a:t>هزینه ی مواد مستقیم</a:t>
            </a:r>
            <a:endParaRPr lang="en-US" sz="2200" b="1" dirty="0">
              <a:latin typeface="Arial" panose="020B0604020202020204" pitchFamily="34" charset="0"/>
              <a:cs typeface="Arial" panose="020B0604020202020204" pitchFamily="34" charset="0"/>
            </a:endParaRPr>
          </a:p>
        </p:txBody>
      </p:sp>
      <p:sp>
        <p:nvSpPr>
          <p:cNvPr id="5" name="Rectangle 4"/>
          <p:cNvSpPr/>
          <p:nvPr/>
        </p:nvSpPr>
        <p:spPr>
          <a:xfrm>
            <a:off x="204713" y="3438786"/>
            <a:ext cx="7281160" cy="430887"/>
          </a:xfrm>
          <a:prstGeom prst="rect">
            <a:avLst/>
          </a:prstGeom>
        </p:spPr>
        <p:txBody>
          <a:bodyPr wrap="none">
            <a:spAutoFit/>
          </a:bodyPr>
          <a:lstStyle/>
          <a:p>
            <a:r>
              <a:rPr lang="en-US" sz="2200" b="1" dirty="0" smtClean="0"/>
              <a:t>4500000        (22500*400)= 4500000       9000000=50%</a:t>
            </a:r>
            <a:endParaRPr lang="en-US" sz="2200" b="1" dirty="0"/>
          </a:p>
        </p:txBody>
      </p:sp>
      <p:sp>
        <p:nvSpPr>
          <p:cNvPr id="2" name="Rectangle 1"/>
          <p:cNvSpPr/>
          <p:nvPr/>
        </p:nvSpPr>
        <p:spPr>
          <a:xfrm>
            <a:off x="7314073" y="3422459"/>
            <a:ext cx="1915909" cy="430887"/>
          </a:xfrm>
          <a:prstGeom prst="rect">
            <a:avLst/>
          </a:prstGeom>
        </p:spPr>
        <p:txBody>
          <a:bodyPr wrap="none">
            <a:spAutoFit/>
          </a:bodyPr>
          <a:lstStyle/>
          <a:p>
            <a:r>
              <a:rPr lang="fa-IR" sz="2200" b="1" dirty="0">
                <a:solidFill>
                  <a:srgbClr val="92D050"/>
                </a:solidFill>
                <a:latin typeface="Arial" panose="020B0604020202020204" pitchFamily="34" charset="0"/>
                <a:cs typeface="Arial" panose="020B0604020202020204" pitchFamily="34" charset="0"/>
              </a:rPr>
              <a:t>ساعت کار مستقیم </a:t>
            </a:r>
            <a:endParaRPr lang="en-US" sz="2200" b="1" dirty="0">
              <a:solidFill>
                <a:srgbClr val="92D050"/>
              </a:solidFill>
              <a:latin typeface="Arial" panose="020B0604020202020204" pitchFamily="34" charset="0"/>
              <a:cs typeface="Arial" panose="020B0604020202020204" pitchFamily="34" charset="0"/>
            </a:endParaRPr>
          </a:p>
        </p:txBody>
      </p:sp>
      <p:sp>
        <p:nvSpPr>
          <p:cNvPr id="7" name="Rectangle 6"/>
          <p:cNvSpPr/>
          <p:nvPr/>
        </p:nvSpPr>
        <p:spPr>
          <a:xfrm>
            <a:off x="204713" y="3982737"/>
            <a:ext cx="3363421" cy="430887"/>
          </a:xfrm>
          <a:prstGeom prst="rect">
            <a:avLst/>
          </a:prstGeom>
        </p:spPr>
        <p:txBody>
          <a:bodyPr wrap="none">
            <a:spAutoFit/>
          </a:bodyPr>
          <a:lstStyle/>
          <a:p>
            <a:r>
              <a:rPr lang="en-US" sz="2200" b="1" dirty="0" smtClean="0"/>
              <a:t>4500000        22500=200</a:t>
            </a:r>
            <a:endParaRPr lang="en-US" sz="2200" b="1" dirty="0"/>
          </a:p>
        </p:txBody>
      </p:sp>
      <p:sp>
        <p:nvSpPr>
          <p:cNvPr id="3" name="Rectangle 2"/>
          <p:cNvSpPr/>
          <p:nvPr/>
        </p:nvSpPr>
        <p:spPr>
          <a:xfrm>
            <a:off x="3537007" y="3986887"/>
            <a:ext cx="2182008" cy="430887"/>
          </a:xfrm>
          <a:prstGeom prst="rect">
            <a:avLst/>
          </a:prstGeom>
        </p:spPr>
        <p:txBody>
          <a:bodyPr wrap="none">
            <a:spAutoFit/>
          </a:bodyPr>
          <a:lstStyle/>
          <a:p>
            <a:r>
              <a:rPr lang="fa-IR" sz="2200" b="1" dirty="0">
                <a:solidFill>
                  <a:srgbClr val="00B0F0"/>
                </a:solidFill>
                <a:latin typeface="Arial" panose="020B0604020202020204" pitchFamily="34" charset="0"/>
                <a:cs typeface="Arial" panose="020B0604020202020204" pitchFamily="34" charset="0"/>
              </a:rPr>
              <a:t>هزینه دستمزد مستقیم</a:t>
            </a:r>
            <a:endParaRPr lang="en-US" sz="2200" b="1" dirty="0">
              <a:latin typeface="Arial" panose="020B0604020202020204" pitchFamily="34" charset="0"/>
              <a:cs typeface="Arial" panose="020B0604020202020204" pitchFamily="34" charset="0"/>
            </a:endParaRPr>
          </a:p>
        </p:txBody>
      </p:sp>
      <p:sp>
        <p:nvSpPr>
          <p:cNvPr id="9" name="Rectangle 8"/>
          <p:cNvSpPr/>
          <p:nvPr/>
        </p:nvSpPr>
        <p:spPr>
          <a:xfrm>
            <a:off x="204713" y="4475259"/>
            <a:ext cx="3413114" cy="430887"/>
          </a:xfrm>
          <a:prstGeom prst="rect">
            <a:avLst/>
          </a:prstGeom>
        </p:spPr>
        <p:txBody>
          <a:bodyPr wrap="none">
            <a:spAutoFit/>
          </a:bodyPr>
          <a:lstStyle/>
          <a:p>
            <a:r>
              <a:rPr lang="en-US" sz="2200" b="1" dirty="0" smtClean="0"/>
              <a:t>4500000       15000=3000</a:t>
            </a:r>
            <a:endParaRPr lang="en-US" sz="2200" b="1" dirty="0"/>
          </a:p>
        </p:txBody>
      </p:sp>
      <p:sp>
        <p:nvSpPr>
          <p:cNvPr id="6" name="Rectangle 5"/>
          <p:cNvSpPr/>
          <p:nvPr/>
        </p:nvSpPr>
        <p:spPr>
          <a:xfrm>
            <a:off x="3631143" y="4494802"/>
            <a:ext cx="2246128" cy="430887"/>
          </a:xfrm>
          <a:prstGeom prst="rect">
            <a:avLst/>
          </a:prstGeom>
        </p:spPr>
        <p:txBody>
          <a:bodyPr wrap="none">
            <a:spAutoFit/>
          </a:bodyPr>
          <a:lstStyle/>
          <a:p>
            <a:r>
              <a:rPr lang="fa-IR" sz="2200" b="1" dirty="0">
                <a:solidFill>
                  <a:srgbClr val="00B050"/>
                </a:solidFill>
                <a:latin typeface="Arial" panose="020B0604020202020204" pitchFamily="34" charset="0"/>
                <a:cs typeface="Arial" panose="020B0604020202020204" pitchFamily="34" charset="0"/>
              </a:rPr>
              <a:t>ساعت کار ماشین الات</a:t>
            </a:r>
            <a:endParaRPr lang="en-US" sz="2200" b="1" dirty="0">
              <a:latin typeface="Arial" panose="020B0604020202020204" pitchFamily="34" charset="0"/>
              <a:cs typeface="Arial" panose="020B0604020202020204" pitchFamily="34" charset="0"/>
            </a:endParaRPr>
          </a:p>
        </p:txBody>
      </p:sp>
      <p:sp>
        <p:nvSpPr>
          <p:cNvPr id="11" name="Rectangle 10"/>
          <p:cNvSpPr/>
          <p:nvPr/>
        </p:nvSpPr>
        <p:spPr>
          <a:xfrm>
            <a:off x="252133" y="4941289"/>
            <a:ext cx="3363421" cy="430887"/>
          </a:xfrm>
          <a:prstGeom prst="rect">
            <a:avLst/>
          </a:prstGeom>
        </p:spPr>
        <p:txBody>
          <a:bodyPr wrap="none">
            <a:spAutoFit/>
          </a:bodyPr>
          <a:lstStyle/>
          <a:p>
            <a:r>
              <a:rPr lang="en-US" sz="2200" b="1" dirty="0" smtClean="0"/>
              <a:t>4500000        25000=180</a:t>
            </a:r>
            <a:endParaRPr lang="en-US" sz="2200" b="1" dirty="0"/>
          </a:p>
        </p:txBody>
      </p:sp>
      <p:sp>
        <p:nvSpPr>
          <p:cNvPr id="12" name="Rectangle 11"/>
          <p:cNvSpPr/>
          <p:nvPr/>
        </p:nvSpPr>
        <p:spPr>
          <a:xfrm>
            <a:off x="3594427" y="4936963"/>
            <a:ext cx="1136850"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تعداد تولید</a:t>
            </a:r>
            <a:endParaRPr lang="en-US" sz="2200" b="1" dirty="0">
              <a:latin typeface="Arial" panose="020B0604020202020204" pitchFamily="34" charset="0"/>
              <a:cs typeface="Arial" panose="020B0604020202020204" pitchFamily="34" charset="0"/>
            </a:endParaRPr>
          </a:p>
        </p:txBody>
      </p:sp>
      <p:sp>
        <p:nvSpPr>
          <p:cNvPr id="15" name="Division 14"/>
          <p:cNvSpPr/>
          <p:nvPr/>
        </p:nvSpPr>
        <p:spPr>
          <a:xfrm>
            <a:off x="1405487" y="2855384"/>
            <a:ext cx="512254" cy="5142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vision 15"/>
          <p:cNvSpPr/>
          <p:nvPr/>
        </p:nvSpPr>
        <p:spPr>
          <a:xfrm>
            <a:off x="1416649" y="3400447"/>
            <a:ext cx="512254" cy="5142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vision 16"/>
          <p:cNvSpPr/>
          <p:nvPr/>
        </p:nvSpPr>
        <p:spPr>
          <a:xfrm>
            <a:off x="1416649" y="3930196"/>
            <a:ext cx="512254" cy="5142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vision 17"/>
          <p:cNvSpPr/>
          <p:nvPr/>
        </p:nvSpPr>
        <p:spPr>
          <a:xfrm>
            <a:off x="1405487" y="4433579"/>
            <a:ext cx="512254" cy="5142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vision 18"/>
          <p:cNvSpPr/>
          <p:nvPr/>
        </p:nvSpPr>
        <p:spPr>
          <a:xfrm>
            <a:off x="1470563" y="4947825"/>
            <a:ext cx="512254" cy="5142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vision 19"/>
          <p:cNvSpPr/>
          <p:nvPr/>
        </p:nvSpPr>
        <p:spPr>
          <a:xfrm>
            <a:off x="4923613" y="3395613"/>
            <a:ext cx="512254" cy="514246"/>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 action="ppaction://hlinkshowjump?jump=nextslide">
              <a:snd r:embed="rId3" name="click.wav"/>
            </a:hlinkClick>
            <a:hlinkHover r:id="" action="ppaction://noaction">
              <a:snd r:embed="rId4" name="arrow.wav"/>
            </a:hlinkHover>
          </p:cNvPr>
          <p:cNvSpPr/>
          <p:nvPr/>
        </p:nvSpPr>
        <p:spPr>
          <a:xfrm>
            <a:off x="6007582" y="5847009"/>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24" name="Rectangle 23">
            <a:hlinkClick r:id="" action="ppaction://hlinkshowjump?jump=previousslide">
              <a:snd r:embed="rId3" name="click.wav"/>
            </a:hlinkClick>
            <a:hlinkHover r:id="" action="ppaction://noaction">
              <a:snd r:embed="rId4" name="arrow.wav"/>
            </a:hlinkHover>
          </p:cNvPr>
          <p:cNvSpPr/>
          <p:nvPr/>
        </p:nvSpPr>
        <p:spPr>
          <a:xfrm>
            <a:off x="5087241" y="5847009"/>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10473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arn(inVertical)">
                                      <p:cBhvr>
                                        <p:cTn id="78" dur="500"/>
                                        <p:tgtEl>
                                          <p:spTgt spid="19"/>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barn(inVertical)">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5" grpId="0"/>
      <p:bldP spid="2" grpId="0"/>
      <p:bldP spid="7" grpId="0"/>
      <p:bldP spid="3" grpId="0"/>
      <p:bldP spid="9" grpId="0"/>
      <p:bldP spid="6" grpId="0"/>
      <p:bldP spid="11" grpId="0"/>
      <p:bldP spid="12" grpId="0"/>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43944" y="232843"/>
            <a:ext cx="11107404" cy="1323439"/>
          </a:xfrm>
          <a:prstGeom prst="rect">
            <a:avLst/>
          </a:prstGeom>
        </p:spPr>
        <p:txBody>
          <a:bodyPr wrap="square">
            <a:spAutoFit/>
          </a:bodyPr>
          <a:lstStyle/>
          <a:p>
            <a:pPr algn="r" rtl="1"/>
            <a:r>
              <a:rPr lang="fa-IR" sz="2000" b="1" dirty="0" smtClean="0">
                <a:latin typeface="Arial" panose="020B0604020202020204" pitchFamily="34" charset="0"/>
                <a:cs typeface="Arial" panose="020B0604020202020204" pitchFamily="34" charset="0"/>
              </a:rPr>
              <a:t>سربار شرکت تولیدی فرنوش برای هر ما براساس </a:t>
            </a:r>
            <a:r>
              <a:rPr lang="en-US" sz="2000" b="1" dirty="0" smtClean="0">
                <a:latin typeface="Arial" panose="020B0604020202020204" pitchFamily="34" charset="0"/>
                <a:cs typeface="Arial" panose="020B0604020202020204" pitchFamily="34" charset="0"/>
              </a:rPr>
              <a:t>5000</a:t>
            </a:r>
            <a:r>
              <a:rPr lang="fa-IR" sz="2000" b="1" dirty="0" smtClean="0">
                <a:latin typeface="Arial" panose="020B0604020202020204" pitchFamily="34" charset="0"/>
                <a:cs typeface="Arial" panose="020B0604020202020204" pitchFamily="34" charset="0"/>
              </a:rPr>
              <a:t>ساعت کار مستقیم به شرح زیر  پیش بینی شده است : سربار متغییر </a:t>
            </a:r>
            <a:r>
              <a:rPr lang="en-US" sz="2000" b="1" dirty="0" smtClean="0">
                <a:latin typeface="Arial" panose="020B0604020202020204" pitchFamily="34" charset="0"/>
                <a:cs typeface="Arial" panose="020B0604020202020204" pitchFamily="34" charset="0"/>
              </a:rPr>
              <a:t>140000</a:t>
            </a:r>
            <a:r>
              <a:rPr lang="fa-IR" sz="2000" b="1" dirty="0" smtClean="0">
                <a:latin typeface="Arial" panose="020B0604020202020204" pitchFamily="34" charset="0"/>
                <a:cs typeface="Arial" panose="020B0604020202020204" pitchFamily="34" charset="0"/>
              </a:rPr>
              <a:t>-سربار ثابت </a:t>
            </a:r>
            <a:r>
              <a:rPr lang="en-US" sz="2000" b="1" dirty="0" smtClean="0">
                <a:latin typeface="Arial" panose="020B0604020202020204" pitchFamily="34" charset="0"/>
                <a:cs typeface="Arial" panose="020B0604020202020204" pitchFamily="34" charset="0"/>
              </a:rPr>
              <a:t>120000</a:t>
            </a:r>
            <a:r>
              <a:rPr lang="fa-IR" sz="2000" b="1" dirty="0" smtClean="0">
                <a:latin typeface="Arial" panose="020B0604020202020204" pitchFamily="34" charset="0"/>
                <a:cs typeface="Arial" panose="020B0604020202020204" pitchFamily="34" charset="0"/>
              </a:rPr>
              <a:t>.سربارمتغییر و ثابت سه ماهه اول</a:t>
            </a:r>
            <a:r>
              <a:rPr lang="en-US" sz="2000" b="1" dirty="0" smtClean="0">
                <a:latin typeface="Arial" panose="020B0604020202020204" pitchFamily="34" charset="0"/>
                <a:cs typeface="Arial" panose="020B0604020202020204" pitchFamily="34" charset="0"/>
              </a:rPr>
              <a:t>13X1 </a:t>
            </a:r>
            <a:r>
              <a:rPr lang="fa-IR" sz="2000" b="1" dirty="0" smtClean="0">
                <a:latin typeface="Arial" panose="020B0604020202020204" pitchFamily="34" charset="0"/>
                <a:cs typeface="Arial" panose="020B0604020202020204" pitchFamily="34" charset="0"/>
              </a:rPr>
              <a:t>برای </a:t>
            </a:r>
            <a:r>
              <a:rPr lang="en-US" sz="2000" b="1" dirty="0" smtClean="0">
                <a:latin typeface="Arial" panose="020B0604020202020204" pitchFamily="34" charset="0"/>
                <a:cs typeface="Arial" panose="020B0604020202020204" pitchFamily="34" charset="0"/>
              </a:rPr>
              <a:t>13500</a:t>
            </a:r>
            <a:r>
              <a:rPr lang="fa-IR" sz="2000" b="1" dirty="0" smtClean="0">
                <a:latin typeface="Arial" panose="020B0604020202020204" pitchFamily="34" charset="0"/>
                <a:cs typeface="Arial" panose="020B0604020202020204" pitchFamily="34" charset="0"/>
              </a:rPr>
              <a:t>ساعت کارکرد واقعی به ترتیب </a:t>
            </a:r>
            <a:r>
              <a:rPr lang="en-US" sz="2000" b="1" dirty="0" smtClean="0">
                <a:latin typeface="Arial" panose="020B0604020202020204" pitchFamily="34" charset="0"/>
                <a:cs typeface="Arial" panose="020B0604020202020204" pitchFamily="34" charset="0"/>
              </a:rPr>
              <a:t>405000</a:t>
            </a:r>
            <a:r>
              <a:rPr lang="fa-IR" sz="2000" b="1" dirty="0" smtClean="0">
                <a:latin typeface="Arial" panose="020B0604020202020204" pitchFamily="34" charset="0"/>
                <a:cs typeface="Arial" panose="020B0604020202020204" pitchFamily="34" charset="0"/>
              </a:rPr>
              <a:t>ریال و </a:t>
            </a:r>
            <a:r>
              <a:rPr lang="en-US" sz="2000" b="1" dirty="0" smtClean="0">
                <a:latin typeface="Arial" panose="020B0604020202020204" pitchFamily="34" charset="0"/>
                <a:cs typeface="Arial" panose="020B0604020202020204" pitchFamily="34" charset="0"/>
              </a:rPr>
              <a:t>342000</a:t>
            </a:r>
            <a:r>
              <a:rPr lang="fa-IR" sz="2000" b="1" dirty="0" smtClean="0">
                <a:latin typeface="Arial" panose="020B0604020202020204" pitchFamily="34" charset="0"/>
                <a:cs typeface="Arial" panose="020B0604020202020204" pitchFamily="34" charset="0"/>
              </a:rPr>
              <a:t>ریال گزارش شده است مطلوب است: </a:t>
            </a:r>
            <a:r>
              <a:rPr lang="fa-IR" sz="2000" b="1" dirty="0" smtClean="0">
                <a:solidFill>
                  <a:srgbClr val="00B0F0"/>
                </a:solidFill>
                <a:latin typeface="Arial" panose="020B0604020202020204" pitchFamily="34" charset="0"/>
                <a:cs typeface="Arial" panose="020B0604020202020204" pitchFamily="34" charset="0"/>
              </a:rPr>
              <a:t>نرخ جذب سربار متغیر و ثابت</a:t>
            </a:r>
            <a:r>
              <a:rPr lang="fa-IR"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fa-IR" sz="2000" b="1" dirty="0" smtClean="0">
                <a:solidFill>
                  <a:srgbClr val="00B050"/>
                </a:solidFill>
                <a:latin typeface="Arial" panose="020B0604020202020204" pitchFamily="34" charset="0"/>
                <a:cs typeface="Arial" panose="020B0604020202020204" pitchFamily="34" charset="0"/>
              </a:rPr>
              <a:t>سربار جذب شده در سه ماه اول </a:t>
            </a:r>
            <a:r>
              <a:rPr lang="fa-IR" sz="2000" b="1" dirty="0" smtClean="0">
                <a:latin typeface="Arial" panose="020B0604020202020204" pitchFamily="34" charset="0"/>
                <a:cs typeface="Arial" panose="020B0604020202020204" pitchFamily="34" charset="0"/>
              </a:rPr>
              <a:t>– </a:t>
            </a:r>
            <a:r>
              <a:rPr lang="fa-IR" sz="2000" b="1" dirty="0" smtClean="0">
                <a:solidFill>
                  <a:srgbClr val="92D050"/>
                </a:solidFill>
                <a:latin typeface="Arial" panose="020B0604020202020204" pitchFamily="34" charset="0"/>
                <a:cs typeface="Arial" panose="020B0604020202020204" pitchFamily="34" charset="0"/>
              </a:rPr>
              <a:t>اضافه یا کسر جذب سربار </a:t>
            </a:r>
            <a:r>
              <a:rPr lang="fa-IR" sz="2000" b="1" dirty="0" smtClean="0">
                <a:latin typeface="Arial" panose="020B0604020202020204" pitchFamily="34" charset="0"/>
                <a:cs typeface="Arial" panose="020B0604020202020204" pitchFamily="34" charset="0"/>
              </a:rPr>
              <a:t>– </a:t>
            </a:r>
            <a:r>
              <a:rPr lang="fa-IR" sz="2000" b="1" dirty="0" smtClean="0">
                <a:solidFill>
                  <a:srgbClr val="FFFF00"/>
                </a:solidFill>
                <a:latin typeface="Arial" panose="020B0604020202020204" pitchFamily="34" charset="0"/>
                <a:cs typeface="Arial" panose="020B0604020202020204" pitchFamily="34" charset="0"/>
              </a:rPr>
              <a:t>بودجه مجاز سربار بر اساس ساعت کار واقعی </a:t>
            </a:r>
            <a:r>
              <a:rPr lang="fa-IR" sz="2000" b="1"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 </a:t>
            </a:r>
            <a:r>
              <a:rPr lang="fa-IR" sz="2000" b="1" dirty="0" smtClean="0">
                <a:solidFill>
                  <a:srgbClr val="FFC000"/>
                </a:solidFill>
                <a:latin typeface="Arial" panose="020B0604020202020204" pitchFamily="34" charset="0"/>
                <a:cs typeface="Arial" panose="020B0604020202020204" pitchFamily="34" charset="0"/>
              </a:rPr>
              <a:t>انحراف هزینه سربار </a:t>
            </a:r>
            <a:r>
              <a:rPr lang="fa-IR" sz="2000" b="1" dirty="0" smtClean="0">
                <a:latin typeface="Arial" panose="020B0604020202020204" pitchFamily="34" charset="0"/>
                <a:cs typeface="Arial" panose="020B0604020202020204" pitchFamily="34" charset="0"/>
              </a:rPr>
              <a:t>– انحراف ظرفیت سربار</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157910" y="1782853"/>
            <a:ext cx="2388795" cy="430887"/>
          </a:xfrm>
          <a:prstGeom prst="rect">
            <a:avLst/>
          </a:prstGeom>
        </p:spPr>
        <p:txBody>
          <a:bodyPr wrap="none">
            <a:spAutoFit/>
          </a:bodyPr>
          <a:lstStyle/>
          <a:p>
            <a:r>
              <a:rPr lang="en-US" sz="2200" b="1" dirty="0" smtClean="0"/>
              <a:t>140000/5000=28</a:t>
            </a:r>
            <a:endParaRPr lang="en-US" sz="2200" b="1" dirty="0"/>
          </a:p>
        </p:txBody>
      </p:sp>
      <p:sp>
        <p:nvSpPr>
          <p:cNvPr id="6" name="Rectangle 5"/>
          <p:cNvSpPr/>
          <p:nvPr/>
        </p:nvSpPr>
        <p:spPr>
          <a:xfrm>
            <a:off x="2589807" y="1756717"/>
            <a:ext cx="2286203" cy="430887"/>
          </a:xfrm>
          <a:prstGeom prst="rect">
            <a:avLst/>
          </a:prstGeom>
        </p:spPr>
        <p:txBody>
          <a:bodyPr wrap="none">
            <a:spAutoFit/>
          </a:bodyPr>
          <a:lstStyle/>
          <a:p>
            <a:r>
              <a:rPr lang="fa-IR" sz="2200" dirty="0">
                <a:solidFill>
                  <a:srgbClr val="00B0F0"/>
                </a:solidFill>
                <a:latin typeface="Arial" panose="020B0604020202020204" pitchFamily="34" charset="0"/>
                <a:cs typeface="Arial" panose="020B0604020202020204" pitchFamily="34" charset="0"/>
              </a:rPr>
              <a:t>نرخ جذب سربار </a:t>
            </a:r>
            <a:r>
              <a:rPr lang="fa-IR" sz="2200" dirty="0" smtClean="0">
                <a:solidFill>
                  <a:srgbClr val="00B0F0"/>
                </a:solidFill>
                <a:latin typeface="Arial" panose="020B0604020202020204" pitchFamily="34" charset="0"/>
                <a:cs typeface="Arial" panose="020B0604020202020204" pitchFamily="34" charset="0"/>
              </a:rPr>
              <a:t>متغیر</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185686" y="2295318"/>
            <a:ext cx="2315057" cy="430887"/>
          </a:xfrm>
          <a:prstGeom prst="rect">
            <a:avLst/>
          </a:prstGeom>
        </p:spPr>
        <p:txBody>
          <a:bodyPr wrap="none">
            <a:spAutoFit/>
          </a:bodyPr>
          <a:lstStyle/>
          <a:p>
            <a:r>
              <a:rPr lang="en-US" sz="2200" b="1" dirty="0" smtClean="0"/>
              <a:t>120000/5000=24</a:t>
            </a:r>
            <a:endParaRPr lang="en-US" sz="2200" b="1" dirty="0"/>
          </a:p>
        </p:txBody>
      </p:sp>
      <p:sp>
        <p:nvSpPr>
          <p:cNvPr id="8" name="Rectangle 7"/>
          <p:cNvSpPr/>
          <p:nvPr/>
        </p:nvSpPr>
        <p:spPr>
          <a:xfrm>
            <a:off x="2640589" y="2326970"/>
            <a:ext cx="2193229" cy="430887"/>
          </a:xfrm>
          <a:prstGeom prst="rect">
            <a:avLst/>
          </a:prstGeom>
        </p:spPr>
        <p:txBody>
          <a:bodyPr wrap="none">
            <a:spAutoFit/>
          </a:bodyPr>
          <a:lstStyle/>
          <a:p>
            <a:r>
              <a:rPr lang="fa-IR" sz="2200" dirty="0">
                <a:solidFill>
                  <a:srgbClr val="00B0F0"/>
                </a:solidFill>
                <a:latin typeface="Arial" panose="020B0604020202020204" pitchFamily="34" charset="0"/>
                <a:cs typeface="Arial" panose="020B0604020202020204" pitchFamily="34" charset="0"/>
              </a:rPr>
              <a:t>نرخ جذب سربار </a:t>
            </a:r>
            <a:r>
              <a:rPr lang="fa-IR" sz="2200" dirty="0" smtClean="0">
                <a:solidFill>
                  <a:srgbClr val="00B0F0"/>
                </a:solidFill>
                <a:latin typeface="Arial" panose="020B0604020202020204" pitchFamily="34" charset="0"/>
                <a:cs typeface="Arial" panose="020B0604020202020204" pitchFamily="34" charset="0"/>
              </a:rPr>
              <a:t>ثابت</a:t>
            </a:r>
            <a:endParaRPr lang="en-US" sz="2200" dirty="0">
              <a:latin typeface="Arial" panose="020B0604020202020204" pitchFamily="34" charset="0"/>
              <a:cs typeface="Arial" panose="020B0604020202020204" pitchFamily="34" charset="0"/>
            </a:endParaRPr>
          </a:p>
        </p:txBody>
      </p:sp>
      <p:sp>
        <p:nvSpPr>
          <p:cNvPr id="9" name="Left Brace 8"/>
          <p:cNvSpPr/>
          <p:nvPr/>
        </p:nvSpPr>
        <p:spPr>
          <a:xfrm>
            <a:off x="4853822" y="1968215"/>
            <a:ext cx="207853" cy="6014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0" name="Rectangle 9"/>
          <p:cNvSpPr/>
          <p:nvPr/>
        </p:nvSpPr>
        <p:spPr>
          <a:xfrm>
            <a:off x="5582203" y="2054426"/>
            <a:ext cx="1802096" cy="400110"/>
          </a:xfrm>
          <a:prstGeom prst="rect">
            <a:avLst/>
          </a:prstGeom>
        </p:spPr>
        <p:txBody>
          <a:bodyPr wrap="none">
            <a:spAutoFit/>
          </a:bodyPr>
          <a:lstStyle/>
          <a:p>
            <a:r>
              <a:rPr lang="fa-IR" sz="2000" dirty="0">
                <a:solidFill>
                  <a:srgbClr val="00B0F0"/>
                </a:solidFill>
                <a:latin typeface="Arial" panose="020B0604020202020204" pitchFamily="34" charset="0"/>
                <a:cs typeface="Arial" panose="020B0604020202020204" pitchFamily="34" charset="0"/>
              </a:rPr>
              <a:t>نرخ جذب </a:t>
            </a:r>
            <a:r>
              <a:rPr lang="fa-IR" sz="2000" dirty="0" smtClean="0">
                <a:solidFill>
                  <a:srgbClr val="00B0F0"/>
                </a:solidFill>
                <a:latin typeface="Arial" panose="020B0604020202020204" pitchFamily="34" charset="0"/>
                <a:cs typeface="Arial" panose="020B0604020202020204" pitchFamily="34" charset="0"/>
              </a:rPr>
              <a:t>سربارکل</a:t>
            </a:r>
            <a:endParaRPr lang="en-US" sz="2000" dirty="0">
              <a:latin typeface="Arial" panose="020B0604020202020204" pitchFamily="34" charset="0"/>
              <a:cs typeface="Arial" panose="020B0604020202020204" pitchFamily="34" charset="0"/>
            </a:endParaRPr>
          </a:p>
        </p:txBody>
      </p:sp>
      <p:sp>
        <p:nvSpPr>
          <p:cNvPr id="11" name="Rectangle 10"/>
          <p:cNvSpPr/>
          <p:nvPr/>
        </p:nvSpPr>
        <p:spPr>
          <a:xfrm>
            <a:off x="5113638" y="2016063"/>
            <a:ext cx="527709" cy="461665"/>
          </a:xfrm>
          <a:prstGeom prst="rect">
            <a:avLst/>
          </a:prstGeom>
        </p:spPr>
        <p:txBody>
          <a:bodyPr wrap="none">
            <a:spAutoFit/>
          </a:bodyPr>
          <a:lstStyle/>
          <a:p>
            <a:r>
              <a:rPr lang="en-US" sz="2400" dirty="0" smtClean="0"/>
              <a:t>52</a:t>
            </a:r>
            <a:endParaRPr lang="en-US" sz="2400" dirty="0"/>
          </a:p>
        </p:txBody>
      </p:sp>
      <p:sp>
        <p:nvSpPr>
          <p:cNvPr id="12" name="Rectangle 11"/>
          <p:cNvSpPr/>
          <p:nvPr/>
        </p:nvSpPr>
        <p:spPr>
          <a:xfrm>
            <a:off x="127144" y="2819748"/>
            <a:ext cx="2501006" cy="430887"/>
          </a:xfrm>
          <a:prstGeom prst="rect">
            <a:avLst/>
          </a:prstGeom>
        </p:spPr>
        <p:txBody>
          <a:bodyPr wrap="none">
            <a:spAutoFit/>
          </a:bodyPr>
          <a:lstStyle/>
          <a:p>
            <a:r>
              <a:rPr lang="en-US" sz="2200" b="1" dirty="0" smtClean="0"/>
              <a:t>13500*52=702000</a:t>
            </a:r>
            <a:endParaRPr lang="en-US" sz="2200" b="1" dirty="0"/>
          </a:p>
        </p:txBody>
      </p:sp>
      <p:sp>
        <p:nvSpPr>
          <p:cNvPr id="13" name="Rectangle 12"/>
          <p:cNvSpPr/>
          <p:nvPr/>
        </p:nvSpPr>
        <p:spPr>
          <a:xfrm>
            <a:off x="2678284" y="2790516"/>
            <a:ext cx="2566728" cy="430887"/>
          </a:xfrm>
          <a:prstGeom prst="rect">
            <a:avLst/>
          </a:prstGeom>
        </p:spPr>
        <p:txBody>
          <a:bodyPr wrap="none">
            <a:spAutoFit/>
          </a:bodyPr>
          <a:lstStyle/>
          <a:p>
            <a:r>
              <a:rPr lang="fa-IR" sz="2200" dirty="0" smtClean="0">
                <a:solidFill>
                  <a:srgbClr val="00B050"/>
                </a:solidFill>
                <a:latin typeface="Arial" panose="020B0604020202020204" pitchFamily="34" charset="0"/>
                <a:cs typeface="Arial" panose="020B0604020202020204" pitchFamily="34" charset="0"/>
              </a:rPr>
              <a:t>سربار جذب شده سه ماهه</a:t>
            </a:r>
            <a:r>
              <a:rPr lang="en-US" sz="2200" dirty="0" smtClean="0">
                <a:solidFill>
                  <a:srgbClr val="00B050"/>
                </a:solidFill>
                <a:latin typeface="Arial" panose="020B0604020202020204" pitchFamily="34" charset="0"/>
                <a:cs typeface="Arial" panose="020B0604020202020204" pitchFamily="34" charset="0"/>
              </a:rPr>
              <a:t> </a:t>
            </a:r>
            <a:endParaRPr lang="en-US" sz="2200" dirty="0">
              <a:solidFill>
                <a:srgbClr val="00B050"/>
              </a:solidFill>
              <a:latin typeface="Arial" panose="020B0604020202020204" pitchFamily="34" charset="0"/>
              <a:cs typeface="Arial" panose="020B0604020202020204" pitchFamily="34" charset="0"/>
            </a:endParaRPr>
          </a:p>
        </p:txBody>
      </p:sp>
      <p:sp>
        <p:nvSpPr>
          <p:cNvPr id="14" name="Rectangle 13"/>
          <p:cNvSpPr/>
          <p:nvPr/>
        </p:nvSpPr>
        <p:spPr>
          <a:xfrm>
            <a:off x="5165154" y="2771855"/>
            <a:ext cx="3477234" cy="492443"/>
          </a:xfrm>
          <a:prstGeom prst="rect">
            <a:avLst/>
          </a:prstGeom>
        </p:spPr>
        <p:txBody>
          <a:bodyPr wrap="none">
            <a:spAutoFit/>
          </a:bodyPr>
          <a:lstStyle/>
          <a:p>
            <a:r>
              <a:rPr lang="en-US" sz="2200" b="1" dirty="0" smtClean="0"/>
              <a:t>702000-747000</a:t>
            </a:r>
            <a:r>
              <a:rPr lang="en-US" sz="2600" b="1" dirty="0" smtClean="0"/>
              <a:t>=-45000</a:t>
            </a:r>
            <a:endParaRPr lang="en-US" sz="2600" b="1" dirty="0"/>
          </a:p>
        </p:txBody>
      </p:sp>
      <p:sp>
        <p:nvSpPr>
          <p:cNvPr id="16" name="Rectangle 15"/>
          <p:cNvSpPr/>
          <p:nvPr/>
        </p:nvSpPr>
        <p:spPr>
          <a:xfrm>
            <a:off x="8572334" y="2819747"/>
            <a:ext cx="1742785" cy="430887"/>
          </a:xfrm>
          <a:prstGeom prst="rect">
            <a:avLst/>
          </a:prstGeom>
        </p:spPr>
        <p:txBody>
          <a:bodyPr wrap="none">
            <a:spAutoFit/>
          </a:bodyPr>
          <a:lstStyle/>
          <a:p>
            <a:r>
              <a:rPr lang="fa-IR" sz="2200" dirty="0" smtClean="0">
                <a:solidFill>
                  <a:srgbClr val="92D050"/>
                </a:solidFill>
                <a:latin typeface="Arial" panose="020B0604020202020204" pitchFamily="34" charset="0"/>
                <a:cs typeface="Arial" panose="020B0604020202020204" pitchFamily="34" charset="0"/>
              </a:rPr>
              <a:t>کسر جذب سرباز</a:t>
            </a:r>
            <a:endParaRPr lang="en-US" sz="2200" dirty="0">
              <a:solidFill>
                <a:srgbClr val="92D050"/>
              </a:solidFill>
              <a:latin typeface="Arial" panose="020B0604020202020204" pitchFamily="34" charset="0"/>
              <a:cs typeface="Arial" panose="020B0604020202020204" pitchFamily="34" charset="0"/>
            </a:endParaRPr>
          </a:p>
        </p:txBody>
      </p:sp>
      <p:sp>
        <p:nvSpPr>
          <p:cNvPr id="17" name="Rectangle 16"/>
          <p:cNvSpPr/>
          <p:nvPr/>
        </p:nvSpPr>
        <p:spPr>
          <a:xfrm>
            <a:off x="7320688" y="2363986"/>
            <a:ext cx="4570482" cy="707886"/>
          </a:xfrm>
          <a:prstGeom prst="rect">
            <a:avLst/>
          </a:prstGeom>
        </p:spPr>
        <p:txBody>
          <a:bodyPr wrap="none">
            <a:spAutoFit/>
          </a:bodyPr>
          <a:lstStyle/>
          <a:p>
            <a:r>
              <a:rPr lang="fa-IR" dirty="0" smtClean="0">
                <a:latin typeface="Arial" panose="020B0604020202020204" pitchFamily="34" charset="0"/>
                <a:cs typeface="Arial" panose="020B0604020202020204" pitchFamily="34" charset="0"/>
              </a:rPr>
              <a:t>سربار واقعی- سربار جذب شده=</a:t>
            </a:r>
            <a:r>
              <a:rPr lang="fa-IR" dirty="0" smtClean="0">
                <a:solidFill>
                  <a:srgbClr val="92D050"/>
                </a:solidFill>
                <a:latin typeface="Arial" panose="020B0604020202020204" pitchFamily="34" charset="0"/>
                <a:cs typeface="Arial" panose="020B0604020202020204" pitchFamily="34" charset="0"/>
              </a:rPr>
              <a:t> کسر(اضافه )جذب سربار</a:t>
            </a:r>
            <a:endParaRPr lang="en-US" dirty="0" smtClean="0">
              <a:solidFill>
                <a:srgbClr val="92D050"/>
              </a:solidFill>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18" name="Rectangle 17"/>
          <p:cNvSpPr/>
          <p:nvPr/>
        </p:nvSpPr>
        <p:spPr>
          <a:xfrm>
            <a:off x="319774" y="3446417"/>
            <a:ext cx="4374916" cy="430887"/>
          </a:xfrm>
          <a:prstGeom prst="rect">
            <a:avLst/>
          </a:prstGeom>
        </p:spPr>
        <p:txBody>
          <a:bodyPr wrap="none">
            <a:spAutoFit/>
          </a:bodyPr>
          <a:lstStyle/>
          <a:p>
            <a:r>
              <a:rPr lang="en-US" sz="2200" b="1" dirty="0" smtClean="0"/>
              <a:t>(120000*3)+(28*13500)=738000</a:t>
            </a:r>
            <a:endParaRPr lang="en-US" sz="2200" b="1" dirty="0"/>
          </a:p>
        </p:txBody>
      </p:sp>
      <p:sp>
        <p:nvSpPr>
          <p:cNvPr id="19" name="Rectangle 18"/>
          <p:cNvSpPr/>
          <p:nvPr/>
        </p:nvSpPr>
        <p:spPr>
          <a:xfrm>
            <a:off x="364297" y="3909768"/>
            <a:ext cx="7428637"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(مبنای واقعی *نرخ سربار متغیر)+سربار ثابت بودجه شده= بودجه مجاز سربار</a:t>
            </a:r>
            <a:endParaRPr lang="en-US" sz="2200" dirty="0">
              <a:latin typeface="Arial" panose="020B0604020202020204" pitchFamily="34" charset="0"/>
              <a:cs typeface="Arial" panose="020B0604020202020204" pitchFamily="34" charset="0"/>
            </a:endParaRPr>
          </a:p>
        </p:txBody>
      </p:sp>
      <p:sp>
        <p:nvSpPr>
          <p:cNvPr id="20" name="Rectangle 19"/>
          <p:cNvSpPr/>
          <p:nvPr/>
        </p:nvSpPr>
        <p:spPr>
          <a:xfrm>
            <a:off x="4710558" y="3409567"/>
            <a:ext cx="1901483" cy="430887"/>
          </a:xfrm>
          <a:prstGeom prst="rect">
            <a:avLst/>
          </a:prstGeom>
        </p:spPr>
        <p:txBody>
          <a:bodyPr wrap="none">
            <a:spAutoFit/>
          </a:bodyPr>
          <a:lstStyle/>
          <a:p>
            <a:r>
              <a:rPr lang="fa-IR" sz="2200" dirty="0">
                <a:solidFill>
                  <a:srgbClr val="FFFF00"/>
                </a:solidFill>
                <a:latin typeface="Arial" panose="020B0604020202020204" pitchFamily="34" charset="0"/>
                <a:cs typeface="Arial" panose="020B0604020202020204" pitchFamily="34" charset="0"/>
              </a:rPr>
              <a:t>بودجه مجاز سربار</a:t>
            </a:r>
            <a:endParaRPr lang="en-US" sz="2200" dirty="0">
              <a:solidFill>
                <a:srgbClr val="FFFF00"/>
              </a:solidFill>
              <a:latin typeface="Arial" panose="020B0604020202020204" pitchFamily="34" charset="0"/>
              <a:cs typeface="Arial" panose="020B0604020202020204" pitchFamily="34" charset="0"/>
            </a:endParaRPr>
          </a:p>
        </p:txBody>
      </p:sp>
      <p:sp>
        <p:nvSpPr>
          <p:cNvPr id="21" name="Rectangle 20"/>
          <p:cNvSpPr/>
          <p:nvPr/>
        </p:nvSpPr>
        <p:spPr>
          <a:xfrm>
            <a:off x="291638" y="4392002"/>
            <a:ext cx="3130985" cy="430887"/>
          </a:xfrm>
          <a:prstGeom prst="rect">
            <a:avLst/>
          </a:prstGeom>
        </p:spPr>
        <p:txBody>
          <a:bodyPr wrap="none">
            <a:spAutoFit/>
          </a:bodyPr>
          <a:lstStyle/>
          <a:p>
            <a:r>
              <a:rPr lang="en-US" sz="2200" b="1" dirty="0" smtClean="0"/>
              <a:t>738000-747000=-9000</a:t>
            </a:r>
            <a:endParaRPr lang="en-US" sz="2200" b="1" dirty="0"/>
          </a:p>
        </p:txBody>
      </p:sp>
      <p:sp>
        <p:nvSpPr>
          <p:cNvPr id="23" name="Rectangle 22"/>
          <p:cNvSpPr/>
          <p:nvPr/>
        </p:nvSpPr>
        <p:spPr>
          <a:xfrm>
            <a:off x="145031" y="4856565"/>
            <a:ext cx="5878532"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سربار واقعی – بود جه مجاز سرباز = انحراف هزینه سربار  </a:t>
            </a:r>
            <a:endParaRPr lang="en-US" sz="2200" dirty="0">
              <a:latin typeface="Arial" panose="020B0604020202020204" pitchFamily="34" charset="0"/>
              <a:cs typeface="Arial" panose="020B0604020202020204" pitchFamily="34" charset="0"/>
            </a:endParaRPr>
          </a:p>
        </p:txBody>
      </p:sp>
      <p:sp>
        <p:nvSpPr>
          <p:cNvPr id="24" name="Rectangle 23"/>
          <p:cNvSpPr/>
          <p:nvPr/>
        </p:nvSpPr>
        <p:spPr>
          <a:xfrm>
            <a:off x="3290146" y="4424991"/>
            <a:ext cx="2185214" cy="430887"/>
          </a:xfrm>
          <a:prstGeom prst="rect">
            <a:avLst/>
          </a:prstGeom>
        </p:spPr>
        <p:txBody>
          <a:bodyPr wrap="none">
            <a:spAutoFit/>
          </a:bodyPr>
          <a:lstStyle/>
          <a:p>
            <a:r>
              <a:rPr lang="fa-IR" sz="2200" b="1" dirty="0">
                <a:solidFill>
                  <a:srgbClr val="FFC000"/>
                </a:solidFill>
                <a:latin typeface="Arial" panose="020B0604020202020204" pitchFamily="34" charset="0"/>
                <a:cs typeface="Arial" panose="020B0604020202020204" pitchFamily="34" charset="0"/>
              </a:rPr>
              <a:t>انحراف هزینه سربار </a:t>
            </a:r>
            <a:endParaRPr lang="en-US" sz="2200" b="1" dirty="0">
              <a:latin typeface="Arial" panose="020B0604020202020204" pitchFamily="34" charset="0"/>
              <a:cs typeface="Arial" panose="020B0604020202020204" pitchFamily="34" charset="0"/>
            </a:endParaRPr>
          </a:p>
        </p:txBody>
      </p:sp>
      <p:sp>
        <p:nvSpPr>
          <p:cNvPr id="25" name="Rectangle 24"/>
          <p:cNvSpPr/>
          <p:nvPr/>
        </p:nvSpPr>
        <p:spPr>
          <a:xfrm>
            <a:off x="333842" y="5447725"/>
            <a:ext cx="2462534" cy="430887"/>
          </a:xfrm>
          <a:prstGeom prst="rect">
            <a:avLst/>
          </a:prstGeom>
        </p:spPr>
        <p:txBody>
          <a:bodyPr wrap="none">
            <a:spAutoFit/>
          </a:bodyPr>
          <a:lstStyle/>
          <a:p>
            <a:r>
              <a:rPr lang="en-US" sz="2200" b="1" dirty="0" smtClean="0"/>
              <a:t>(13500-15000)*24</a:t>
            </a:r>
            <a:endParaRPr lang="en-US" sz="2200" b="1" dirty="0"/>
          </a:p>
        </p:txBody>
      </p:sp>
      <p:sp>
        <p:nvSpPr>
          <p:cNvPr id="26" name="Rectangle 25"/>
          <p:cNvSpPr/>
          <p:nvPr/>
        </p:nvSpPr>
        <p:spPr>
          <a:xfrm>
            <a:off x="291638" y="5997932"/>
            <a:ext cx="7213834" cy="430887"/>
          </a:xfrm>
          <a:prstGeom prst="rect">
            <a:avLst/>
          </a:prstGeom>
        </p:spPr>
        <p:txBody>
          <a:bodyPr wrap="none">
            <a:spAutoFit/>
          </a:bodyPr>
          <a:lstStyle/>
          <a:p>
            <a:r>
              <a:rPr lang="fa-IR" sz="2200" dirty="0" smtClean="0">
                <a:latin typeface="Arial" panose="020B0604020202020204" pitchFamily="34" charset="0"/>
                <a:cs typeface="Arial" panose="020B0604020202020204" pitchFamily="34" charset="0"/>
              </a:rPr>
              <a:t>نرخ سربار ثابت *(مبنای بودجه شده- مبنای واقعی) = انحراف ظرفیت سربار</a:t>
            </a:r>
            <a:endParaRPr lang="en-US" sz="2200" dirty="0">
              <a:latin typeface="Arial" panose="020B0604020202020204" pitchFamily="34" charset="0"/>
              <a:cs typeface="Arial" panose="020B0604020202020204" pitchFamily="34" charset="0"/>
            </a:endParaRPr>
          </a:p>
        </p:txBody>
      </p:sp>
      <p:sp>
        <p:nvSpPr>
          <p:cNvPr id="27" name="Rectangle 26"/>
          <p:cNvSpPr/>
          <p:nvPr/>
        </p:nvSpPr>
        <p:spPr>
          <a:xfrm>
            <a:off x="4193683" y="5427685"/>
            <a:ext cx="1994457" cy="430887"/>
          </a:xfrm>
          <a:prstGeom prst="rect">
            <a:avLst/>
          </a:prstGeom>
        </p:spPr>
        <p:txBody>
          <a:bodyPr wrap="none">
            <a:spAutoFit/>
          </a:bodyPr>
          <a:lstStyle/>
          <a:p>
            <a:r>
              <a:rPr lang="fa-IR" sz="2200" b="1" dirty="0" smtClean="0">
                <a:latin typeface="Arial" panose="020B0604020202020204" pitchFamily="34" charset="0"/>
                <a:cs typeface="Arial" panose="020B0604020202020204" pitchFamily="34" charset="0"/>
              </a:rPr>
              <a:t>بودجه مجاز سربار </a:t>
            </a:r>
            <a:endParaRPr lang="en-US" sz="2200" dirty="0">
              <a:latin typeface="Arial" panose="020B0604020202020204" pitchFamily="34" charset="0"/>
              <a:cs typeface="Arial" panose="020B0604020202020204" pitchFamily="34" charset="0"/>
            </a:endParaRPr>
          </a:p>
        </p:txBody>
      </p:sp>
      <p:sp>
        <p:nvSpPr>
          <p:cNvPr id="30" name="Rectangle 29"/>
          <p:cNvSpPr/>
          <p:nvPr/>
        </p:nvSpPr>
        <p:spPr>
          <a:xfrm>
            <a:off x="2952794" y="5456559"/>
            <a:ext cx="1266693" cy="430887"/>
          </a:xfrm>
          <a:prstGeom prst="rect">
            <a:avLst/>
          </a:prstGeom>
        </p:spPr>
        <p:txBody>
          <a:bodyPr wrap="none">
            <a:spAutoFit/>
          </a:bodyPr>
          <a:lstStyle/>
          <a:p>
            <a:r>
              <a:rPr lang="en-US" sz="2200" b="1" dirty="0" smtClean="0"/>
              <a:t>=-36000</a:t>
            </a:r>
            <a:endParaRPr lang="en-US" sz="2200" b="1" dirty="0"/>
          </a:p>
        </p:txBody>
      </p:sp>
      <p:sp>
        <p:nvSpPr>
          <p:cNvPr id="33" name="Rectangle 32">
            <a:hlinkClick r:id="" action="ppaction://hlinkshowjump?jump=nextslide">
              <a:snd r:embed="rId3" name="click.wav"/>
            </a:hlinkClick>
            <a:hlinkHover r:id="" action="ppaction://noaction">
              <a:snd r:embed="rId4" name="arrow.wav"/>
            </a:hlinkHover>
          </p:cNvPr>
          <p:cNvSpPr/>
          <p:nvPr/>
        </p:nvSpPr>
        <p:spPr>
          <a:xfrm>
            <a:off x="11037193" y="5924282"/>
            <a:ext cx="790419" cy="726232"/>
          </a:xfrm>
          <a:prstGeom prst="rect">
            <a:avLst/>
          </a:prstGeom>
          <a:gradFill>
            <a:gsLst>
              <a:gs pos="100000">
                <a:srgbClr val="00B0F0"/>
              </a:gs>
              <a:gs pos="77000">
                <a:srgbClr val="7030A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00B0F0"/>
                    </a:gs>
                    <a:gs pos="0">
                      <a:schemeClr val="tx1"/>
                    </a:gs>
                  </a:gsLst>
                  <a:lin ang="5400000" scaled="1"/>
                </a:gradFill>
                <a:latin typeface="Arial" panose="020B0604020202020204" pitchFamily="34" charset="0"/>
                <a:cs typeface="Arial" panose="020B0604020202020204" pitchFamily="34" charset="0"/>
              </a:rPr>
              <a:t>ادامه</a:t>
            </a:r>
            <a:endParaRPr lang="en-US" sz="2200" dirty="0">
              <a:gradFill>
                <a:gsLst>
                  <a:gs pos="100000">
                    <a:srgbClr val="00B0F0"/>
                  </a:gs>
                  <a:gs pos="0">
                    <a:schemeClr val="tx1"/>
                  </a:gs>
                </a:gsLst>
                <a:lin ang="5400000" scaled="1"/>
              </a:gradFill>
              <a:latin typeface="Arial" panose="020B0604020202020204" pitchFamily="34" charset="0"/>
              <a:cs typeface="Arial" panose="020B0604020202020204" pitchFamily="34" charset="0"/>
            </a:endParaRPr>
          </a:p>
        </p:txBody>
      </p:sp>
      <p:sp>
        <p:nvSpPr>
          <p:cNvPr id="34" name="Rectangle 33">
            <a:hlinkClick r:id="" action="ppaction://hlinkshowjump?jump=previousslide">
              <a:snd r:embed="rId3" name="click.wav"/>
            </a:hlinkClick>
            <a:hlinkHover r:id="" action="ppaction://noaction">
              <a:snd r:embed="rId4" name="arrow.wav"/>
            </a:hlinkHover>
          </p:cNvPr>
          <p:cNvSpPr/>
          <p:nvPr/>
        </p:nvSpPr>
        <p:spPr>
          <a:xfrm>
            <a:off x="10116852" y="5924282"/>
            <a:ext cx="790419" cy="726232"/>
          </a:xfrm>
          <a:prstGeom prst="rect">
            <a:avLst/>
          </a:prstGeom>
          <a:gradFill>
            <a:gsLst>
              <a:gs pos="100000">
                <a:srgbClr val="FFC000"/>
              </a:gs>
              <a:gs pos="77000">
                <a:srgbClr val="FF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gradFill>
                  <a:gsLst>
                    <a:gs pos="100000">
                      <a:srgbClr val="FFC000"/>
                    </a:gs>
                    <a:gs pos="0">
                      <a:schemeClr val="tx1"/>
                    </a:gs>
                  </a:gsLst>
                  <a:lin ang="5400000" scaled="1"/>
                </a:gradFill>
                <a:latin typeface="Arial" panose="020B0604020202020204" pitchFamily="34" charset="0"/>
                <a:cs typeface="Arial" panose="020B0604020202020204" pitchFamily="34" charset="0"/>
              </a:rPr>
              <a:t>قبل</a:t>
            </a:r>
            <a:endParaRPr lang="en-US" sz="2200" dirty="0">
              <a:gradFill>
                <a:gsLst>
                  <a:gs pos="100000">
                    <a:srgbClr val="FFC000"/>
                  </a:gs>
                  <a:gs pos="0">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48270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ircle(in)">
                                      <p:cBhvr>
                                        <p:cTn id="59" dur="2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circle(in)">
                                      <p:cBhvr>
                                        <p:cTn id="87" dur="2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heel(1)">
                                      <p:cBhvr>
                                        <p:cTn id="92" dur="20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circle(in)">
                                      <p:cBhvr>
                                        <p:cTn id="107" dur="20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circle(in)">
                                      <p:cBhvr>
                                        <p:cTn id="112" dur="2000"/>
                                        <p:tgtEl>
                                          <p:spTgt spid="27"/>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circle(in)">
                                      <p:cBhvr>
                                        <p:cTn id="115" dur="20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26">
                                            <p:txEl>
                                              <p:pRg st="0" end="0"/>
                                            </p:txEl>
                                          </p:spTgt>
                                        </p:tgtEl>
                                        <p:attrNameLst>
                                          <p:attrName>style.visibility</p:attrName>
                                        </p:attrNameLst>
                                      </p:cBhvr>
                                      <p:to>
                                        <p:strVal val="visible"/>
                                      </p:to>
                                    </p:set>
                                    <p:anim calcmode="lin" valueType="num">
                                      <p:cBhvr additive="base">
                                        <p:cTn id="1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P spid="11" grpId="0"/>
      <p:bldP spid="12" grpId="0"/>
      <p:bldP spid="13" grpId="0"/>
      <p:bldP spid="14" grpId="0"/>
      <p:bldP spid="16" grpId="0"/>
      <p:bldP spid="17" grpId="0"/>
      <p:bldP spid="18" grpId="0"/>
      <p:bldP spid="19" grpId="0"/>
      <p:bldP spid="20" grpId="0"/>
      <p:bldP spid="21" grpId="0"/>
      <p:bldP spid="23" grpId="0"/>
      <p:bldP spid="24" grpId="0"/>
      <p:bldP spid="25" grpId="0"/>
      <p:bldP spid="27" grpId="0"/>
      <p:bldP spid="30" grpId="0"/>
    </p:bldLst>
  </p:timing>
</p:sld>
</file>

<file path=ppt/theme/theme1.xml><?xml version="1.0" encoding="utf-8"?>
<a:theme xmlns:a="http://schemas.openxmlformats.org/drawingml/2006/main" name="Depth">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3">
      <a:majorFont>
        <a:latin typeface="Arial"/>
        <a:ea typeface=""/>
        <a:cs typeface="Arial"/>
      </a:majorFont>
      <a:minorFont>
        <a:latin typeface="Arial"/>
        <a:ea typeface=""/>
        <a:cs typeface="Arial"/>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4004</TotalTime>
  <Words>7087</Words>
  <Application>Microsoft Office PowerPoint</Application>
  <PresentationFormat>Widescreen</PresentationFormat>
  <Paragraphs>2013</Paragraphs>
  <Slides>69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Andalus</vt:lpstr>
      <vt:lpstr>Arial</vt:lpstr>
      <vt:lpstr>Calibri</vt:lpstr>
      <vt:lpstr>Verdana</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MicroWare</dc:creator>
  <cp:lastModifiedBy>nasrollahi</cp:lastModifiedBy>
  <cp:revision>345</cp:revision>
  <dcterms:created xsi:type="dcterms:W3CDTF">2017-03-24T18:15:33Z</dcterms:created>
  <dcterms:modified xsi:type="dcterms:W3CDTF">2020-04-12T16:03:23Z</dcterms:modified>
</cp:coreProperties>
</file>