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7" r:id="rId2"/>
    <p:sldId id="258" r:id="rId3"/>
    <p:sldId id="259" r:id="rId4"/>
    <p:sldId id="260" r:id="rId5"/>
    <p:sldId id="262" r:id="rId6"/>
    <p:sldId id="273" r:id="rId7"/>
    <p:sldId id="272" r:id="rId8"/>
    <p:sldId id="263" r:id="rId9"/>
    <p:sldId id="264" r:id="rId10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328" autoAdjust="0"/>
    <p:restoredTop sz="94660"/>
  </p:normalViewPr>
  <p:slideViewPr>
    <p:cSldViewPr>
      <p:cViewPr varScale="1">
        <p:scale>
          <a:sx n="70" d="100"/>
          <a:sy n="70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262626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D31AEDA0-D9A6-42B5-B9CE-3C8BD830650F}" type="datetimeFigureOut">
              <a:rPr lang="fa-IR" smtClean="0"/>
              <a:pPr/>
              <a:t>06/26/1441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6E8AB4CB-D825-4AC0-9B6D-40358ED66A14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15253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AEDA0-D9A6-42B5-B9CE-3C8BD830650F}" type="datetimeFigureOut">
              <a:rPr lang="fa-IR" smtClean="0"/>
              <a:pPr/>
              <a:t>06/26/1441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AB4CB-D825-4AC0-9B6D-40358ED66A14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4244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AEDA0-D9A6-42B5-B9CE-3C8BD830650F}" type="datetimeFigureOut">
              <a:rPr lang="fa-IR" smtClean="0"/>
              <a:pPr/>
              <a:t>06/26/1441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AB4CB-D825-4AC0-9B6D-40358ED66A14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13565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AEDA0-D9A6-42B5-B9CE-3C8BD830650F}" type="datetimeFigureOut">
              <a:rPr lang="fa-IR" smtClean="0"/>
              <a:pPr/>
              <a:t>06/26/1441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AB4CB-D825-4AC0-9B6D-40358ED66A14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37144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AEDA0-D9A6-42B5-B9CE-3C8BD830650F}" type="datetimeFigureOut">
              <a:rPr lang="fa-IR" smtClean="0"/>
              <a:pPr/>
              <a:t>06/26/1441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AB4CB-D825-4AC0-9B6D-40358ED66A14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39099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AEDA0-D9A6-42B5-B9CE-3C8BD830650F}" type="datetimeFigureOut">
              <a:rPr lang="fa-IR" smtClean="0"/>
              <a:pPr/>
              <a:t>06/26/1441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AB4CB-D825-4AC0-9B6D-40358ED66A14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74004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AEDA0-D9A6-42B5-B9CE-3C8BD830650F}" type="datetimeFigureOut">
              <a:rPr lang="fa-IR" smtClean="0"/>
              <a:pPr/>
              <a:t>06/26/1441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AB4CB-D825-4AC0-9B6D-40358ED66A14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48388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AEDA0-D9A6-42B5-B9CE-3C8BD830650F}" type="datetimeFigureOut">
              <a:rPr lang="fa-IR" smtClean="0"/>
              <a:pPr/>
              <a:t>06/26/1441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AB4CB-D825-4AC0-9B6D-40358ED66A14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13240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AEDA0-D9A6-42B5-B9CE-3C8BD830650F}" type="datetimeFigureOut">
              <a:rPr lang="fa-IR" smtClean="0"/>
              <a:pPr/>
              <a:t>06/26/1441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AB4CB-D825-4AC0-9B6D-40358ED66A14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36950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AEDA0-D9A6-42B5-B9CE-3C8BD830650F}" type="datetimeFigureOut">
              <a:rPr lang="fa-IR" smtClean="0"/>
              <a:pPr/>
              <a:t>06/26/1441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6E8AB4CB-D825-4AC0-9B6D-40358ED66A14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2462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D31AEDA0-D9A6-42B5-B9CE-3C8BD830650F}" type="datetimeFigureOut">
              <a:rPr lang="fa-IR" smtClean="0"/>
              <a:pPr/>
              <a:t>06/26/1441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6E8AB4CB-D825-4AC0-9B6D-40358ED66A14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146864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  <a:cs typeface="Nazanin" panose="00000400000000000000" pitchFamily="2" charset="-78"/>
              </a:defRPr>
            </a:lvl1pPr>
          </a:lstStyle>
          <a:p>
            <a:fld id="{D31AEDA0-D9A6-42B5-B9CE-3C8BD830650F}" type="datetimeFigureOut">
              <a:rPr lang="fa-IR" smtClean="0"/>
              <a:pPr/>
              <a:t>06/26/1441</a:t>
            </a:fld>
            <a:endParaRPr lang="fa-I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  <a:cs typeface="Nazanin" panose="00000400000000000000" pitchFamily="2" charset="-78"/>
              </a:defRPr>
            </a:lvl1pPr>
          </a:lstStyle>
          <a:p>
            <a:endParaRPr lang="fa-I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  <a:cs typeface="Nazanin" panose="00000400000000000000" pitchFamily="2" charset="-78"/>
              </a:defRPr>
            </a:lvl1pPr>
          </a:lstStyle>
          <a:p>
            <a:fld id="{6E8AB4CB-D825-4AC0-9B6D-40358ED66A14}" type="slidenum">
              <a:rPr lang="fa-IR" smtClean="0"/>
              <a:pPr/>
              <a:t>‹#›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657170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r" defTabSz="914400" rtl="1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r" defTabSz="914400" rtl="1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r" defTabSz="914400" rtl="1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r" defTabSz="914400" rtl="1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r" defTabSz="914400" rtl="1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r" defTabSz="914400" rtl="1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r" defTabSz="914400" rtl="1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r" defTabSz="914400" rtl="1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>
                <a:cs typeface="Nazanin" panose="00000400000000000000" pitchFamily="2" charset="-78"/>
              </a:rPr>
              <a:t> </a:t>
            </a:r>
            <a:endParaRPr lang="fa-IR" dirty="0">
              <a:cs typeface="Nazanin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>
                <a:cs typeface="Nazanin" panose="00000400000000000000" pitchFamily="2" charset="-78"/>
              </a:rPr>
              <a:t> </a:t>
            </a:r>
            <a:endParaRPr lang="fa-IR" dirty="0">
              <a:cs typeface="Nazanin" panose="00000400000000000000" pitchFamily="2" charset="-78"/>
            </a:endParaRPr>
          </a:p>
        </p:txBody>
      </p:sp>
      <p:pic>
        <p:nvPicPr>
          <p:cNvPr id="2050" name="Picture 2" descr="G:\projeh\aks\beijing-stadium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>
                <a:cs typeface="Nazanin" panose="00000400000000000000" pitchFamily="2" charset="-78"/>
              </a:rPr>
              <a:t> </a:t>
            </a:r>
            <a:endParaRPr lang="fa-IR" dirty="0">
              <a:cs typeface="Nazanin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fa-IR" dirty="0">
              <a:cs typeface="Nazanin" panose="00000400000000000000" pitchFamily="2" charset="-78"/>
            </a:endParaRPr>
          </a:p>
        </p:txBody>
      </p:sp>
      <p:pic>
        <p:nvPicPr>
          <p:cNvPr id="7" name="Picture 2" descr="پکن5"/>
          <p:cNvPicPr>
            <a:picLocks noChangeAspect="1" noChangeArrowheads="1"/>
          </p:cNvPicPr>
          <p:nvPr/>
        </p:nvPicPr>
        <p:blipFill>
          <a:blip r:embed="rId2">
            <a:lum bright="40000" contrast="-10000"/>
          </a:blip>
          <a:srcRect/>
          <a:stretch>
            <a:fillRect/>
          </a:stretch>
        </p:blipFill>
        <p:spPr bwMode="auto">
          <a:xfrm>
            <a:off x="-32" y="0"/>
            <a:ext cx="9144000" cy="68580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pic>
        <p:nvPicPr>
          <p:cNvPr id="8" name="Picture 2" descr="پکن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16" y="428604"/>
            <a:ext cx="5834058" cy="620554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9" name="TextBox 8"/>
          <p:cNvSpPr txBox="1"/>
          <p:nvPr/>
        </p:nvSpPr>
        <p:spPr>
          <a:xfrm>
            <a:off x="6334692" y="1124744"/>
            <a:ext cx="2809276" cy="5078313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ar-SA" b="1" dirty="0">
                <a:solidFill>
                  <a:schemeClr val="bg1"/>
                </a:solidFill>
                <a:cs typeface="Nazanin" panose="00000400000000000000" pitchFamily="2" charset="-78"/>
              </a:rPr>
              <a:t> </a:t>
            </a:r>
            <a:endParaRPr lang="en-US" b="1" dirty="0">
              <a:solidFill>
                <a:schemeClr val="bg1"/>
              </a:solidFill>
            </a:endParaRPr>
          </a:p>
          <a:p>
            <a:r>
              <a:rPr lang="fa-IR" sz="2400" b="1" dirty="0" smtClean="0">
                <a:solidFill>
                  <a:schemeClr val="bg1"/>
                </a:solidFill>
                <a:cs typeface="Nazanin" panose="00000400000000000000" pitchFamily="2" charset="-78"/>
              </a:rPr>
              <a:t>ورزشگاه المپیک  2008  </a:t>
            </a:r>
            <a:endParaRPr lang="en-US" sz="2400" b="1" dirty="0">
              <a:solidFill>
                <a:schemeClr val="bg1"/>
              </a:solidFill>
            </a:endParaRPr>
          </a:p>
          <a:p>
            <a:r>
              <a:rPr lang="fa-IR" sz="2400" b="1" dirty="0">
                <a:solidFill>
                  <a:schemeClr val="bg1"/>
                </a:solidFill>
                <a:cs typeface="Nazanin" panose="00000400000000000000" pitchFamily="2" charset="-78"/>
              </a:rPr>
              <a:t> </a:t>
            </a:r>
            <a:endParaRPr lang="en-US" sz="2400" b="1" dirty="0">
              <a:solidFill>
                <a:schemeClr val="bg1"/>
              </a:solidFill>
            </a:endParaRPr>
          </a:p>
          <a:p>
            <a:r>
              <a:rPr lang="fa-IR" sz="2400" b="1" dirty="0" smtClean="0">
                <a:solidFill>
                  <a:schemeClr val="bg1"/>
                </a:solidFill>
                <a:cs typeface="Nazanin" panose="00000400000000000000" pitchFamily="2" charset="-78"/>
              </a:rPr>
              <a:t>مکان </a:t>
            </a:r>
            <a:r>
              <a:rPr lang="fa-IR" sz="2400" b="1" dirty="0">
                <a:solidFill>
                  <a:schemeClr val="bg1"/>
                </a:solidFill>
                <a:cs typeface="Nazanin" panose="00000400000000000000" pitchFamily="2" charset="-78"/>
              </a:rPr>
              <a:t>پروژه </a:t>
            </a:r>
            <a:r>
              <a:rPr lang="fa-IR" sz="2400" b="1" dirty="0" smtClean="0">
                <a:solidFill>
                  <a:schemeClr val="bg1"/>
                </a:solidFill>
                <a:cs typeface="Nazanin" panose="00000400000000000000" pitchFamily="2" charset="-78"/>
              </a:rPr>
              <a:t>:</a:t>
            </a:r>
          </a:p>
          <a:p>
            <a:r>
              <a:rPr lang="fa-IR" sz="2400" b="1" dirty="0" smtClean="0">
                <a:solidFill>
                  <a:schemeClr val="bg1"/>
                </a:solidFill>
                <a:cs typeface="Nazanin" panose="00000400000000000000" pitchFamily="2" charset="-78"/>
              </a:rPr>
              <a:t>شهر </a:t>
            </a:r>
            <a:r>
              <a:rPr lang="fa-IR" sz="2400" b="1" dirty="0">
                <a:solidFill>
                  <a:schemeClr val="bg1"/>
                </a:solidFill>
                <a:cs typeface="Nazanin" panose="00000400000000000000" pitchFamily="2" charset="-78"/>
              </a:rPr>
              <a:t>پکن – </a:t>
            </a:r>
            <a:r>
              <a:rPr lang="fa-IR" sz="2400" b="1" dirty="0" smtClean="0">
                <a:solidFill>
                  <a:schemeClr val="bg1"/>
                </a:solidFill>
                <a:cs typeface="Nazanin" panose="00000400000000000000" pitchFamily="2" charset="-78"/>
              </a:rPr>
              <a:t>کشور </a:t>
            </a:r>
            <a:r>
              <a:rPr lang="fa-IR" sz="2400" b="1" dirty="0">
                <a:solidFill>
                  <a:schemeClr val="bg1"/>
                </a:solidFill>
                <a:cs typeface="Nazanin" panose="00000400000000000000" pitchFamily="2" charset="-78"/>
              </a:rPr>
              <a:t>چین </a:t>
            </a:r>
            <a:endParaRPr lang="en-US" sz="2400" b="1" dirty="0">
              <a:solidFill>
                <a:schemeClr val="bg1"/>
              </a:solidFill>
            </a:endParaRPr>
          </a:p>
          <a:p>
            <a:r>
              <a:rPr lang="fa-IR" sz="2400" b="1" dirty="0">
                <a:solidFill>
                  <a:schemeClr val="bg1"/>
                </a:solidFill>
                <a:cs typeface="Nazanin" panose="00000400000000000000" pitchFamily="2" charset="-78"/>
              </a:rPr>
              <a:t>  </a:t>
            </a:r>
            <a:endParaRPr lang="en-US" sz="2400" b="1" dirty="0">
              <a:solidFill>
                <a:schemeClr val="bg1"/>
              </a:solidFill>
            </a:endParaRPr>
          </a:p>
          <a:p>
            <a:r>
              <a:rPr lang="fa-IR" sz="2400" b="1" dirty="0" smtClean="0">
                <a:solidFill>
                  <a:schemeClr val="bg1"/>
                </a:solidFill>
                <a:cs typeface="Nazanin" panose="00000400000000000000" pitchFamily="2" charset="-78"/>
              </a:rPr>
              <a:t>طراحان  :</a:t>
            </a:r>
          </a:p>
          <a:p>
            <a:r>
              <a:rPr lang="ar-SA" sz="2400" b="1" dirty="0" smtClean="0">
                <a:solidFill>
                  <a:schemeClr val="bg1"/>
                </a:solidFill>
                <a:cs typeface="Nazanin" panose="00000400000000000000" pitchFamily="2" charset="-78"/>
              </a:rPr>
              <a:t>هرتزرگ </a:t>
            </a:r>
            <a:r>
              <a:rPr lang="ar-SA" sz="2400" b="1" dirty="0">
                <a:solidFill>
                  <a:schemeClr val="bg1"/>
                </a:solidFill>
                <a:cs typeface="Nazanin" panose="00000400000000000000" pitchFamily="2" charset="-78"/>
              </a:rPr>
              <a:t>و دمورن</a:t>
            </a:r>
            <a:endParaRPr lang="en-US" sz="2400" b="1" dirty="0">
              <a:solidFill>
                <a:schemeClr val="bg1"/>
              </a:solidFill>
            </a:endParaRPr>
          </a:p>
          <a:p>
            <a:r>
              <a:rPr lang="ar-SA" sz="2400" b="1" dirty="0">
                <a:solidFill>
                  <a:schemeClr val="bg1"/>
                </a:solidFill>
                <a:cs typeface="Nazanin" panose="00000400000000000000" pitchFamily="2" charset="-78"/>
              </a:rPr>
              <a:t> </a:t>
            </a:r>
            <a:endParaRPr lang="en-US" sz="2400" b="1" dirty="0">
              <a:solidFill>
                <a:schemeClr val="bg1"/>
              </a:solidFill>
            </a:endParaRPr>
          </a:p>
          <a:p>
            <a:endParaRPr lang="en-US" sz="2400" b="1" dirty="0">
              <a:solidFill>
                <a:schemeClr val="bg1"/>
              </a:solidFill>
            </a:endParaRPr>
          </a:p>
          <a:p>
            <a:r>
              <a:rPr lang="ar-SA" sz="2400" b="1" dirty="0" smtClean="0">
                <a:solidFill>
                  <a:schemeClr val="bg1"/>
                </a:solidFill>
                <a:cs typeface="Nazanin" panose="00000400000000000000" pitchFamily="2" charset="-78"/>
              </a:rPr>
              <a:t>ظرفیت </a:t>
            </a:r>
            <a:r>
              <a:rPr lang="ar-SA" sz="2400" b="1" dirty="0">
                <a:solidFill>
                  <a:schemeClr val="bg1"/>
                </a:solidFill>
                <a:cs typeface="Nazanin" panose="00000400000000000000" pitchFamily="2" charset="-78"/>
              </a:rPr>
              <a:t>:  80000 نفر</a:t>
            </a:r>
            <a:endParaRPr lang="en-US" sz="2400" b="1" dirty="0">
              <a:solidFill>
                <a:schemeClr val="bg1"/>
              </a:solidFill>
            </a:endParaRPr>
          </a:p>
          <a:p>
            <a:r>
              <a:rPr lang="ar-SA" sz="2400" b="1" dirty="0">
                <a:solidFill>
                  <a:schemeClr val="bg1"/>
                </a:solidFill>
                <a:cs typeface="Nazanin" panose="00000400000000000000" pitchFamily="2" charset="-78"/>
              </a:rPr>
              <a:t> </a:t>
            </a:r>
            <a:endParaRPr lang="en-US" sz="2400" b="1" dirty="0">
              <a:solidFill>
                <a:schemeClr val="bg1"/>
              </a:solidFill>
            </a:endParaRPr>
          </a:p>
          <a:p>
            <a:r>
              <a:rPr lang="ar-SA" sz="2400" b="1" dirty="0">
                <a:solidFill>
                  <a:schemeClr val="bg1"/>
                </a:solidFill>
                <a:cs typeface="Nazanin" panose="00000400000000000000" pitchFamily="2" charset="-78"/>
              </a:rPr>
              <a:t> </a:t>
            </a:r>
            <a:endParaRPr lang="en-US" sz="2400" b="1" dirty="0">
              <a:solidFill>
                <a:schemeClr val="bg1"/>
              </a:solidFill>
            </a:endParaRPr>
          </a:p>
          <a:p>
            <a:endParaRPr lang="fa-IR" b="1" dirty="0">
              <a:solidFill>
                <a:schemeClr val="bg1"/>
              </a:solidFill>
              <a:cs typeface="Nazanin" panose="00000400000000000000" pitchFamily="2" charset="-78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>
                <a:cs typeface="Nazanin" panose="00000400000000000000" pitchFamily="2" charset="-78"/>
              </a:rPr>
              <a:t> </a:t>
            </a:r>
            <a:endParaRPr lang="fa-IR" dirty="0">
              <a:cs typeface="Nazanin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>
                <a:cs typeface="Nazanin" panose="00000400000000000000" pitchFamily="2" charset="-78"/>
              </a:rPr>
              <a:t> </a:t>
            </a:r>
            <a:endParaRPr lang="fa-IR" dirty="0">
              <a:cs typeface="Nazanin" panose="00000400000000000000" pitchFamily="2" charset="-78"/>
            </a:endParaRPr>
          </a:p>
        </p:txBody>
      </p:sp>
      <p:pic>
        <p:nvPicPr>
          <p:cNvPr id="5" name="Picture 2" descr="پکن5"/>
          <p:cNvPicPr>
            <a:picLocks noChangeAspect="1" noChangeArrowheads="1"/>
          </p:cNvPicPr>
          <p:nvPr/>
        </p:nvPicPr>
        <p:blipFill>
          <a:blip r:embed="rId2">
            <a:lum bright="40000" contrast="-10000"/>
          </a:blip>
          <a:srcRect/>
          <a:stretch>
            <a:fillRect/>
          </a:stretch>
        </p:blipFill>
        <p:spPr bwMode="auto">
          <a:xfrm>
            <a:off x="-71406" y="0"/>
            <a:ext cx="9144000" cy="68580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pic>
        <p:nvPicPr>
          <p:cNvPr id="6" name="Picture 2" descr="G:\projeh\aks\glost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357166"/>
            <a:ext cx="7786742" cy="61436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>
                <a:cs typeface="Nazanin" panose="00000400000000000000" pitchFamily="2" charset="-78"/>
              </a:rPr>
              <a:t> </a:t>
            </a:r>
            <a:endParaRPr lang="fa-IR" dirty="0">
              <a:cs typeface="Nazanin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>
                <a:cs typeface="Nazanin" panose="00000400000000000000" pitchFamily="2" charset="-78"/>
              </a:rPr>
              <a:t> </a:t>
            </a:r>
            <a:endParaRPr lang="fa-IR" dirty="0">
              <a:cs typeface="Nazanin" panose="00000400000000000000" pitchFamily="2" charset="-78"/>
            </a:endParaRPr>
          </a:p>
        </p:txBody>
      </p:sp>
      <p:pic>
        <p:nvPicPr>
          <p:cNvPr id="5" name="Picture 2" descr="پکن5"/>
          <p:cNvPicPr>
            <a:picLocks noChangeAspect="1" noChangeArrowheads="1"/>
          </p:cNvPicPr>
          <p:nvPr/>
        </p:nvPicPr>
        <p:blipFill>
          <a:blip r:embed="rId2">
            <a:lum bright="40000" contrast="-10000"/>
          </a:blip>
          <a:srcRect/>
          <a:stretch>
            <a:fillRect/>
          </a:stretch>
        </p:blipFill>
        <p:spPr bwMode="auto">
          <a:xfrm>
            <a:off x="-32" y="0"/>
            <a:ext cx="9144000" cy="68580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-23414" y="458956"/>
            <a:ext cx="9038808" cy="59400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b="1" dirty="0">
                <a:cs typeface="Nazanin" panose="00000400000000000000" pitchFamily="2" charset="-78"/>
              </a:rPr>
              <a:t> </a:t>
            </a:r>
            <a:endParaRPr lang="en-US" sz="2000" b="1" dirty="0"/>
          </a:p>
          <a:p>
            <a:r>
              <a:rPr lang="ar-SA" sz="2400" b="1" dirty="0">
                <a:cs typeface="Nazanin" panose="00000400000000000000" pitchFamily="2" charset="-78"/>
              </a:rPr>
              <a:t>از سال 1978 چین مرزهای کشورش را به روی دنیا باز کرد ودر این کشور کوششی </a:t>
            </a:r>
            <a:r>
              <a:rPr lang="ar-SA" sz="2400" b="1" dirty="0" smtClean="0">
                <a:cs typeface="Nazanin" panose="00000400000000000000" pitchFamily="2" charset="-78"/>
              </a:rPr>
              <a:t>واقعی</a:t>
            </a:r>
            <a:endParaRPr lang="en-US" sz="2400" b="1" dirty="0" smtClean="0"/>
          </a:p>
          <a:p>
            <a:r>
              <a:rPr lang="ar-SA" sz="2400" b="1" dirty="0" smtClean="0">
                <a:cs typeface="Nazanin" panose="00000400000000000000" pitchFamily="2" charset="-78"/>
              </a:rPr>
              <a:t>برای </a:t>
            </a:r>
            <a:r>
              <a:rPr lang="ar-SA" sz="2400" b="1" dirty="0">
                <a:cs typeface="Nazanin" panose="00000400000000000000" pitchFamily="2" charset="-78"/>
              </a:rPr>
              <a:t>بهبود کیفیت کارهای معماری به وجود آمد به ویژه زمانی که شهر های بزرگی </a:t>
            </a:r>
            <a:r>
              <a:rPr lang="ar-SA" sz="2400" b="1" dirty="0" smtClean="0">
                <a:cs typeface="Nazanin" panose="00000400000000000000" pitchFamily="2" charset="-78"/>
              </a:rPr>
              <a:t>چون</a:t>
            </a:r>
            <a:endParaRPr lang="en-US" sz="2400" b="1" dirty="0"/>
          </a:p>
          <a:p>
            <a:r>
              <a:rPr lang="ar-SA" sz="2400" b="1" dirty="0">
                <a:cs typeface="Nazanin" panose="00000400000000000000" pitchFamily="2" charset="-78"/>
              </a:rPr>
              <a:t>شانگهای اصلاحات مالی را در اواخر دهه هشتاد میلادی به منظور توسعه مجدد آغاز </a:t>
            </a:r>
            <a:r>
              <a:rPr lang="ar-SA" sz="2400" b="1" dirty="0" smtClean="0">
                <a:cs typeface="Nazanin" panose="00000400000000000000" pitchFamily="2" charset="-78"/>
              </a:rPr>
              <a:t>کردند</a:t>
            </a:r>
            <a:endParaRPr lang="en-US" sz="2400" b="1" dirty="0"/>
          </a:p>
          <a:p>
            <a:r>
              <a:rPr lang="ar-SA" sz="2400" b="1" dirty="0">
                <a:cs typeface="Nazanin" panose="00000400000000000000" pitchFamily="2" charset="-78"/>
              </a:rPr>
              <a:t>دراین زمان سرمایه گذاری های مستقیم خارجی بسیاری در چین انجام گرفت که تبعات </a:t>
            </a:r>
            <a:r>
              <a:rPr lang="ar-SA" sz="2400" b="1" dirty="0" smtClean="0">
                <a:cs typeface="Nazanin" panose="00000400000000000000" pitchFamily="2" charset="-78"/>
              </a:rPr>
              <a:t>آن</a:t>
            </a:r>
            <a:endParaRPr lang="en-US" sz="2400" b="1" dirty="0"/>
          </a:p>
          <a:p>
            <a:r>
              <a:rPr lang="ar-SA" sz="2400" b="1" dirty="0">
                <a:cs typeface="Nazanin" panose="00000400000000000000" pitchFamily="2" charset="-78"/>
              </a:rPr>
              <a:t>حضور معماران خارجی بسیار در چین بود تاکون چینی ها در استفاده از شرکتهای </a:t>
            </a:r>
            <a:r>
              <a:rPr lang="ar-SA" sz="2400" b="1" dirty="0" smtClean="0">
                <a:cs typeface="Nazanin" panose="00000400000000000000" pitchFamily="2" charset="-78"/>
              </a:rPr>
              <a:t>خارجی</a:t>
            </a:r>
            <a:endParaRPr lang="en-US" sz="2400" b="1" dirty="0"/>
          </a:p>
          <a:p>
            <a:r>
              <a:rPr lang="ar-SA" sz="2400" b="1" dirty="0">
                <a:cs typeface="Nazanin" panose="00000400000000000000" pitchFamily="2" charset="-78"/>
              </a:rPr>
              <a:t>بسیار هوشمندانه عمل کرده اند این حضور معمولا با شرایط خاصی همراه بوده </a:t>
            </a:r>
            <a:r>
              <a:rPr lang="ar-SA" sz="2400" b="1" dirty="0" smtClean="0">
                <a:cs typeface="Nazanin" panose="00000400000000000000" pitchFamily="2" charset="-78"/>
              </a:rPr>
              <a:t>شرایط</a:t>
            </a:r>
            <a:endParaRPr lang="en-US" sz="2400" b="1" dirty="0"/>
          </a:p>
          <a:p>
            <a:r>
              <a:rPr lang="ar-SA" sz="2400" b="1" dirty="0">
                <a:cs typeface="Nazanin" panose="00000400000000000000" pitchFamily="2" charset="-78"/>
              </a:rPr>
              <a:t>تشویقی و پاره ای مواقع الزامی برای استفاده از شریک داخلی تاثیر شگرفی در </a:t>
            </a:r>
            <a:r>
              <a:rPr lang="ar-SA" sz="2400" b="1" dirty="0" smtClean="0">
                <a:cs typeface="Nazanin" panose="00000400000000000000" pitchFamily="2" charset="-78"/>
              </a:rPr>
              <a:t>پیشرفت</a:t>
            </a:r>
            <a:endParaRPr lang="en-US" sz="2400" b="1" dirty="0"/>
          </a:p>
          <a:p>
            <a:r>
              <a:rPr lang="ar-SA" sz="2400" b="1" dirty="0">
                <a:cs typeface="Nazanin" panose="00000400000000000000" pitchFamily="2" charset="-78"/>
              </a:rPr>
              <a:t>معماری چسن داشته است تاثیری که برگرفته از تکنولوزی ونتیجه آموزش رو در رو </a:t>
            </a:r>
            <a:r>
              <a:rPr lang="ar-SA" sz="2400" b="1" dirty="0" smtClean="0">
                <a:cs typeface="Nazanin" panose="00000400000000000000" pitchFamily="2" charset="-78"/>
              </a:rPr>
              <a:t>بود</a:t>
            </a:r>
            <a:endParaRPr lang="en-US" sz="2400" b="1" dirty="0"/>
          </a:p>
          <a:p>
            <a:r>
              <a:rPr lang="ar-SA" sz="2400" b="1" dirty="0">
                <a:cs typeface="Nazanin" panose="00000400000000000000" pitchFamily="2" charset="-78"/>
              </a:rPr>
              <a:t>است.</a:t>
            </a:r>
            <a:r>
              <a:rPr lang="en-US" sz="2400" b="1" dirty="0"/>
              <a:t> </a:t>
            </a:r>
          </a:p>
          <a:p>
            <a:endParaRPr lang="fa-IR" sz="2400" b="1" dirty="0">
              <a:cs typeface="Nazanin" panose="00000400000000000000" pitchFamily="2" charset="-78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>
                <a:cs typeface="Nazanin" panose="00000400000000000000" pitchFamily="2" charset="-78"/>
              </a:rPr>
              <a:t> </a:t>
            </a:r>
            <a:endParaRPr lang="fa-IR" dirty="0">
              <a:cs typeface="Nazanin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>
                <a:cs typeface="Nazanin" panose="00000400000000000000" pitchFamily="2" charset="-78"/>
              </a:rPr>
              <a:t> </a:t>
            </a:r>
            <a:endParaRPr lang="fa-IR" dirty="0">
              <a:cs typeface="Nazanin" panose="00000400000000000000" pitchFamily="2" charset="-78"/>
            </a:endParaRPr>
          </a:p>
        </p:txBody>
      </p:sp>
      <p:pic>
        <p:nvPicPr>
          <p:cNvPr id="5" name="Picture 2" descr="پکن5"/>
          <p:cNvPicPr>
            <a:picLocks noChangeAspect="1" noChangeArrowheads="1"/>
          </p:cNvPicPr>
          <p:nvPr/>
        </p:nvPicPr>
        <p:blipFill>
          <a:blip r:embed="rId2">
            <a:lum bright="40000" contrast="-10000"/>
          </a:blip>
          <a:srcRect/>
          <a:stretch>
            <a:fillRect/>
          </a:stretch>
        </p:blipFill>
        <p:spPr bwMode="auto">
          <a:xfrm>
            <a:off x="-32" y="0"/>
            <a:ext cx="9144000" cy="68580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pic>
        <p:nvPicPr>
          <p:cNvPr id="4098" name="Picture 2" descr="پکن6"/>
          <p:cNvPicPr>
            <a:picLocks noChangeAspect="1" noChangeArrowheads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>
            <a:off x="1428728" y="500042"/>
            <a:ext cx="5715040" cy="48577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>
                <a:cs typeface="Nazanin" panose="00000400000000000000" pitchFamily="2" charset="-78"/>
              </a:rPr>
              <a:t> </a:t>
            </a:r>
            <a:endParaRPr lang="fa-IR" dirty="0">
              <a:cs typeface="Nazanin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>
                <a:cs typeface="Nazanin" panose="00000400000000000000" pitchFamily="2" charset="-78"/>
              </a:rPr>
              <a:t> </a:t>
            </a:r>
            <a:endParaRPr lang="fa-IR" dirty="0">
              <a:cs typeface="Nazanin" panose="00000400000000000000" pitchFamily="2" charset="-78"/>
            </a:endParaRPr>
          </a:p>
        </p:txBody>
      </p:sp>
      <p:pic>
        <p:nvPicPr>
          <p:cNvPr id="5" name="Picture 2" descr="پکن5"/>
          <p:cNvPicPr>
            <a:picLocks noChangeAspect="1" noChangeArrowheads="1"/>
          </p:cNvPicPr>
          <p:nvPr/>
        </p:nvPicPr>
        <p:blipFill>
          <a:blip r:embed="rId2">
            <a:lum bright="40000" contrast="-10000"/>
          </a:blip>
          <a:srcRect/>
          <a:stretch>
            <a:fillRect/>
          </a:stretch>
        </p:blipFill>
        <p:spPr bwMode="auto">
          <a:xfrm>
            <a:off x="-32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145" name="Picture 1" descr="پکن"/>
          <p:cNvPicPr>
            <a:picLocks noChangeAspect="1" noChangeArrowheads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>
            <a:off x="0" y="0"/>
            <a:ext cx="9095681" cy="68580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>
              <a:cs typeface="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>
              <a:cs typeface="Nazanin" panose="00000400000000000000" pitchFamily="2" charset="-78"/>
            </a:endParaRPr>
          </a:p>
        </p:txBody>
      </p:sp>
      <p:pic>
        <p:nvPicPr>
          <p:cNvPr id="5" name="Picture 2" descr="پکن5"/>
          <p:cNvPicPr>
            <a:picLocks noChangeAspect="1" noChangeArrowheads="1"/>
          </p:cNvPicPr>
          <p:nvPr/>
        </p:nvPicPr>
        <p:blipFill>
          <a:blip r:embed="rId2">
            <a:lum bright="40000" contrast="-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285720" y="762073"/>
            <a:ext cx="867876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b="1" dirty="0" smtClean="0"/>
          </a:p>
          <a:p>
            <a:r>
              <a:rPr lang="ar-SA" sz="2000" b="1" dirty="0" smtClean="0">
                <a:cs typeface="Nazanin" panose="00000400000000000000" pitchFamily="2" charset="-78"/>
              </a:rPr>
              <a:t>در اوایل سال 2003 مسابقه ای برای طراحی ورزشگاه المپیک پکن برگزار شد که در ان</a:t>
            </a:r>
            <a:endParaRPr lang="en-US" sz="2000" b="1" dirty="0" smtClean="0"/>
          </a:p>
          <a:p>
            <a:r>
              <a:rPr lang="en-US" sz="2000" b="1" dirty="0" smtClean="0"/>
              <a:t> </a:t>
            </a:r>
          </a:p>
          <a:p>
            <a:r>
              <a:rPr lang="ar-SA" sz="2000" b="1" dirty="0" smtClean="0">
                <a:cs typeface="Nazanin" panose="00000400000000000000" pitchFamily="2" charset="-78"/>
              </a:rPr>
              <a:t>مسا</a:t>
            </a:r>
            <a:r>
              <a:rPr lang="fa-IR" sz="2000" b="1" dirty="0" smtClean="0">
                <a:cs typeface="Nazanin" panose="00000400000000000000" pitchFamily="2" charset="-78"/>
              </a:rPr>
              <a:t>ب</a:t>
            </a:r>
            <a:r>
              <a:rPr lang="ar-SA" sz="2000" b="1" dirty="0" smtClean="0">
                <a:cs typeface="Nazanin" panose="00000400000000000000" pitchFamily="2" charset="-78"/>
              </a:rPr>
              <a:t>قه طراحان زیادی شرکت کردند از بین طرحهای متعدد 13 طرح به مرحله حذفی راه پیدا</a:t>
            </a:r>
            <a:endParaRPr lang="en-US" sz="2000" b="1" dirty="0" smtClean="0"/>
          </a:p>
          <a:p>
            <a:r>
              <a:rPr lang="en-US" sz="2000" b="1" dirty="0" smtClean="0"/>
              <a:t> </a:t>
            </a:r>
          </a:p>
          <a:p>
            <a:r>
              <a:rPr lang="ar-SA" sz="2000" b="1" dirty="0" smtClean="0">
                <a:cs typeface="Nazanin" panose="00000400000000000000" pitchFamily="2" charset="-78"/>
              </a:rPr>
              <a:t>کردند و از این 13 طرح 3 طرح نهایی به مرحله پایانی مسابقه وارد شدند و در نهایت</a:t>
            </a:r>
            <a:r>
              <a:rPr lang="fa-IR" sz="2000" b="1" dirty="0" smtClean="0">
                <a:cs typeface="Nazanin" panose="00000400000000000000" pitchFamily="2" charset="-78"/>
              </a:rPr>
              <a:t> یک</a:t>
            </a:r>
            <a:endParaRPr lang="en-US" sz="2000" b="1" dirty="0" smtClean="0"/>
          </a:p>
          <a:p>
            <a:r>
              <a:rPr lang="en-US" sz="2000" b="1" dirty="0" smtClean="0"/>
              <a:t> </a:t>
            </a:r>
          </a:p>
          <a:p>
            <a:r>
              <a:rPr lang="ar-SA" sz="2000" b="1" dirty="0" smtClean="0">
                <a:cs typeface="Nazanin" panose="00000400000000000000" pitchFamily="2" charset="-78"/>
              </a:rPr>
              <a:t>طرح بعنوان برنده نهایی انتخاب شد  طرح نهایی مربوط به سویسی های سیم پیچی شده بود </a:t>
            </a:r>
            <a:endParaRPr lang="en-US" sz="2000" b="1" dirty="0" smtClean="0"/>
          </a:p>
          <a:p>
            <a:r>
              <a:rPr lang="en-US" sz="2000" b="1" dirty="0" smtClean="0"/>
              <a:t> </a:t>
            </a:r>
          </a:p>
          <a:p>
            <a:r>
              <a:rPr lang="ar-SA" sz="2000" b="1" dirty="0" smtClean="0">
                <a:cs typeface="Nazanin" panose="00000400000000000000" pitchFamily="2" charset="-78"/>
              </a:rPr>
              <a:t>و اینبار ساختار – فضا – نما وحدتی را تشکیل داده بودند که معماری ایده آل پست</a:t>
            </a:r>
            <a:endParaRPr lang="en-US" sz="2000" b="1" dirty="0" smtClean="0"/>
          </a:p>
          <a:p>
            <a:r>
              <a:rPr lang="en-US" sz="2000" b="1" dirty="0" smtClean="0"/>
              <a:t> </a:t>
            </a:r>
          </a:p>
          <a:p>
            <a:r>
              <a:rPr lang="ar-SA" sz="2000" b="1" dirty="0" smtClean="0">
                <a:cs typeface="Nazanin" panose="00000400000000000000" pitchFamily="2" charset="-78"/>
              </a:rPr>
              <a:t>مدرنیستی بود .طراحان این شبه لانه پرندگان برندگان جایزه پرایتزیکر سال 2001 بودند</a:t>
            </a:r>
            <a:endParaRPr lang="en-US" sz="2000" b="1" dirty="0" smtClean="0"/>
          </a:p>
          <a:p>
            <a:r>
              <a:rPr lang="en-US" sz="2000" b="1" dirty="0" smtClean="0"/>
              <a:t> </a:t>
            </a:r>
          </a:p>
          <a:p>
            <a:r>
              <a:rPr lang="ar-SA" sz="2000" b="1" dirty="0" smtClean="0">
                <a:cs typeface="Nazanin" panose="00000400000000000000" pitchFamily="2" charset="-78"/>
              </a:rPr>
              <a:t>هرتزرگ و دمورن دوباره در چین درخشیدند . و ساخت این ورزشگاه از اواخر سال</a:t>
            </a:r>
            <a:r>
              <a:rPr lang="fa-IR" sz="2000" b="1" dirty="0" smtClean="0">
                <a:cs typeface="Nazanin" panose="00000400000000000000" pitchFamily="2" charset="-78"/>
              </a:rPr>
              <a:t>2003</a:t>
            </a:r>
            <a:endParaRPr lang="en-US" sz="2000" b="1" dirty="0" smtClean="0"/>
          </a:p>
          <a:p>
            <a:r>
              <a:rPr lang="en-US" sz="2000" b="1" dirty="0" smtClean="0"/>
              <a:t> </a:t>
            </a:r>
          </a:p>
          <a:p>
            <a:r>
              <a:rPr lang="ar-SA" sz="2000" b="1" dirty="0" smtClean="0">
                <a:cs typeface="Nazanin" panose="00000400000000000000" pitchFamily="2" charset="-78"/>
              </a:rPr>
              <a:t>آغاز شد و در حال حاضر در مراحل پایانی به سر می برد</a:t>
            </a:r>
            <a:r>
              <a:rPr lang="fa-IR" sz="2000" b="1" dirty="0" smtClean="0">
                <a:cs typeface="Nazanin" panose="00000400000000000000" pitchFamily="2" charset="-78"/>
              </a:rPr>
              <a:t>.</a:t>
            </a:r>
            <a:endParaRPr lang="fa-IR" sz="2000" b="1" dirty="0">
              <a:cs typeface="Nazanin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>
                <a:cs typeface="Nazanin" panose="00000400000000000000" pitchFamily="2" charset="-78"/>
              </a:rPr>
              <a:t> </a:t>
            </a:r>
            <a:endParaRPr lang="fa-IR" dirty="0">
              <a:cs typeface="Nazanin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>
                <a:cs typeface="Nazanin" panose="00000400000000000000" pitchFamily="2" charset="-78"/>
              </a:rPr>
              <a:t> </a:t>
            </a:r>
            <a:endParaRPr lang="fa-IR" dirty="0">
              <a:cs typeface="Nazanin" panose="00000400000000000000" pitchFamily="2" charset="-78"/>
            </a:endParaRPr>
          </a:p>
        </p:txBody>
      </p:sp>
      <p:pic>
        <p:nvPicPr>
          <p:cNvPr id="5" name="Picture 2" descr="پکن5"/>
          <p:cNvPicPr>
            <a:picLocks noChangeAspect="1" noChangeArrowheads="1"/>
          </p:cNvPicPr>
          <p:nvPr/>
        </p:nvPicPr>
        <p:blipFill>
          <a:blip r:embed="rId2">
            <a:lum bright="40000" contrast="-10000"/>
          </a:blip>
          <a:srcRect/>
          <a:stretch>
            <a:fillRect/>
          </a:stretch>
        </p:blipFill>
        <p:spPr bwMode="auto">
          <a:xfrm>
            <a:off x="-71470" y="0"/>
            <a:ext cx="9144000" cy="68580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1000100" y="202710"/>
            <a:ext cx="7215238" cy="415498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cs typeface="Nazanin" panose="00000400000000000000" pitchFamily="2" charset="-78"/>
              </a:rPr>
              <a:t>ورزشگاه جدید ملی پکن به صورت یک توده برجسته در مرکز مجتمع المپیک قرار گرفته </a:t>
            </a:r>
            <a:r>
              <a:rPr lang="ar-SA" sz="2400" b="1" dirty="0" smtClean="0">
                <a:cs typeface="Nazanin" panose="00000400000000000000" pitchFamily="2" charset="-78"/>
              </a:rPr>
              <a:t>است</a:t>
            </a:r>
            <a:r>
              <a:rPr lang="en-US" sz="2400" b="1" dirty="0" smtClean="0"/>
              <a:t> </a:t>
            </a:r>
            <a:r>
              <a:rPr lang="ar-SA" sz="2400" b="1" dirty="0" smtClean="0">
                <a:cs typeface="Nazanin" panose="00000400000000000000" pitchFamily="2" charset="-78"/>
              </a:rPr>
              <a:t>شکل </a:t>
            </a:r>
            <a:r>
              <a:rPr lang="ar-SA" sz="2400" b="1" dirty="0">
                <a:cs typeface="Nazanin" panose="00000400000000000000" pitchFamily="2" charset="-78"/>
              </a:rPr>
              <a:t>خارجی ورزشگاه توسط مجموعه ای از دیوارهای توری مانند محصور شده است سازه </a:t>
            </a:r>
            <a:r>
              <a:rPr lang="ar-SA" sz="2400" b="1" dirty="0" smtClean="0">
                <a:cs typeface="Nazanin" panose="00000400000000000000" pitchFamily="2" charset="-78"/>
              </a:rPr>
              <a:t>خارجی</a:t>
            </a:r>
            <a:r>
              <a:rPr lang="en-US" sz="2400" b="1" dirty="0" smtClean="0"/>
              <a:t> </a:t>
            </a:r>
            <a:r>
              <a:rPr lang="ar-SA" sz="2400" b="1" dirty="0" smtClean="0">
                <a:cs typeface="Nazanin" panose="00000400000000000000" pitchFamily="2" charset="-78"/>
              </a:rPr>
              <a:t>به </a:t>
            </a:r>
            <a:r>
              <a:rPr lang="ar-SA" sz="2400" b="1" dirty="0">
                <a:cs typeface="Nazanin" panose="00000400000000000000" pitchFamily="2" charset="-78"/>
              </a:rPr>
              <a:t>صورت مجموعه ای رگ های بزرگ طرح ریزی شده ترکیب موجی شکل بالا و پایین آن </a:t>
            </a:r>
            <a:r>
              <a:rPr lang="ar-SA" sz="2400" b="1" dirty="0" smtClean="0">
                <a:cs typeface="Nazanin" panose="00000400000000000000" pitchFamily="2" charset="-78"/>
              </a:rPr>
              <a:t>فرم</a:t>
            </a:r>
            <a:r>
              <a:rPr lang="en-US" sz="2400" b="1" dirty="0" smtClean="0"/>
              <a:t> </a:t>
            </a:r>
            <a:r>
              <a:rPr lang="ar-SA" sz="2400" b="1" dirty="0" smtClean="0">
                <a:cs typeface="Nazanin" panose="00000400000000000000" pitchFamily="2" charset="-78"/>
              </a:rPr>
              <a:t>چشمگیری </a:t>
            </a:r>
            <a:r>
              <a:rPr lang="ar-SA" sz="2400" b="1" dirty="0">
                <a:cs typeface="Nazanin" panose="00000400000000000000" pitchFamily="2" charset="-78"/>
              </a:rPr>
              <a:t>را به وجود آورده است نما و سازه آن کاملا شبیه هم است </a:t>
            </a:r>
            <a:r>
              <a:rPr lang="ar-SA" sz="2400" b="1" dirty="0" smtClean="0">
                <a:cs typeface="Nazanin" panose="00000400000000000000" pitchFamily="2" charset="-78"/>
              </a:rPr>
              <a:t>عناصرسازه </a:t>
            </a:r>
            <a:r>
              <a:rPr lang="ar-SA" sz="2400" b="1" dirty="0">
                <a:cs typeface="Nazanin" panose="00000400000000000000" pitchFamily="2" charset="-78"/>
              </a:rPr>
              <a:t>ای </a:t>
            </a:r>
            <a:r>
              <a:rPr lang="ar-SA" sz="2400" b="1" dirty="0" smtClean="0">
                <a:cs typeface="Nazanin" panose="00000400000000000000" pitchFamily="2" charset="-78"/>
              </a:rPr>
              <a:t>به</a:t>
            </a:r>
            <a:r>
              <a:rPr lang="en-US" sz="2400" b="1" dirty="0" smtClean="0"/>
              <a:t> </a:t>
            </a:r>
            <a:r>
              <a:rPr lang="ar-SA" sz="2400" b="1" dirty="0" smtClean="0">
                <a:cs typeface="Nazanin" panose="00000400000000000000" pitchFamily="2" charset="-78"/>
              </a:rPr>
              <a:t>طور </a:t>
            </a:r>
            <a:r>
              <a:rPr lang="ar-SA" sz="2400" b="1" dirty="0">
                <a:cs typeface="Nazanin" panose="00000400000000000000" pitchFamily="2" charset="-78"/>
              </a:rPr>
              <a:t>کامل یکدیگر را نگه می دارند و همدیگر را به صورت شبکه ای قطع میکنند که </a:t>
            </a:r>
            <a:r>
              <a:rPr lang="ar-SA" sz="2400" b="1" dirty="0" smtClean="0">
                <a:cs typeface="Nazanin" panose="00000400000000000000" pitchFamily="2" charset="-78"/>
              </a:rPr>
              <a:t>این</a:t>
            </a:r>
            <a:endParaRPr lang="en-US" sz="2400" b="1" dirty="0"/>
          </a:p>
          <a:p>
            <a:r>
              <a:rPr lang="ar-SA" sz="2400" b="1" dirty="0">
                <a:cs typeface="Nazanin" panose="00000400000000000000" pitchFamily="2" charset="-78"/>
              </a:rPr>
              <a:t>تقریبا شبیه به لانه پرندگان است که با شاخه های کوچک به هم بافته شده است.</a:t>
            </a:r>
            <a:endParaRPr lang="en-US" sz="2400" b="1" dirty="0"/>
          </a:p>
          <a:p>
            <a:r>
              <a:rPr lang="ar-SA" sz="2400" b="1" dirty="0">
                <a:cs typeface="Nazanin" panose="00000400000000000000" pitchFamily="2" charset="-78"/>
              </a:rPr>
              <a:t> </a:t>
            </a:r>
            <a:endParaRPr lang="en-US" sz="2400" b="1" dirty="0"/>
          </a:p>
          <a:p>
            <a:endParaRPr lang="fa-IR" sz="2400" b="1" dirty="0">
              <a:cs typeface="Nazanin" panose="00000400000000000000" pitchFamily="2" charset="-78"/>
            </a:endParaRPr>
          </a:p>
        </p:txBody>
      </p:sp>
      <p:pic>
        <p:nvPicPr>
          <p:cNvPr id="7" name="Picture 2" descr="پکن3"/>
          <p:cNvPicPr>
            <a:picLocks noChangeAspect="1" noChangeArrowheads="1"/>
          </p:cNvPicPr>
          <p:nvPr/>
        </p:nvPicPr>
        <p:blipFill>
          <a:blip r:embed="rId3">
            <a:lum contrast="6000"/>
            <a:grayscl/>
          </a:blip>
          <a:srcRect/>
          <a:stretch>
            <a:fillRect/>
          </a:stretch>
        </p:blipFill>
        <p:spPr bwMode="auto">
          <a:xfrm>
            <a:off x="1857356" y="3857628"/>
            <a:ext cx="5486392" cy="2857496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>
                <a:cs typeface="Nazanin" panose="00000400000000000000" pitchFamily="2" charset="-78"/>
              </a:rPr>
              <a:t> </a:t>
            </a:r>
            <a:endParaRPr lang="fa-IR" dirty="0">
              <a:cs typeface="Nazanin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>
                <a:cs typeface="Nazanin" panose="00000400000000000000" pitchFamily="2" charset="-78"/>
              </a:rPr>
              <a:t> </a:t>
            </a:r>
            <a:endParaRPr lang="fa-IR" dirty="0">
              <a:cs typeface="Nazanin" panose="00000400000000000000" pitchFamily="2" charset="-78"/>
            </a:endParaRPr>
          </a:p>
        </p:txBody>
      </p:sp>
      <p:pic>
        <p:nvPicPr>
          <p:cNvPr id="5" name="Picture 2" descr="پکن5"/>
          <p:cNvPicPr>
            <a:picLocks noChangeAspect="1" noChangeArrowheads="1"/>
          </p:cNvPicPr>
          <p:nvPr/>
        </p:nvPicPr>
        <p:blipFill>
          <a:blip r:embed="rId2">
            <a:lum bright="40000" contrast="-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678661" y="166568"/>
            <a:ext cx="7786678" cy="652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Nazanin" panose="00000400000000000000" pitchFamily="2" charset="-78"/>
              </a:rPr>
              <a:t>بدون در نظر گرفتن مقیاس و عظمت این ورزشگاه در ابتدا فهمیدن آن سخت است که چه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Nazanin" panose="00000400000000000000" pitchFamily="2" charset="-78"/>
              </a:rPr>
              <a:t> </a:t>
            </a:r>
            <a:endParaRPr kumimoji="0" lang="en-US" sz="2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Nazanin" panose="00000400000000000000" pitchFamily="2" charset="-78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Nazanin" panose="00000400000000000000" pitchFamily="2" charset="-78"/>
              </a:rPr>
              <a:t>میبینید . وقتی به آن نگاه می کنید آیا یک تصویر کلی و اجمالی از فرمی عجیب و غریب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Nazanin" panose="00000400000000000000" pitchFamily="2" charset="-78"/>
              </a:rPr>
              <a:t> </a:t>
            </a:r>
            <a:endParaRPr kumimoji="0" lang="en-US" sz="2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Nazanin" panose="00000400000000000000" pitchFamily="2" charset="-78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Nazanin" panose="00000400000000000000" pitchFamily="2" charset="-78"/>
              </a:rPr>
              <a:t>و باور نکردنی دارید؟ یا یک آتشفشان بسیار شدید که در یک صحرای دور افتاده اتقاق می افتد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Nazanin" panose="00000400000000000000" pitchFamily="2" charset="-78"/>
              </a:rPr>
              <a:t> </a:t>
            </a:r>
            <a:endParaRPr kumimoji="0" lang="en-US" sz="2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Nazanin" panose="00000400000000000000" pitchFamily="2" charset="-78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Nazanin" panose="00000400000000000000" pitchFamily="2" charset="-78"/>
              </a:rPr>
              <a:t>دیوارهای توری مانند در اطراف ورزشگاه باعث به وجود آمدن یک شبکه بزرگ می شوند تا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Nazanin" panose="00000400000000000000" pitchFamily="2" charset="-78"/>
              </a:rPr>
              <a:t> </a:t>
            </a:r>
            <a:endParaRPr kumimoji="0" lang="en-US" sz="2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Nazanin" panose="00000400000000000000" pitchFamily="2" charset="-78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Nazanin" panose="00000400000000000000" pitchFamily="2" charset="-78"/>
              </a:rPr>
              <a:t>از طریق این شبکه بزرگ و کاملا ملموس نور بتواند به قلب ساختمان نفوذکند هرتزرگ و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Nazanin" panose="00000400000000000000" pitchFamily="2" charset="-78"/>
              </a:rPr>
              <a:t> </a:t>
            </a:r>
            <a:endParaRPr kumimoji="0" lang="en-US" sz="2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Nazanin" panose="00000400000000000000" pitchFamily="2" charset="-78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Nazanin" panose="00000400000000000000" pitchFamily="2" charset="-78"/>
              </a:rPr>
              <a:t>دمورن در طراحی هایشان مجموعه ای از شکافهای عمدی قرار می دهند چیزی که آنها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Nazanin" panose="00000400000000000000" pitchFamily="2" charset="-78"/>
              </a:rPr>
              <a:t> </a:t>
            </a:r>
            <a:endParaRPr kumimoji="0" lang="en-US" sz="2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Nazanin" panose="00000400000000000000" pitchFamily="2" charset="-78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Nazanin" panose="00000400000000000000" pitchFamily="2" charset="-78"/>
              </a:rPr>
              <a:t>تکنولوزی معمول ورزشگاه نامیده اند . </a:t>
            </a:r>
            <a:endParaRPr lang="en-US" sz="2200" b="1" dirty="0" smtClean="0">
              <a:latin typeface="Arial" pitchFamily="34" charset="0"/>
              <a:ea typeface="Times New Roman" pitchFamily="18" charset="0"/>
              <a:cs typeface="Nazanin" panose="00000400000000000000" pitchFamily="2" charset="-78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Nazanin" panose="00000400000000000000" pitchFamily="2" charset="-78"/>
              </a:rPr>
              <a:t>آنها تمایل به برجسته کردن وقایع ورزشی اخیر دارند که شاید این امر با برنامه ریزی های نرمن فاستر </a:t>
            </a:r>
            <a:endParaRPr kumimoji="0" lang="en-US" sz="2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Nazanin" panose="00000400000000000000" pitchFamily="2" charset="-78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Nazanin" panose="00000400000000000000" pitchFamily="2" charset="-78"/>
              </a:rPr>
              <a:t>متجلی شده بود به نظر می رسد که معماران این طرح با انجام این کار به دنبال یک فضای شاعرانه معماری</a:t>
            </a:r>
            <a:endParaRPr kumimoji="0" lang="en-US" sz="2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Nazanin" panose="00000400000000000000" pitchFamily="2" charset="-78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Nazanin" panose="00000400000000000000" pitchFamily="2" charset="-78"/>
              </a:rPr>
              <a:t> هستند که پیشرفتی منطقی یا یک فضای احساسی را به خود اختصاص می دهد</a:t>
            </a:r>
            <a:r>
              <a:rPr kumimoji="0" lang="fa-IR" sz="2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Nazanin" panose="00000400000000000000" pitchFamily="2" charset="-78"/>
              </a:rPr>
              <a:t>.</a:t>
            </a:r>
            <a:endParaRPr kumimoji="0" lang="en-US" sz="2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Nazanin" panose="00000400000000000000" pitchFamily="2" charset="-78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Nazanin" panose="00000400000000000000" pitchFamily="2" charset="-78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471101"/>
      </a:dk2>
      <a:lt2>
        <a:srgbClr val="E7E8E2"/>
      </a:lt2>
      <a:accent1>
        <a:srgbClr val="A6B727"/>
      </a:accent1>
      <a:accent2>
        <a:srgbClr val="F04304"/>
      </a:accent2>
      <a:accent3>
        <a:srgbClr val="EF8606"/>
      </a:accent3>
      <a:accent4>
        <a:srgbClr val="F2C100"/>
      </a:accent4>
      <a:accent5>
        <a:srgbClr val="A65001"/>
      </a:accent5>
      <a:accent6>
        <a:srgbClr val="BA9585"/>
      </a:accent6>
      <a:hlink>
        <a:srgbClr val="00B0F0"/>
      </a:hlink>
      <a:folHlink>
        <a:srgbClr val="7F7F7F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3A8A2BB7-7C5E-4EB2-B1F1-CFFF0F57E77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84</TotalTime>
  <Words>336</Words>
  <Application>Microsoft Office PowerPoint</Application>
  <PresentationFormat>On-screen Show (4:3)</PresentationFormat>
  <Paragraphs>68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 Light</vt:lpstr>
      <vt:lpstr>Nazanin</vt:lpstr>
      <vt:lpstr>Times New Roman</vt:lpstr>
      <vt:lpstr>Metropolitan</vt:lpstr>
      <vt:lpstr> </vt:lpstr>
      <vt:lpstr> </vt:lpstr>
      <vt:lpstr> </vt:lpstr>
      <vt:lpstr> </vt:lpstr>
      <vt:lpstr> </vt:lpstr>
      <vt:lpstr> </vt:lpstr>
      <vt:lpstr>PowerPoint Presentation</vt:lpstr>
      <vt:lpstr> </vt:lpstr>
      <vt:lpstr> </vt:lpstr>
    </vt:vector>
  </TitlesOfParts>
  <Company>MRT Win2Farsi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www.memari98.com</dc:title>
  <dc:creator>www.memari98.com</dc:creator>
  <cp:keywords>www.memari98.com</cp:keywords>
  <cp:lastModifiedBy>MahdYar</cp:lastModifiedBy>
  <cp:revision>20</cp:revision>
  <dcterms:created xsi:type="dcterms:W3CDTF">2007-04-27T12:05:04Z</dcterms:created>
  <dcterms:modified xsi:type="dcterms:W3CDTF">2020-02-20T17:59:07Z</dcterms:modified>
  <cp:category>www.memari98.com</cp:category>
</cp:coreProperties>
</file>