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80" r:id="rId22"/>
    <p:sldId id="281" r:id="rId23"/>
    <p:sldId id="282" r:id="rId24"/>
    <p:sldId id="283" r:id="rId25"/>
    <p:sldId id="284" r:id="rId26"/>
    <p:sldId id="581" r:id="rId27"/>
    <p:sldId id="582" r:id="rId28"/>
    <p:sldId id="583"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5" r:id="rId64"/>
    <p:sldId id="326" r:id="rId65"/>
    <p:sldId id="327" r:id="rId66"/>
    <p:sldId id="328" r:id="rId67"/>
    <p:sldId id="329" r:id="rId68"/>
    <p:sldId id="330" r:id="rId69"/>
    <p:sldId id="331" r:id="rId70"/>
    <p:sldId id="332" r:id="rId71"/>
    <p:sldId id="333" r:id="rId72"/>
    <p:sldId id="334" r:id="rId73"/>
    <p:sldId id="337" r:id="rId74"/>
    <p:sldId id="338" r:id="rId75"/>
    <p:sldId id="339" r:id="rId76"/>
    <p:sldId id="340" r:id="rId77"/>
    <p:sldId id="341" r:id="rId78"/>
    <p:sldId id="344" r:id="rId79"/>
    <p:sldId id="342" r:id="rId80"/>
    <p:sldId id="343"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64" r:id="rId96"/>
    <p:sldId id="366" r:id="rId97"/>
    <p:sldId id="367" r:id="rId98"/>
    <p:sldId id="368" r:id="rId99"/>
    <p:sldId id="369" r:id="rId100"/>
    <p:sldId id="370" r:id="rId101"/>
    <p:sldId id="371" r:id="rId102"/>
    <p:sldId id="372" r:id="rId103"/>
    <p:sldId id="373" r:id="rId104"/>
    <p:sldId id="374" r:id="rId105"/>
    <p:sldId id="375" r:id="rId106"/>
    <p:sldId id="376" r:id="rId107"/>
    <p:sldId id="377" r:id="rId108"/>
    <p:sldId id="378" r:id="rId109"/>
    <p:sldId id="379" r:id="rId110"/>
    <p:sldId id="380" r:id="rId111"/>
    <p:sldId id="381" r:id="rId112"/>
    <p:sldId id="382" r:id="rId113"/>
    <p:sldId id="383" r:id="rId114"/>
    <p:sldId id="384" r:id="rId115"/>
    <p:sldId id="385" r:id="rId116"/>
    <p:sldId id="386" r:id="rId117"/>
    <p:sldId id="387" r:id="rId118"/>
    <p:sldId id="388" r:id="rId119"/>
    <p:sldId id="389" r:id="rId120"/>
    <p:sldId id="390" r:id="rId121"/>
    <p:sldId id="391" r:id="rId122"/>
    <p:sldId id="392" r:id="rId123"/>
    <p:sldId id="393" r:id="rId124"/>
    <p:sldId id="394" r:id="rId125"/>
    <p:sldId id="395" r:id="rId126"/>
    <p:sldId id="396" r:id="rId127"/>
    <p:sldId id="397" r:id="rId128"/>
    <p:sldId id="398" r:id="rId129"/>
    <p:sldId id="399" r:id="rId130"/>
    <p:sldId id="400" r:id="rId131"/>
    <p:sldId id="401" r:id="rId132"/>
    <p:sldId id="402" r:id="rId133"/>
    <p:sldId id="403" r:id="rId134"/>
    <p:sldId id="404" r:id="rId135"/>
    <p:sldId id="405" r:id="rId136"/>
    <p:sldId id="406" r:id="rId137"/>
    <p:sldId id="407" r:id="rId138"/>
    <p:sldId id="408" r:id="rId139"/>
    <p:sldId id="409" r:id="rId140"/>
    <p:sldId id="410" r:id="rId141"/>
    <p:sldId id="411" r:id="rId142"/>
    <p:sldId id="412" r:id="rId143"/>
    <p:sldId id="413" r:id="rId144"/>
    <p:sldId id="414" r:id="rId145"/>
    <p:sldId id="415" r:id="rId146"/>
    <p:sldId id="416" r:id="rId147"/>
    <p:sldId id="417" r:id="rId148"/>
    <p:sldId id="418" r:id="rId149"/>
    <p:sldId id="419" r:id="rId150"/>
    <p:sldId id="420" r:id="rId151"/>
    <p:sldId id="421" r:id="rId152"/>
    <p:sldId id="422" r:id="rId153"/>
    <p:sldId id="423" r:id="rId154"/>
    <p:sldId id="424" r:id="rId155"/>
    <p:sldId id="425" r:id="rId156"/>
    <p:sldId id="426" r:id="rId157"/>
    <p:sldId id="427" r:id="rId158"/>
    <p:sldId id="428" r:id="rId159"/>
    <p:sldId id="429" r:id="rId160"/>
    <p:sldId id="430" r:id="rId161"/>
    <p:sldId id="431" r:id="rId162"/>
    <p:sldId id="432" r:id="rId163"/>
    <p:sldId id="433" r:id="rId164"/>
    <p:sldId id="434" r:id="rId165"/>
    <p:sldId id="435" r:id="rId166"/>
    <p:sldId id="436" r:id="rId167"/>
    <p:sldId id="437" r:id="rId168"/>
    <p:sldId id="438" r:id="rId169"/>
    <p:sldId id="439" r:id="rId170"/>
    <p:sldId id="440" r:id="rId171"/>
    <p:sldId id="441" r:id="rId172"/>
    <p:sldId id="442" r:id="rId173"/>
    <p:sldId id="443" r:id="rId174"/>
    <p:sldId id="444" r:id="rId175"/>
    <p:sldId id="445" r:id="rId176"/>
    <p:sldId id="446" r:id="rId177"/>
    <p:sldId id="447" r:id="rId178"/>
    <p:sldId id="448" r:id="rId179"/>
    <p:sldId id="449" r:id="rId180"/>
    <p:sldId id="450" r:id="rId181"/>
    <p:sldId id="451" r:id="rId182"/>
    <p:sldId id="452" r:id="rId183"/>
    <p:sldId id="453" r:id="rId184"/>
    <p:sldId id="454" r:id="rId185"/>
    <p:sldId id="455" r:id="rId186"/>
    <p:sldId id="456" r:id="rId187"/>
    <p:sldId id="457" r:id="rId188"/>
    <p:sldId id="458" r:id="rId189"/>
    <p:sldId id="459" r:id="rId190"/>
    <p:sldId id="460" r:id="rId191"/>
    <p:sldId id="461" r:id="rId192"/>
    <p:sldId id="462" r:id="rId193"/>
    <p:sldId id="463" r:id="rId194"/>
    <p:sldId id="464" r:id="rId195"/>
    <p:sldId id="465" r:id="rId196"/>
    <p:sldId id="466" r:id="rId197"/>
    <p:sldId id="467" r:id="rId198"/>
    <p:sldId id="468" r:id="rId199"/>
    <p:sldId id="469" r:id="rId200"/>
    <p:sldId id="470" r:id="rId201"/>
    <p:sldId id="471" r:id="rId202"/>
    <p:sldId id="472" r:id="rId203"/>
    <p:sldId id="473" r:id="rId204"/>
    <p:sldId id="474" r:id="rId205"/>
    <p:sldId id="475" r:id="rId206"/>
    <p:sldId id="476" r:id="rId207"/>
    <p:sldId id="477" r:id="rId208"/>
    <p:sldId id="478" r:id="rId209"/>
    <p:sldId id="479" r:id="rId210"/>
    <p:sldId id="480" r:id="rId211"/>
    <p:sldId id="481" r:id="rId212"/>
    <p:sldId id="482" r:id="rId213"/>
    <p:sldId id="483" r:id="rId214"/>
    <p:sldId id="484" r:id="rId215"/>
    <p:sldId id="485" r:id="rId216"/>
    <p:sldId id="486" r:id="rId217"/>
    <p:sldId id="487" r:id="rId218"/>
    <p:sldId id="488" r:id="rId219"/>
    <p:sldId id="489" r:id="rId220"/>
    <p:sldId id="490" r:id="rId221"/>
    <p:sldId id="491" r:id="rId222"/>
    <p:sldId id="492" r:id="rId223"/>
    <p:sldId id="493" r:id="rId224"/>
    <p:sldId id="494" r:id="rId225"/>
    <p:sldId id="495" r:id="rId226"/>
    <p:sldId id="496" r:id="rId227"/>
    <p:sldId id="497" r:id="rId228"/>
    <p:sldId id="498" r:id="rId229"/>
    <p:sldId id="499" r:id="rId230"/>
    <p:sldId id="500" r:id="rId231"/>
    <p:sldId id="501" r:id="rId232"/>
    <p:sldId id="502" r:id="rId233"/>
    <p:sldId id="503" r:id="rId234"/>
    <p:sldId id="506" r:id="rId235"/>
    <p:sldId id="507" r:id="rId236"/>
    <p:sldId id="508" r:id="rId237"/>
    <p:sldId id="509" r:id="rId238"/>
    <p:sldId id="513" r:id="rId239"/>
    <p:sldId id="514" r:id="rId240"/>
    <p:sldId id="515" r:id="rId241"/>
    <p:sldId id="516" r:id="rId242"/>
    <p:sldId id="517" r:id="rId243"/>
    <p:sldId id="518" r:id="rId244"/>
    <p:sldId id="519" r:id="rId245"/>
    <p:sldId id="520" r:id="rId246"/>
    <p:sldId id="521" r:id="rId247"/>
    <p:sldId id="522" r:id="rId248"/>
    <p:sldId id="523" r:id="rId249"/>
    <p:sldId id="524" r:id="rId250"/>
    <p:sldId id="528" r:id="rId251"/>
    <p:sldId id="529" r:id="rId252"/>
    <p:sldId id="530" r:id="rId253"/>
    <p:sldId id="531" r:id="rId254"/>
    <p:sldId id="532" r:id="rId255"/>
    <p:sldId id="533" r:id="rId256"/>
    <p:sldId id="534" r:id="rId257"/>
    <p:sldId id="538" r:id="rId258"/>
    <p:sldId id="539" r:id="rId259"/>
    <p:sldId id="540" r:id="rId260"/>
    <p:sldId id="541" r:id="rId261"/>
    <p:sldId id="542" r:id="rId262"/>
    <p:sldId id="543" r:id="rId263"/>
    <p:sldId id="544" r:id="rId264"/>
    <p:sldId id="545" r:id="rId265"/>
    <p:sldId id="546" r:id="rId266"/>
    <p:sldId id="547" r:id="rId267"/>
    <p:sldId id="548" r:id="rId268"/>
    <p:sldId id="549" r:id="rId269"/>
    <p:sldId id="550" r:id="rId270"/>
    <p:sldId id="551" r:id="rId271"/>
    <p:sldId id="555" r:id="rId272"/>
    <p:sldId id="556" r:id="rId273"/>
    <p:sldId id="557" r:id="rId274"/>
    <p:sldId id="558" r:id="rId275"/>
    <p:sldId id="559" r:id="rId276"/>
    <p:sldId id="560" r:id="rId277"/>
    <p:sldId id="561" r:id="rId278"/>
    <p:sldId id="562" r:id="rId279"/>
    <p:sldId id="563" r:id="rId280"/>
    <p:sldId id="564" r:id="rId281"/>
    <p:sldId id="565" r:id="rId282"/>
    <p:sldId id="566" r:id="rId283"/>
    <p:sldId id="567" r:id="rId284"/>
    <p:sldId id="576" r:id="rId285"/>
    <p:sldId id="577" r:id="rId286"/>
    <p:sldId id="578" r:id="rId287"/>
    <p:sldId id="579" r:id="rId288"/>
    <p:sldId id="580" r:id="rId289"/>
    <p:sldId id="573" r:id="rId290"/>
    <p:sldId id="574" r:id="rId291"/>
    <p:sldId id="575" r:id="rId2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initials="A"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660"/>
  </p:normalViewPr>
  <p:slideViewPr>
    <p:cSldViewPr snapToGrid="0">
      <p:cViewPr>
        <p:scale>
          <a:sx n="70" d="100"/>
          <a:sy n="70" d="100"/>
        </p:scale>
        <p:origin x="-6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925884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C2978-8E09-4609-B329-FD2E078E7C6F}"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321673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27029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72998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00748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4269529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3188657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68112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41325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381828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1847648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6C2978-8E09-4609-B329-FD2E078E7C6F}"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56247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6C2978-8E09-4609-B329-FD2E078E7C6F}"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691892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348034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162960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A6C2978-8E09-4609-B329-FD2E078E7C6F}" type="datetimeFigureOut">
              <a:rPr lang="en-US" smtClean="0"/>
              <a:t>3/5/2020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45444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C2978-8E09-4609-B329-FD2E078E7C6F}"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1BF9F-523C-4AFC-9596-A785DFF1FC59}" type="slidenum">
              <a:rPr lang="en-US" smtClean="0"/>
              <a:t>‹#›</a:t>
            </a:fld>
            <a:endParaRPr lang="en-US"/>
          </a:p>
        </p:txBody>
      </p:sp>
    </p:spTree>
    <p:extLst>
      <p:ext uri="{BB962C8B-B14F-4D97-AF65-F5344CB8AC3E}">
        <p14:creationId xmlns:p14="http://schemas.microsoft.com/office/powerpoint/2010/main" val="264352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A6C2978-8E09-4609-B329-FD2E078E7C6F}" type="datetimeFigureOut">
              <a:rPr lang="en-US" smtClean="0"/>
              <a:t>3/5/2020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251BF9F-523C-4AFC-9596-A785DFF1FC59}" type="slidenum">
              <a:rPr lang="en-US" smtClean="0"/>
              <a:t>‹#›</a:t>
            </a:fld>
            <a:endParaRPr lang="en-US"/>
          </a:p>
        </p:txBody>
      </p:sp>
    </p:spTree>
    <p:extLst>
      <p:ext uri="{BB962C8B-B14F-4D97-AF65-F5344CB8AC3E}">
        <p14:creationId xmlns:p14="http://schemas.microsoft.com/office/powerpoint/2010/main" val="599539860"/>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gheymatkhodro.ir/option/%D8%AF%DA%A9%D9%85%D9%87-%D8%A7%D8%B3%D8%AA%D8%A7%D8%B1%D8%AA%D8%B1/"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s://fa.wikipedia.org/wiki/%D8%A7%DB%8C%D8%B2%D9%88%D9%81%DB%8C%DA%A9%D8%B3"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hyperlink" Target="http://gheymatkhodro.ir/option/%D9%81%D9%80%D8%B1%D8%B3%D8%AA-%DA%A9%D9%80%D9%84%D8%A7%D8%B3-first-class/"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hyperlink" Target="http://gheymatkhodro.ir/option/%D9%81%D9%80%D8%B1%D8%B3%D8%AA-%DA%A9%D9%80%D9%84%D8%A7%D8%B3-first-class/" TargetMode="Externa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hyperlink" Target="http://gheymatkhodro.ir/option/%D9%81%D9%80%D8%B1%D8%B3%D8%AA-%DA%A9%D9%80%D9%84%D8%A7%D8%B3-first-class/" TargetMode="Externa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carbalad.com/a/189/%D8%B3%DB%8C%D8%B3%D8%AA%D9%85-%D8%AA%D8%B1%D9%85%D8%B2-EBD-(-%D8%AA%D9%82%D8%B3%DB%8C%D9%85-%DA%A9%D9%86%D9%86%D8%AF%D9%87-%D8%A7%D9%84%DA%A9%D8%AA%D8%B1%D9%88%D9%86%DB%8C%DA%A9%DB%8C-%D9%86%DB%8C%D8%B1%D9%88%DB%8C-%D8%AA%D8%B1%D9%85%D8%B2-)-%DA%86%DB%8C%D8%B3%D8%AA-%D8%9F" TargetMode="External"/><Relationship Id="rId2" Type="http://schemas.openxmlformats.org/officeDocument/2006/relationships/hyperlink" Target="http://carbalad.com/a/188/%D8%B3%DB%8C%D8%B3%D8%AA%D9%85-%D8%AA%D8%B1%D9%85%D8%B2-Anti-Lock-Braking-System)-ABS)-%DA%86%DB%8C%D8%B3%D8%AA-%D8%9F"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hyperlink" Target="https://www.zoomit.ir/tag/bmw/" TargetMode="External"/><Relationship Id="rId2" Type="http://schemas.openxmlformats.org/officeDocument/2006/relationships/hyperlink" Target="https://www.zoomit.ir/tag/ford/" TargetMode="External"/><Relationship Id="rId1" Type="http://schemas.openxmlformats.org/officeDocument/2006/relationships/slideLayout" Target="../slideLayouts/slideLayout2.xml"/><Relationship Id="rId4" Type="http://schemas.openxmlformats.org/officeDocument/2006/relationships/hyperlink" Target="https://www.zoomit.ir/tag/volks-wagen/" TargetMode="Externa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gheymatkhodro.ir/option/%DA%A9%DB%8C%D9%84%D8%B3-%D8%AF%D8%B1%D8%A8-%D8%A8%D8%AF%D9%88%D9%86-%D8%B3%D9%88%D8%A6%DB%8C%DA%8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mbusa.com/mercedes/vehicles/model/class-CLA/model-CLA45C4"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gheymatkhodro.ir/option/%DA%AF%D8%B1%D9%85%DA%A9%D9%86-%D8%B5%D9%86%D8%AF%D9%84%DB%8C-%D8%AE%D9%88%D8%AF%D8%B1%D9%88/" TargetMode="External"/><Relationship Id="rId2" Type="http://schemas.openxmlformats.org/officeDocument/2006/relationships/hyperlink" Target="http://gheymatkhodro.ir/option/%D8%B3%D8%B1%D8%AF-%DA%A9%D9%86-%D8%B5%D9%86%D8%AF%D9%84%DB%8C-%D8%AE%D9%88%D8%AF%D8%B1%D9%88/" TargetMode="External"/><Relationship Id="rId1" Type="http://schemas.openxmlformats.org/officeDocument/2006/relationships/slideLayout" Target="../slideLayouts/slideLayout2.xml"/><Relationship Id="rId6" Type="http://schemas.openxmlformats.org/officeDocument/2006/relationships/hyperlink" Target="http://gheymatkhodro.ir/option/%D8%B5%D9%86%D8%AF%D9%84%DB%8C-%D8%AF%D8%A7%DB%8C%D9%86%D8%A7%D9%85%DB%8C%DA%A9-dynamic-seats/" TargetMode="External"/><Relationship Id="rId5" Type="http://schemas.openxmlformats.org/officeDocument/2006/relationships/hyperlink" Target="http://gheymatkhodro.ir/option/%D8%B5%D9%86%D8%AF%D9%84%DB%8C-18-%D8%AD%D8%A7%D9%84%D8%AA%D9%87/" TargetMode="External"/><Relationship Id="rId4" Type="http://schemas.openxmlformats.org/officeDocument/2006/relationships/hyperlink" Target="http://gheymatkhodro.ir/option/%D9%85%D8%A7%D8%B3%D8%A7%DA%98%D9%88%D8%B1-%D8%B5%D9%86%D8%AF%D9%84%DB%8C-%D8%AE%D9%88%D8%AF%D8%B1%D9%88/"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0389" y="624096"/>
            <a:ext cx="3807453" cy="707886"/>
          </a:xfrm>
          <a:prstGeom prst="rect">
            <a:avLst/>
          </a:prstGeom>
          <a:noFill/>
        </p:spPr>
        <p:txBody>
          <a:bodyPr wrap="none" rtlCol="0">
            <a:spAutoFit/>
          </a:bodyPr>
          <a:lstStyle/>
          <a:p>
            <a:pPr algn="r" rtl="1"/>
            <a:r>
              <a:rPr lang="fa-IR" sz="4000" dirty="0" smtClean="0">
                <a:cs typeface="B Nazanin" panose="00000400000000000000" pitchFamily="2" charset="-78"/>
              </a:rPr>
              <a:t>بسم الله الرحمن الرحیم</a:t>
            </a:r>
            <a:endParaRPr lang="en-US" sz="4000" dirty="0">
              <a:cs typeface="B Nazanin" panose="00000400000000000000" pitchFamily="2" charset="-78"/>
            </a:endParaRPr>
          </a:p>
        </p:txBody>
      </p:sp>
      <p:sp>
        <p:nvSpPr>
          <p:cNvPr id="5" name="TextBox 4"/>
          <p:cNvSpPr txBox="1"/>
          <p:nvPr/>
        </p:nvSpPr>
        <p:spPr>
          <a:xfrm>
            <a:off x="2339759" y="2195184"/>
            <a:ext cx="7468711" cy="830997"/>
          </a:xfrm>
          <a:prstGeom prst="rect">
            <a:avLst/>
          </a:prstGeom>
          <a:noFill/>
        </p:spPr>
        <p:txBody>
          <a:bodyPr wrap="none" rtlCol="0">
            <a:spAutoFit/>
          </a:bodyPr>
          <a:lstStyle/>
          <a:p>
            <a:pPr algn="r" rtl="1"/>
            <a:r>
              <a:rPr lang="fa-IR" sz="4800" dirty="0" smtClean="0">
                <a:cs typeface="B Titr" panose="00000700000000000000" pitchFamily="2" charset="-78"/>
              </a:rPr>
              <a:t>فناوری های نوین درصنعت خودرو</a:t>
            </a:r>
            <a:endParaRPr lang="en-US" sz="4800" dirty="0">
              <a:cs typeface="B Titr" panose="00000700000000000000" pitchFamily="2" charset="-78"/>
            </a:endParaRPr>
          </a:p>
        </p:txBody>
      </p:sp>
      <p:sp>
        <p:nvSpPr>
          <p:cNvPr id="6" name="TextBox 5"/>
          <p:cNvSpPr txBox="1"/>
          <p:nvPr/>
        </p:nvSpPr>
        <p:spPr>
          <a:xfrm>
            <a:off x="5065665" y="3977743"/>
            <a:ext cx="2016899" cy="1077218"/>
          </a:xfrm>
          <a:prstGeom prst="rect">
            <a:avLst/>
          </a:prstGeom>
          <a:noFill/>
        </p:spPr>
        <p:txBody>
          <a:bodyPr wrap="none" rtlCol="0">
            <a:spAutoFit/>
          </a:bodyPr>
          <a:lstStyle/>
          <a:p>
            <a:pPr algn="ctr"/>
            <a:r>
              <a:rPr lang="fa-IR" sz="3200" dirty="0" smtClean="0">
                <a:cs typeface="B Nazanin" panose="00000400000000000000" pitchFamily="2" charset="-78"/>
              </a:rPr>
              <a:t>حسین رحیمی</a:t>
            </a:r>
            <a:endParaRPr lang="fa-IR" sz="3200" dirty="0" smtClean="0">
              <a:cs typeface="B Nazanin" panose="00000400000000000000" pitchFamily="2" charset="-78"/>
            </a:endParaRPr>
          </a:p>
          <a:p>
            <a:pPr algn="ctr"/>
            <a:endParaRPr lang="fa-IR" sz="3200" dirty="0" smtClean="0">
              <a:cs typeface="B Nazanin" panose="00000400000000000000" pitchFamily="2" charset="-78"/>
            </a:endParaRPr>
          </a:p>
        </p:txBody>
      </p:sp>
      <p:sp>
        <p:nvSpPr>
          <p:cNvPr id="8" name="TextBox 7"/>
          <p:cNvSpPr txBox="1"/>
          <p:nvPr/>
        </p:nvSpPr>
        <p:spPr>
          <a:xfrm>
            <a:off x="316275" y="5947804"/>
            <a:ext cx="569387" cy="584775"/>
          </a:xfrm>
          <a:prstGeom prst="rect">
            <a:avLst/>
          </a:prstGeom>
          <a:noFill/>
        </p:spPr>
        <p:txBody>
          <a:bodyPr wrap="none" rtlCol="0">
            <a:spAutoFit/>
          </a:bodyPr>
          <a:lstStyle/>
          <a:p>
            <a:r>
              <a:rPr lang="fa-IR" sz="3200" dirty="0" smtClean="0">
                <a:cs typeface="B Nazanin" panose="00000400000000000000" pitchFamily="2" charset="-78"/>
              </a:rPr>
              <a:t>98</a:t>
            </a:r>
            <a:endParaRPr lang="en-US" sz="3200" dirty="0">
              <a:cs typeface="B Nazanin" panose="00000400000000000000" pitchFamily="2" charset="-78"/>
            </a:endParaRPr>
          </a:p>
        </p:txBody>
      </p:sp>
      <p:sp>
        <p:nvSpPr>
          <p:cNvPr id="9" name="TextBox 8"/>
          <p:cNvSpPr txBox="1"/>
          <p:nvPr/>
        </p:nvSpPr>
        <p:spPr>
          <a:xfrm>
            <a:off x="11822806" y="6461037"/>
            <a:ext cx="312906" cy="369332"/>
          </a:xfrm>
          <a:prstGeom prst="rect">
            <a:avLst/>
          </a:prstGeom>
          <a:noFill/>
        </p:spPr>
        <p:txBody>
          <a:bodyPr wrap="none" rtlCol="0">
            <a:spAutoFit/>
          </a:bodyPr>
          <a:lstStyle/>
          <a:p>
            <a:r>
              <a:rPr lang="fa-IR" dirty="0" smtClean="0"/>
              <a:t>1</a:t>
            </a:r>
            <a:endParaRPr lang="en-US" dirty="0"/>
          </a:p>
        </p:txBody>
      </p:sp>
      <p:pic>
        <p:nvPicPr>
          <p:cNvPr id="1026" name="Picture 2" descr="H:\ALBORZ T.V.U\آرم دانشگاه فنی و حرفه ای.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797" y="161627"/>
            <a:ext cx="1188332" cy="163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086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750854" y="6488668"/>
            <a:ext cx="441146" cy="369332"/>
          </a:xfrm>
          <a:prstGeom prst="rect">
            <a:avLst/>
          </a:prstGeom>
        </p:spPr>
        <p:txBody>
          <a:bodyPr wrap="none">
            <a:spAutoFit/>
          </a:bodyPr>
          <a:lstStyle/>
          <a:p>
            <a:r>
              <a:rPr lang="fa-IR" dirty="0"/>
              <a:t>10</a:t>
            </a:r>
            <a:endParaRPr lang="en-US" dirty="0"/>
          </a:p>
        </p:txBody>
      </p:sp>
    </p:spTree>
    <p:extLst>
      <p:ext uri="{BB962C8B-B14F-4D97-AF65-F5344CB8AC3E}">
        <p14:creationId xmlns:p14="http://schemas.microsoft.com/office/powerpoint/2010/main" val="5877033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6482058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2553" y="1489433"/>
            <a:ext cx="6096000" cy="1200329"/>
          </a:xfrm>
          <a:prstGeom prst="rect">
            <a:avLst/>
          </a:prstGeom>
        </p:spPr>
        <p:txBody>
          <a:bodyPr>
            <a:spAutoFit/>
          </a:bodyPr>
          <a:lstStyle/>
          <a:p>
            <a:pPr algn="r"/>
            <a:r>
              <a:rPr lang="fa-IR" dirty="0"/>
              <a:t>آپشن اتولایت یا همان سنسور نور ، قابلیت روشن شدن خودکار چراغ خودرو در هنگام کاهش نور محیط دارد، راننده برای ورود و خروج از محیط پر نور و کم نور احتیاج به خاموش و روشن کردن چراغ به صورت دستی ندارد و این عمل به صورت خودکار انجام میگیرد.</a:t>
            </a:r>
            <a:endParaRPr lang="en-US" dirty="0"/>
          </a:p>
        </p:txBody>
      </p:sp>
      <p:sp>
        <p:nvSpPr>
          <p:cNvPr id="3" name="Rectangle 2"/>
          <p:cNvSpPr/>
          <p:nvPr/>
        </p:nvSpPr>
        <p:spPr>
          <a:xfrm>
            <a:off x="9414057" y="810227"/>
            <a:ext cx="734496" cy="369332"/>
          </a:xfrm>
          <a:prstGeom prst="rect">
            <a:avLst/>
          </a:prstGeom>
        </p:spPr>
        <p:txBody>
          <a:bodyPr wrap="none">
            <a:spAutoFit/>
          </a:bodyPr>
          <a:lstStyle/>
          <a:p>
            <a:r>
              <a:rPr lang="fa-IR" dirty="0"/>
              <a:t>اتولایت</a:t>
            </a:r>
            <a:endParaRPr lang="en-US" dirty="0"/>
          </a:p>
        </p:txBody>
      </p:sp>
    </p:spTree>
    <p:extLst>
      <p:ext uri="{BB962C8B-B14F-4D97-AF65-F5344CB8AC3E}">
        <p14:creationId xmlns:p14="http://schemas.microsoft.com/office/powerpoint/2010/main" val="1337908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92074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4100" y="1711541"/>
            <a:ext cx="6096000" cy="1477328"/>
          </a:xfrm>
          <a:prstGeom prst="rect">
            <a:avLst/>
          </a:prstGeom>
        </p:spPr>
        <p:txBody>
          <a:bodyPr>
            <a:spAutoFit/>
          </a:bodyPr>
          <a:lstStyle/>
          <a:p>
            <a:pPr algn="r"/>
            <a:r>
              <a:rPr lang="fa-IR" dirty="0" smtClean="0"/>
              <a:t>برای </a:t>
            </a:r>
            <a:r>
              <a:rPr lang="fa-IR" dirty="0"/>
              <a:t>رانندگی در روز های برفی و یخبندان، بــا انتخاب دکمه اِسنو </a:t>
            </a:r>
            <a:r>
              <a:rPr lang="fa-IR" dirty="0" smtClean="0"/>
              <a:t>حالــت </a:t>
            </a:r>
            <a:r>
              <a:rPr lang="fa-IR" dirty="0"/>
              <a:t>زمســتان ، هنــگام حرکت از وضعیت ســکون در ســطوح لغزنــده و در سرعتهــای پاییــن ، اتومبیــل ابتدا با دنــده ۲ و ســپس بــا دنــده هــای بالاتــر شروع بــه حرکــت کــرده و لــذا چرخــشِ در جــای چرخهــا را ، کاهــش مــی دهــد.</a:t>
            </a:r>
            <a:endParaRPr lang="en-US" dirty="0"/>
          </a:p>
        </p:txBody>
      </p:sp>
      <p:sp>
        <p:nvSpPr>
          <p:cNvPr id="3" name="TextBox 2"/>
          <p:cNvSpPr txBox="1"/>
          <p:nvPr/>
        </p:nvSpPr>
        <p:spPr>
          <a:xfrm>
            <a:off x="8764729" y="725372"/>
            <a:ext cx="758541" cy="369332"/>
          </a:xfrm>
          <a:prstGeom prst="rect">
            <a:avLst/>
          </a:prstGeom>
          <a:noFill/>
        </p:spPr>
        <p:txBody>
          <a:bodyPr wrap="none" rtlCol="0">
            <a:spAutoFit/>
          </a:bodyPr>
          <a:lstStyle/>
          <a:p>
            <a:r>
              <a:rPr lang="en-US" dirty="0" smtClean="0"/>
              <a:t>snow</a:t>
            </a:r>
            <a:endParaRPr lang="en-US" dirty="0"/>
          </a:p>
        </p:txBody>
      </p:sp>
      <p:sp>
        <p:nvSpPr>
          <p:cNvPr id="4" name="TextBox 3"/>
          <p:cNvSpPr txBox="1"/>
          <p:nvPr/>
        </p:nvSpPr>
        <p:spPr>
          <a:xfrm>
            <a:off x="9607582" y="725372"/>
            <a:ext cx="532518" cy="369332"/>
          </a:xfrm>
          <a:prstGeom prst="rect">
            <a:avLst/>
          </a:prstGeom>
          <a:noFill/>
        </p:spPr>
        <p:txBody>
          <a:bodyPr wrap="none" rtlCol="0">
            <a:spAutoFit/>
          </a:bodyPr>
          <a:lstStyle/>
          <a:p>
            <a:pPr algn="r"/>
            <a:r>
              <a:rPr lang="fa-IR" dirty="0" smtClean="0"/>
              <a:t>دکمه</a:t>
            </a:r>
            <a:endParaRPr lang="en-US" dirty="0"/>
          </a:p>
        </p:txBody>
      </p:sp>
    </p:spTree>
    <p:extLst>
      <p:ext uri="{BB962C8B-B14F-4D97-AF65-F5344CB8AC3E}">
        <p14:creationId xmlns:p14="http://schemas.microsoft.com/office/powerpoint/2010/main" val="11743829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443542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3572" y="1479517"/>
            <a:ext cx="6096000" cy="1477328"/>
          </a:xfrm>
          <a:prstGeom prst="rect">
            <a:avLst/>
          </a:prstGeom>
        </p:spPr>
        <p:txBody>
          <a:bodyPr>
            <a:spAutoFit/>
          </a:bodyPr>
          <a:lstStyle/>
          <a:p>
            <a:pPr algn="r"/>
            <a:r>
              <a:rPr lang="fa-IR" dirty="0"/>
              <a:t>افزایش/کاهش ارتفاع خودرو از طریق افزایش/کاهش دادن ارتفاع بدنه،  تعادل خودرو را بر هم نمی‌زند؛ همچنین این روش برای افرادی که تقارن و فاصله میان بدنه و چرخ را دوست دارند، مناسب است. در این آپشن، سیستم تعلیق بر جای خود باقی می‌ماند، در حالی که بدنه بالا و در زمان کاهش ارتفاع بدنه پایین قرار می‌گیرد</a:t>
            </a:r>
            <a:r>
              <a:rPr lang="fa-IR" dirty="0" smtClean="0"/>
              <a:t>.</a:t>
            </a:r>
            <a:endParaRPr lang="en-US" dirty="0"/>
          </a:p>
        </p:txBody>
      </p:sp>
      <p:sp>
        <p:nvSpPr>
          <p:cNvPr id="3" name="Rectangle 2"/>
          <p:cNvSpPr/>
          <p:nvPr/>
        </p:nvSpPr>
        <p:spPr>
          <a:xfrm>
            <a:off x="4103572" y="3307130"/>
            <a:ext cx="6096000" cy="1200329"/>
          </a:xfrm>
          <a:prstGeom prst="rect">
            <a:avLst/>
          </a:prstGeom>
        </p:spPr>
        <p:txBody>
          <a:bodyPr>
            <a:spAutoFit/>
          </a:bodyPr>
          <a:lstStyle/>
          <a:p>
            <a:pPr algn="r"/>
            <a:r>
              <a:rPr lang="fa-IR" dirty="0"/>
              <a:t>جابجایی کل بدنه یکدست صورت می‌گیرد و عملکرد آفرود در زمان افزایش ارتفاع و رانندگی اسپرت در زمان کاهش ارتفاع در صورت انجام شدن درست، بهبود می‌دهد. در خودروهای سدان برای عبور از موانعی که باعث برخورد زیربندی خودرو می شود این آپشن بسیار مفید و قابل استفاده می باشد.</a:t>
            </a:r>
            <a:endParaRPr lang="en-US" dirty="0"/>
          </a:p>
        </p:txBody>
      </p:sp>
      <p:sp>
        <p:nvSpPr>
          <p:cNvPr id="4" name="TextBox 3"/>
          <p:cNvSpPr txBox="1"/>
          <p:nvPr/>
        </p:nvSpPr>
        <p:spPr>
          <a:xfrm>
            <a:off x="8126569" y="759900"/>
            <a:ext cx="2073003" cy="369332"/>
          </a:xfrm>
          <a:prstGeom prst="rect">
            <a:avLst/>
          </a:prstGeom>
          <a:noFill/>
        </p:spPr>
        <p:txBody>
          <a:bodyPr wrap="none" rtlCol="0">
            <a:spAutoFit/>
          </a:bodyPr>
          <a:lstStyle/>
          <a:p>
            <a:r>
              <a:rPr lang="fa-IR" dirty="0" smtClean="0"/>
              <a:t>دکمه تنظیم ارتفاع خودرو</a:t>
            </a:r>
            <a:endParaRPr lang="en-US" dirty="0"/>
          </a:p>
        </p:txBody>
      </p:sp>
    </p:spTree>
    <p:extLst>
      <p:ext uri="{BB962C8B-B14F-4D97-AF65-F5344CB8AC3E}">
        <p14:creationId xmlns:p14="http://schemas.microsoft.com/office/powerpoint/2010/main" val="3816423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55206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5431" y="1266706"/>
            <a:ext cx="6096000" cy="1477328"/>
          </a:xfrm>
          <a:prstGeom prst="rect">
            <a:avLst/>
          </a:prstGeom>
        </p:spPr>
        <p:txBody>
          <a:bodyPr>
            <a:spAutoFit/>
          </a:bodyPr>
          <a:lstStyle/>
          <a:p>
            <a:pPr algn="r"/>
            <a:r>
              <a:rPr lang="fa-IR" dirty="0"/>
              <a:t>سیستم ای اس پی </a:t>
            </a:r>
            <a:r>
              <a:rPr lang="fa-IR" dirty="0" smtClean="0"/>
              <a:t>حاصل </a:t>
            </a:r>
            <a:r>
              <a:rPr lang="fa-IR" dirty="0"/>
              <a:t>تلفیق سیستم ترمز ای بی دی ، سیستم ا بی اس و سیستم تراکشن کنترل است که بوسیله نرم افزار و در صورت داشتن سخت افزار لازم برای سه سیستم بالا به همراه تعدادی سنسور اضافه، برای زاویه فرمان و شتاب های طولی و عرضی وارده به خودرو سیستم پایداری الکترونیکی یا همان ای اس پی را بوجود می آورد</a:t>
            </a:r>
            <a:r>
              <a:rPr lang="fa-IR" dirty="0" smtClean="0"/>
              <a:t>.</a:t>
            </a:r>
            <a:endParaRPr lang="fa-IR" dirty="0"/>
          </a:p>
        </p:txBody>
      </p:sp>
      <p:sp>
        <p:nvSpPr>
          <p:cNvPr id="3" name="TextBox 2"/>
          <p:cNvSpPr txBox="1"/>
          <p:nvPr/>
        </p:nvSpPr>
        <p:spPr>
          <a:xfrm>
            <a:off x="9628913" y="785611"/>
            <a:ext cx="532518" cy="369332"/>
          </a:xfrm>
          <a:prstGeom prst="rect">
            <a:avLst/>
          </a:prstGeom>
          <a:noFill/>
        </p:spPr>
        <p:txBody>
          <a:bodyPr wrap="none" rtlCol="0">
            <a:spAutoFit/>
          </a:bodyPr>
          <a:lstStyle/>
          <a:p>
            <a:r>
              <a:rPr lang="fa-IR" dirty="0" smtClean="0"/>
              <a:t>دکمه</a:t>
            </a:r>
            <a:endParaRPr lang="en-US" dirty="0"/>
          </a:p>
        </p:txBody>
      </p:sp>
      <p:sp>
        <p:nvSpPr>
          <p:cNvPr id="4" name="TextBox 3"/>
          <p:cNvSpPr txBox="1"/>
          <p:nvPr/>
        </p:nvSpPr>
        <p:spPr>
          <a:xfrm>
            <a:off x="8925059" y="785611"/>
            <a:ext cx="559769" cy="369332"/>
          </a:xfrm>
          <a:prstGeom prst="rect">
            <a:avLst/>
          </a:prstGeom>
          <a:noFill/>
        </p:spPr>
        <p:txBody>
          <a:bodyPr wrap="none" rtlCol="0">
            <a:spAutoFit/>
          </a:bodyPr>
          <a:lstStyle/>
          <a:p>
            <a:r>
              <a:rPr lang="en-US" dirty="0" smtClean="0"/>
              <a:t>ESP</a:t>
            </a:r>
            <a:endParaRPr lang="en-US" dirty="0"/>
          </a:p>
        </p:txBody>
      </p:sp>
      <p:sp>
        <p:nvSpPr>
          <p:cNvPr id="5" name="Rectangle 4"/>
          <p:cNvSpPr/>
          <p:nvPr/>
        </p:nvSpPr>
        <p:spPr>
          <a:xfrm>
            <a:off x="4065431" y="3132795"/>
            <a:ext cx="6096000" cy="2308324"/>
          </a:xfrm>
          <a:prstGeom prst="rect">
            <a:avLst/>
          </a:prstGeom>
        </p:spPr>
        <p:txBody>
          <a:bodyPr>
            <a:spAutoFit/>
          </a:bodyPr>
          <a:lstStyle/>
          <a:p>
            <a:pPr algn="r"/>
            <a:r>
              <a:rPr lang="fa-IR" dirty="0" smtClean="0"/>
              <a:t>با اندازه </a:t>
            </a:r>
            <a:r>
              <a:rPr lang="fa-IR" dirty="0"/>
              <a:t>گیری مداوم این پارامترها وضعیت حرکتی خودرو را بررسی میکند :</a:t>
            </a:r>
          </a:p>
          <a:p>
            <a:pPr algn="r"/>
            <a:r>
              <a:rPr lang="fa-IR" dirty="0"/>
              <a:t>1- سرعت گردش هر چرخ و سرعت حرکت خودرو</a:t>
            </a:r>
          </a:p>
          <a:p>
            <a:pPr algn="r"/>
            <a:r>
              <a:rPr lang="fa-IR" dirty="0"/>
              <a:t>2- وضعیت قرار گیری فرمان و همینطور محاسبه سرعت گرداندن فرمان</a:t>
            </a:r>
          </a:p>
          <a:p>
            <a:pPr algn="r"/>
            <a:r>
              <a:rPr lang="fa-IR" dirty="0"/>
              <a:t>3- میزان شتاب وارده طولی و شعاعی به خودرو</a:t>
            </a:r>
          </a:p>
          <a:p>
            <a:pPr algn="r"/>
            <a:r>
              <a:rPr lang="fa-IR" dirty="0"/>
              <a:t>4- وضعیت موتور از نظر گشتاور تولیدی</a:t>
            </a:r>
          </a:p>
          <a:p>
            <a:pPr algn="r"/>
            <a:r>
              <a:rPr lang="fa-IR" dirty="0"/>
              <a:t>5- در بعضی از گونه ها تعدادی سنسور برای بررسی وضعیت مسیر حرکت از نظر خیس یا خشک بودن و همینطور میزان لغزندگی مسیر حرکت هم وجود دارد.</a:t>
            </a:r>
          </a:p>
        </p:txBody>
      </p:sp>
    </p:spTree>
    <p:extLst>
      <p:ext uri="{BB962C8B-B14F-4D97-AF65-F5344CB8AC3E}">
        <p14:creationId xmlns:p14="http://schemas.microsoft.com/office/powerpoint/2010/main" val="695433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06152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3763" y="1395700"/>
            <a:ext cx="6096000" cy="1477328"/>
          </a:xfrm>
          <a:prstGeom prst="rect">
            <a:avLst/>
          </a:prstGeom>
        </p:spPr>
        <p:txBody>
          <a:bodyPr>
            <a:spAutoFit/>
          </a:bodyPr>
          <a:lstStyle/>
          <a:p>
            <a:pPr algn="r"/>
            <a:r>
              <a:rPr lang="fa-IR" dirty="0"/>
              <a:t>مکانیزم عملکرد ترمزدستی های مکانیکی به این شکل است که یک کابل از اهرم ترمز دستی به چرخهای عقب متصل می گردد و با کشیدن اهرم دستی یا پایی (در برخی مدل های مرسدس بنز و اتومبیل های آمریکایی)، لنت های ترمز چرخ های عقب درگیر می شد و از حرکت خودرو جلوگیری می کند.</a:t>
            </a:r>
            <a:br>
              <a:rPr lang="fa-IR" dirty="0"/>
            </a:br>
            <a:r>
              <a:rPr lang="fa-IR" dirty="0"/>
              <a:t>به طور کلی، دو نوع ترمزدستی الکترونیکی وجود دارد</a:t>
            </a:r>
            <a:r>
              <a:rPr lang="fa-IR" dirty="0" smtClean="0"/>
              <a:t>،</a:t>
            </a:r>
            <a:endParaRPr lang="en-US" dirty="0"/>
          </a:p>
        </p:txBody>
      </p:sp>
      <p:sp>
        <p:nvSpPr>
          <p:cNvPr id="3" name="Rectangle 2"/>
          <p:cNvSpPr/>
          <p:nvPr/>
        </p:nvSpPr>
        <p:spPr>
          <a:xfrm>
            <a:off x="3923763" y="3150026"/>
            <a:ext cx="6096000" cy="1754326"/>
          </a:xfrm>
          <a:prstGeom prst="rect">
            <a:avLst/>
          </a:prstGeom>
        </p:spPr>
        <p:txBody>
          <a:bodyPr>
            <a:spAutoFit/>
          </a:bodyPr>
          <a:lstStyle/>
          <a:p>
            <a:pPr algn="r"/>
            <a:r>
              <a:rPr lang="fa-IR" dirty="0"/>
              <a:t>در نوع اول، ترمزهای عقب بوسیله کابل (مانند ترمزدستی های مکانیکی) فعال می گردند، با این تفاوت که یک موتور برقی کار دست راننده را انجام می دهد و نیروی مورد نیاز فعال کردن ترمزدستی را تامین می کند. در این خودروها، ترمزدستی با فشردن یک دکمه، فعال یا غیرفعال می گردد و توسط یک چیپ الکترونیکی کنترل می شود که در شرایط مختلف، مانند زمانی که خودرو در سربالایی قرار گرفته است و قصد حرکت مجدد دارد، به یاری راننده می شتابد.</a:t>
            </a:r>
            <a:endParaRPr lang="en-US" dirty="0"/>
          </a:p>
        </p:txBody>
      </p:sp>
      <p:sp>
        <p:nvSpPr>
          <p:cNvPr id="4" name="TextBox 3"/>
          <p:cNvSpPr txBox="1"/>
          <p:nvPr/>
        </p:nvSpPr>
        <p:spPr>
          <a:xfrm>
            <a:off x="8594372" y="749370"/>
            <a:ext cx="1425391" cy="369332"/>
          </a:xfrm>
          <a:prstGeom prst="rect">
            <a:avLst/>
          </a:prstGeom>
          <a:noFill/>
        </p:spPr>
        <p:txBody>
          <a:bodyPr wrap="none" rtlCol="0">
            <a:spAutoFit/>
          </a:bodyPr>
          <a:lstStyle/>
          <a:p>
            <a:pPr algn="r"/>
            <a:r>
              <a:rPr lang="fa-IR" dirty="0" smtClean="0"/>
              <a:t>دکمه ترمز دستی</a:t>
            </a:r>
            <a:endParaRPr lang="en-US" dirty="0"/>
          </a:p>
        </p:txBody>
      </p:sp>
    </p:spTree>
    <p:extLst>
      <p:ext uri="{BB962C8B-B14F-4D97-AF65-F5344CB8AC3E}">
        <p14:creationId xmlns:p14="http://schemas.microsoft.com/office/powerpoint/2010/main" val="182643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68486" y="6488668"/>
            <a:ext cx="423514" cy="369332"/>
          </a:xfrm>
          <a:prstGeom prst="rect">
            <a:avLst/>
          </a:prstGeom>
          <a:noFill/>
        </p:spPr>
        <p:txBody>
          <a:bodyPr wrap="none" rtlCol="0">
            <a:spAutoFit/>
          </a:bodyPr>
          <a:lstStyle/>
          <a:p>
            <a:r>
              <a:rPr lang="fa-IR" dirty="0" smtClean="0"/>
              <a:t>11</a:t>
            </a:r>
            <a:endParaRPr lang="en-US" dirty="0"/>
          </a:p>
        </p:txBody>
      </p:sp>
      <p:sp>
        <p:nvSpPr>
          <p:cNvPr id="3" name="TextBox 2"/>
          <p:cNvSpPr txBox="1"/>
          <p:nvPr/>
        </p:nvSpPr>
        <p:spPr>
          <a:xfrm>
            <a:off x="7387964" y="676713"/>
            <a:ext cx="2874505" cy="369332"/>
          </a:xfrm>
          <a:prstGeom prst="rect">
            <a:avLst/>
          </a:prstGeom>
          <a:noFill/>
        </p:spPr>
        <p:txBody>
          <a:bodyPr wrap="none" rtlCol="0">
            <a:spAutoFit/>
          </a:bodyPr>
          <a:lstStyle/>
          <a:p>
            <a:pPr algn="r"/>
            <a:r>
              <a:rPr lang="fa-IR" dirty="0" smtClean="0"/>
              <a:t>4-) سیستم کمکی حرکت بین خطوط</a:t>
            </a:r>
            <a:endParaRPr lang="en-US" dirty="0"/>
          </a:p>
        </p:txBody>
      </p:sp>
      <p:sp>
        <p:nvSpPr>
          <p:cNvPr id="4" name="TextBox 3"/>
          <p:cNvSpPr txBox="1"/>
          <p:nvPr/>
        </p:nvSpPr>
        <p:spPr>
          <a:xfrm>
            <a:off x="5552946" y="676713"/>
            <a:ext cx="854721" cy="369332"/>
          </a:xfrm>
          <a:prstGeom prst="rect">
            <a:avLst/>
          </a:prstGeom>
          <a:noFill/>
        </p:spPr>
        <p:txBody>
          <a:bodyPr wrap="none" rtlCol="0">
            <a:spAutoFit/>
          </a:bodyPr>
          <a:lstStyle/>
          <a:p>
            <a:r>
              <a:rPr lang="en-US" dirty="0" smtClean="0"/>
              <a:t>(LDW)</a:t>
            </a:r>
            <a:endParaRPr lang="en-US" dirty="0"/>
          </a:p>
        </p:txBody>
      </p:sp>
      <p:sp>
        <p:nvSpPr>
          <p:cNvPr id="6" name="Rectangle 5"/>
          <p:cNvSpPr/>
          <p:nvPr/>
        </p:nvSpPr>
        <p:spPr>
          <a:xfrm>
            <a:off x="4166469" y="1500490"/>
            <a:ext cx="6096000" cy="1754326"/>
          </a:xfrm>
          <a:prstGeom prst="rect">
            <a:avLst/>
          </a:prstGeom>
        </p:spPr>
        <p:txBody>
          <a:bodyPr>
            <a:spAutoFit/>
          </a:bodyPr>
          <a:lstStyle/>
          <a:p>
            <a:pPr algn="r"/>
            <a:r>
              <a:rPr lang="fa-IR" dirty="0" smtClean="0"/>
              <a:t>سیستم کمکی رانندگی بین خطوط اولین بار توسط یکی از خودروسازان ژاپنی به دنیا معرفی شد.</a:t>
            </a:r>
          </a:p>
          <a:p>
            <a:pPr algn="just"/>
            <a:r>
              <a:rPr lang="fa-IR" dirty="0" smtClean="0"/>
              <a:t/>
            </a:r>
            <a:br>
              <a:rPr lang="fa-IR" dirty="0" smtClean="0"/>
            </a:br>
            <a:endParaRPr lang="fa-IR" dirty="0" smtClean="0"/>
          </a:p>
          <a:p>
            <a:pPr algn="just"/>
            <a:r>
              <a:rPr lang="fa-IR" dirty="0" smtClean="0"/>
              <a:t/>
            </a:r>
            <a:br>
              <a:rPr lang="fa-IR" dirty="0" smtClean="0"/>
            </a:br>
            <a:endParaRPr lang="fa-IR" dirty="0"/>
          </a:p>
        </p:txBody>
      </p:sp>
      <p:sp>
        <p:nvSpPr>
          <p:cNvPr id="7" name="Rectangle 6"/>
          <p:cNvSpPr/>
          <p:nvPr/>
        </p:nvSpPr>
        <p:spPr>
          <a:xfrm>
            <a:off x="4166469" y="2241334"/>
            <a:ext cx="6096000" cy="923330"/>
          </a:xfrm>
          <a:prstGeom prst="rect">
            <a:avLst/>
          </a:prstGeom>
        </p:spPr>
        <p:txBody>
          <a:bodyPr>
            <a:spAutoFit/>
          </a:bodyPr>
          <a:lstStyle/>
          <a:p>
            <a:pPr algn="r"/>
            <a:r>
              <a:rPr lang="fa-IR" dirty="0" smtClean="0"/>
              <a:t>برخی از این سیستم‌ها که با نام "هشدار خروج از خطوط" شناخته می‌شوند، خطوط جاده را آنالیز می‌کنند و در صورت خروج خودرو از خط حرکتی خود، به راننده هشدار می‌دهد.</a:t>
            </a:r>
          </a:p>
        </p:txBody>
      </p:sp>
      <p:sp>
        <p:nvSpPr>
          <p:cNvPr id="8" name="Rectangle 7"/>
          <p:cNvSpPr/>
          <p:nvPr/>
        </p:nvSpPr>
        <p:spPr>
          <a:xfrm>
            <a:off x="4166469" y="3254816"/>
            <a:ext cx="6096000" cy="923330"/>
          </a:xfrm>
          <a:prstGeom prst="rect">
            <a:avLst/>
          </a:prstGeom>
        </p:spPr>
        <p:txBody>
          <a:bodyPr>
            <a:spAutoFit/>
          </a:bodyPr>
          <a:lstStyle/>
          <a:p>
            <a:pPr algn="r"/>
            <a:r>
              <a:rPr lang="fa-IR" dirty="0" smtClean="0"/>
              <a:t>در نسخه‌های پیشرفته تر، سیستم بر روی فرمان خودرو کنترل دارد و نمی‌گذارد تا خودرو از مسیر خودش خارج شود.</a:t>
            </a:r>
            <a:br>
              <a:rPr lang="fa-IR" dirty="0" smtClean="0"/>
            </a:br>
            <a:endParaRPr lang="en-US" dirty="0"/>
          </a:p>
        </p:txBody>
      </p:sp>
      <p:sp>
        <p:nvSpPr>
          <p:cNvPr id="9" name="Rectangle 8"/>
          <p:cNvSpPr/>
          <p:nvPr/>
        </p:nvSpPr>
        <p:spPr>
          <a:xfrm>
            <a:off x="4166469" y="4457343"/>
            <a:ext cx="6096000" cy="2031325"/>
          </a:xfrm>
          <a:prstGeom prst="rect">
            <a:avLst/>
          </a:prstGeom>
        </p:spPr>
        <p:txBody>
          <a:bodyPr>
            <a:spAutoFit/>
          </a:bodyPr>
          <a:lstStyle/>
          <a:p>
            <a:pPr algn="r"/>
            <a:r>
              <a:rPr lang="fa-IR" dirty="0" smtClean="0"/>
              <a:t>یکی از قطعات مهم در ساختار فناوری تشخیص خطوط جاده در خودرو‌ها، سنسور مادون قرمز برای تشخیص خطوط جاده است. سنسور مادون قرمز نصب شده در جلو خودرو، قادر است خطوط جاده را از مابقی المان‌های موجود در اطراف خودرو تمایز دهد. سپس این اطلاعات به قسمت( ای سی یو) فرستاده می‌شود و از طریق تحلیل داده‌ها، هنگامی که در حال خروج از خطوط جاده هستید، خودرو به شما هشدار می‌دهد.</a:t>
            </a:r>
          </a:p>
          <a:p>
            <a:endParaRPr lang="fa-IR" dirty="0"/>
          </a:p>
        </p:txBody>
      </p:sp>
      <p:sp>
        <p:nvSpPr>
          <p:cNvPr id="10" name="Rectangle 9"/>
          <p:cNvSpPr/>
          <p:nvPr/>
        </p:nvSpPr>
        <p:spPr>
          <a:xfrm>
            <a:off x="7886498" y="3993480"/>
            <a:ext cx="2375971" cy="369332"/>
          </a:xfrm>
          <a:prstGeom prst="rect">
            <a:avLst/>
          </a:prstGeom>
        </p:spPr>
        <p:txBody>
          <a:bodyPr wrap="none">
            <a:spAutoFit/>
          </a:bodyPr>
          <a:lstStyle/>
          <a:p>
            <a:r>
              <a:rPr lang="fa-IR" dirty="0" smtClean="0"/>
              <a:t>این سیستم چگونه کار می‌کند؟</a:t>
            </a:r>
          </a:p>
        </p:txBody>
      </p:sp>
    </p:spTree>
    <p:extLst>
      <p:ext uri="{BB962C8B-B14F-4D97-AF65-F5344CB8AC3E}">
        <p14:creationId xmlns:p14="http://schemas.microsoft.com/office/powerpoint/2010/main" val="27160347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3813" y="1259175"/>
            <a:ext cx="6091707" cy="3970318"/>
          </a:xfrm>
          <a:prstGeom prst="rect">
            <a:avLst/>
          </a:prstGeom>
        </p:spPr>
        <p:txBody>
          <a:bodyPr wrap="square">
            <a:spAutoFit/>
          </a:bodyPr>
          <a:lstStyle/>
          <a:p>
            <a:pPr algn="r"/>
            <a:r>
              <a:rPr lang="fa-IR" dirty="0"/>
              <a:t>در نوع دوم، همانند فولکس واگن پاسات، موتور الکتریکی ترمز دستی در کالیپر ترمز چرخ عقب جاسازی شده است. در این سیستم هیچ گونه کابلی وجود ندارد و ترمزدستی فقط به واسطه نیروی الکتریکی فعال می گردد. در صورت فشردن دکمه و فعال شدن ترمزدستی، چراغ نمایشگر روی دکمه فعال سازی روشن شده و صدای هشدار نیز شنیده می شود. لازم به ذکر است این سیستم توسط </a:t>
            </a:r>
            <a:r>
              <a:rPr lang="fa-IR" dirty="0" smtClean="0"/>
              <a:t>همان دکمه </a:t>
            </a:r>
            <a:r>
              <a:rPr lang="fa-IR" dirty="0"/>
              <a:t>نیز غیر فعال می شود. البته در اغلب خودروها، بعد از </a:t>
            </a:r>
            <a:r>
              <a:rPr lang="fa-IR" dirty="0" smtClean="0"/>
              <a:t>قرارگیری دنده در حالت      </a:t>
            </a:r>
            <a:r>
              <a:rPr lang="fa-IR" dirty="0"/>
              <a:t>و فشردن پدال ترمز، ترمزدستی به صورت اتوماتیک غیرفعال می شود</a:t>
            </a:r>
          </a:p>
          <a:p>
            <a:pPr algn="r"/>
            <a:r>
              <a:rPr lang="fa-IR" dirty="0"/>
              <a:t>این سیستم جدید از اوایل قرن 21 مورد استفاده خودروسازان قرار گرفت. به طوری که </a:t>
            </a:r>
            <a:r>
              <a:rPr lang="fa-IR" dirty="0" smtClean="0"/>
              <a:t>آئودی       مدل </a:t>
            </a:r>
            <a:r>
              <a:rPr lang="fa-IR" dirty="0"/>
              <a:t>2004، دارای سیستم ترمزدستی الکترونیکی بود و تا سال 2009 تمام محصولات آئودی مجهز به این سیستم شدند. بعد از آئودی، خودروسازان دیگری مثل :</a:t>
            </a:r>
            <a:br>
              <a:rPr lang="fa-IR" dirty="0"/>
            </a:br>
            <a:r>
              <a:rPr lang="fa-IR" dirty="0"/>
              <a:t>فولکس واگن، ولوو، کادیلاک، بیوک، جگوار و لکسوس نیز از این سیستم بهره بردند.</a:t>
            </a:r>
          </a:p>
        </p:txBody>
      </p:sp>
      <p:sp>
        <p:nvSpPr>
          <p:cNvPr id="3" name="Rectangle 2"/>
          <p:cNvSpPr/>
          <p:nvPr/>
        </p:nvSpPr>
        <p:spPr>
          <a:xfrm>
            <a:off x="9190953" y="2875002"/>
            <a:ext cx="420308" cy="369332"/>
          </a:xfrm>
          <a:prstGeom prst="rect">
            <a:avLst/>
          </a:prstGeom>
        </p:spPr>
        <p:txBody>
          <a:bodyPr wrap="none">
            <a:spAutoFit/>
          </a:bodyPr>
          <a:lstStyle/>
          <a:p>
            <a:r>
              <a:rPr lang="en-US" dirty="0"/>
              <a:t>D </a:t>
            </a:r>
          </a:p>
        </p:txBody>
      </p:sp>
      <p:sp>
        <p:nvSpPr>
          <p:cNvPr id="4" name="Rectangle 3"/>
          <p:cNvSpPr/>
          <p:nvPr/>
        </p:nvSpPr>
        <p:spPr>
          <a:xfrm>
            <a:off x="8276313" y="3716538"/>
            <a:ext cx="548548" cy="369332"/>
          </a:xfrm>
          <a:prstGeom prst="rect">
            <a:avLst/>
          </a:prstGeom>
        </p:spPr>
        <p:txBody>
          <a:bodyPr wrap="none">
            <a:spAutoFit/>
          </a:bodyPr>
          <a:lstStyle/>
          <a:p>
            <a:r>
              <a:rPr lang="en-US" dirty="0"/>
              <a:t>A8 </a:t>
            </a:r>
          </a:p>
        </p:txBody>
      </p:sp>
    </p:spTree>
    <p:extLst>
      <p:ext uri="{BB962C8B-B14F-4D97-AF65-F5344CB8AC3E}">
        <p14:creationId xmlns:p14="http://schemas.microsoft.com/office/powerpoint/2010/main" val="3446761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4229510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9853" y="1817328"/>
            <a:ext cx="6096000" cy="3970318"/>
          </a:xfrm>
          <a:prstGeom prst="rect">
            <a:avLst/>
          </a:prstGeom>
        </p:spPr>
        <p:txBody>
          <a:bodyPr>
            <a:spAutoFit/>
          </a:bodyPr>
          <a:lstStyle/>
          <a:p>
            <a:pPr algn="r"/>
            <a:r>
              <a:rPr lang="fa-IR" dirty="0"/>
              <a:t>کلید </a:t>
            </a:r>
            <a:r>
              <a:rPr lang="fa-IR" dirty="0" smtClean="0"/>
              <a:t>                     که </a:t>
            </a:r>
            <a:r>
              <a:rPr lang="fa-IR" dirty="0"/>
              <a:t>برای فعال کردن حالت </a:t>
            </a:r>
            <a:r>
              <a:rPr lang="fa-IR" dirty="0" smtClean="0"/>
              <a:t>                     به </a:t>
            </a:r>
            <a:r>
              <a:rPr lang="fa-IR" dirty="0"/>
              <a:t>کار گرفته می شود. در این حالت موتور پاسخگویی بیشتری داشته و قدرتی بیش از حالت قبل پیدا خواهد کرد.</a:t>
            </a:r>
          </a:p>
          <a:p>
            <a:pPr algn="r"/>
            <a:r>
              <a:rPr lang="fa-IR" dirty="0"/>
              <a:t>این آپشن به منظور شتاب‌گیری خیلی سریع خودرو می باشد. نحوه کار این آپشن به اینصورت می باشد که ابتدا کلید اسپرت پلاس را فشار دهید،بعد با پای چپ ترمز را نگه دارید و با پای راست بر روی پدال گاز فشار وارد کنید تا دور موتور به بالای ۴۸۰۰ دور بر دقیقه برسد،سپس ترمز را رها کنید؛ در این حالت، گیربکس به صورت خودکار کلاچ را درگیر می‌کند و نیرو را به چرخ ها وارد می‌کند… قطعا کار بعدی شما مهار خودرویی است که به شدت از جای خود کنده شده و هر لحظه بر شتاب و سرعتش افزوده می شود.</a:t>
            </a:r>
          </a:p>
          <a:p>
            <a:pPr algn="r"/>
            <a:r>
              <a:rPr lang="fa-IR" dirty="0"/>
              <a:t>زمانی که حالت اسپرت یا اسپرت پلاس را وارد مدار می کنید تغییراتی در خودرو صورت می گیرد،مانند تغییر ضریب فرمان و میزان سوخت رسانی و …در حالتهای اسپرت تعویض دنده ها سریعتر انجام می شود و صدای اگزوز بیشتر به گوش می رسد.</a:t>
            </a:r>
          </a:p>
        </p:txBody>
      </p:sp>
      <p:sp>
        <p:nvSpPr>
          <p:cNvPr id="3" name="Rectangle 2"/>
          <p:cNvSpPr/>
          <p:nvPr/>
        </p:nvSpPr>
        <p:spPr>
          <a:xfrm>
            <a:off x="8387642" y="1817328"/>
            <a:ext cx="1511952" cy="369332"/>
          </a:xfrm>
          <a:prstGeom prst="rect">
            <a:avLst/>
          </a:prstGeom>
        </p:spPr>
        <p:txBody>
          <a:bodyPr wrap="none">
            <a:spAutoFit/>
          </a:bodyPr>
          <a:lstStyle/>
          <a:p>
            <a:r>
              <a:rPr lang="en-US" dirty="0" smtClean="0"/>
              <a:t>SPORT </a:t>
            </a:r>
            <a:r>
              <a:rPr lang="en-US" dirty="0"/>
              <a:t>PLUS </a:t>
            </a:r>
          </a:p>
        </p:txBody>
      </p:sp>
      <p:sp>
        <p:nvSpPr>
          <p:cNvPr id="4" name="Rectangle 3"/>
          <p:cNvSpPr/>
          <p:nvPr/>
        </p:nvSpPr>
        <p:spPr>
          <a:xfrm>
            <a:off x="5086739" y="1817328"/>
            <a:ext cx="1511952" cy="369332"/>
          </a:xfrm>
          <a:prstGeom prst="rect">
            <a:avLst/>
          </a:prstGeom>
        </p:spPr>
        <p:txBody>
          <a:bodyPr wrap="none">
            <a:spAutoFit/>
          </a:bodyPr>
          <a:lstStyle/>
          <a:p>
            <a:r>
              <a:rPr lang="en-US" dirty="0"/>
              <a:t>SPORT PLUS </a:t>
            </a:r>
          </a:p>
        </p:txBody>
      </p:sp>
      <p:sp>
        <p:nvSpPr>
          <p:cNvPr id="5" name="Rectangle 4"/>
          <p:cNvSpPr/>
          <p:nvPr/>
        </p:nvSpPr>
        <p:spPr>
          <a:xfrm>
            <a:off x="7825231" y="761626"/>
            <a:ext cx="1511952" cy="369332"/>
          </a:xfrm>
          <a:prstGeom prst="rect">
            <a:avLst/>
          </a:prstGeom>
        </p:spPr>
        <p:txBody>
          <a:bodyPr wrap="none">
            <a:spAutoFit/>
          </a:bodyPr>
          <a:lstStyle/>
          <a:p>
            <a:r>
              <a:rPr lang="en-US" dirty="0"/>
              <a:t>SPORT PLUS </a:t>
            </a:r>
          </a:p>
        </p:txBody>
      </p:sp>
      <p:sp>
        <p:nvSpPr>
          <p:cNvPr id="6" name="TextBox 5"/>
          <p:cNvSpPr txBox="1"/>
          <p:nvPr/>
        </p:nvSpPr>
        <p:spPr>
          <a:xfrm>
            <a:off x="9633335" y="761626"/>
            <a:ext cx="532518" cy="369332"/>
          </a:xfrm>
          <a:prstGeom prst="rect">
            <a:avLst/>
          </a:prstGeom>
          <a:noFill/>
        </p:spPr>
        <p:txBody>
          <a:bodyPr wrap="none" rtlCol="0">
            <a:spAutoFit/>
          </a:bodyPr>
          <a:lstStyle/>
          <a:p>
            <a:r>
              <a:rPr lang="fa-IR" dirty="0" smtClean="0"/>
              <a:t>دکمه</a:t>
            </a:r>
            <a:endParaRPr lang="en-US" dirty="0"/>
          </a:p>
        </p:txBody>
      </p:sp>
    </p:spTree>
    <p:extLst>
      <p:ext uri="{BB962C8B-B14F-4D97-AF65-F5344CB8AC3E}">
        <p14:creationId xmlns:p14="http://schemas.microsoft.com/office/powerpoint/2010/main" val="20987295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32465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6714" y="1582341"/>
            <a:ext cx="6096000" cy="2031325"/>
          </a:xfrm>
          <a:prstGeom prst="rect">
            <a:avLst/>
          </a:prstGeom>
        </p:spPr>
        <p:txBody>
          <a:bodyPr>
            <a:spAutoFit/>
          </a:bodyPr>
          <a:lstStyle/>
          <a:p>
            <a:pPr algn="r"/>
            <a:r>
              <a:rPr lang="fa-IR" dirty="0"/>
              <a:t>دکمه اِنجین خاموش </a:t>
            </a:r>
            <a:r>
              <a:rPr lang="fa-IR" dirty="0" smtClean="0"/>
              <a:t>                       آپشن </a:t>
            </a:r>
            <a:r>
              <a:rPr lang="fa-IR" dirty="0"/>
              <a:t>استاندارد برای خودروهای لوکس به حساب می آید. در زمانی که خودرو پشت چراغ قرمز و یا ترافیک زیاد متوقف میشود، موتور خودرو خاموش میشود که این عمل باعث مصرف کمتر سوخت می شود، و در زمانی که فرمان خودرو به سمتی هدایت شود و یا راننده پای خود را از ترمز بردارد خودرو استارت می خورد و آماده حرکت می شود. در همه خودروهایی که دارای دکمه اِنجین خاموش </a:t>
            </a:r>
            <a:r>
              <a:rPr lang="fa-IR" dirty="0" smtClean="0"/>
              <a:t>                      هستند </a:t>
            </a:r>
            <a:r>
              <a:rPr lang="fa-IR" dirty="0"/>
              <a:t>این آپشن فعال می باشد و امکان خاموش کردن آن توسط دکمه </a:t>
            </a:r>
            <a:r>
              <a:rPr lang="fa-IR" dirty="0" smtClean="0"/>
              <a:t>نیز </a:t>
            </a:r>
            <a:r>
              <a:rPr lang="fa-IR" dirty="0"/>
              <a:t>میباشد.</a:t>
            </a:r>
            <a:endParaRPr lang="en-US" dirty="0"/>
          </a:p>
        </p:txBody>
      </p:sp>
      <p:sp>
        <p:nvSpPr>
          <p:cNvPr id="3" name="Rectangle 2"/>
          <p:cNvSpPr/>
          <p:nvPr/>
        </p:nvSpPr>
        <p:spPr>
          <a:xfrm>
            <a:off x="4772138" y="2943139"/>
            <a:ext cx="1431802" cy="369332"/>
          </a:xfrm>
          <a:prstGeom prst="rect">
            <a:avLst/>
          </a:prstGeom>
        </p:spPr>
        <p:txBody>
          <a:bodyPr wrap="none">
            <a:spAutoFit/>
          </a:bodyPr>
          <a:lstStyle/>
          <a:p>
            <a:r>
              <a:rPr lang="en-US" dirty="0"/>
              <a:t>Engine </a:t>
            </a:r>
            <a:r>
              <a:rPr lang="en-US" dirty="0" smtClean="0"/>
              <a:t>OFF</a:t>
            </a:r>
            <a:endParaRPr lang="en-US" dirty="0"/>
          </a:p>
        </p:txBody>
      </p:sp>
      <p:sp>
        <p:nvSpPr>
          <p:cNvPr id="5" name="Rectangle 4"/>
          <p:cNvSpPr/>
          <p:nvPr/>
        </p:nvSpPr>
        <p:spPr>
          <a:xfrm>
            <a:off x="7042179" y="1582341"/>
            <a:ext cx="1431802" cy="369332"/>
          </a:xfrm>
          <a:prstGeom prst="rect">
            <a:avLst/>
          </a:prstGeom>
        </p:spPr>
        <p:txBody>
          <a:bodyPr wrap="none">
            <a:spAutoFit/>
          </a:bodyPr>
          <a:lstStyle/>
          <a:p>
            <a:r>
              <a:rPr lang="en-US" dirty="0"/>
              <a:t>Engine </a:t>
            </a:r>
            <a:r>
              <a:rPr lang="en-US" dirty="0" smtClean="0"/>
              <a:t>OFF</a:t>
            </a:r>
            <a:endParaRPr lang="en-US" dirty="0"/>
          </a:p>
        </p:txBody>
      </p:sp>
      <p:sp>
        <p:nvSpPr>
          <p:cNvPr id="7" name="Rectangle 6"/>
          <p:cNvSpPr/>
          <p:nvPr/>
        </p:nvSpPr>
        <p:spPr>
          <a:xfrm>
            <a:off x="8473981" y="758712"/>
            <a:ext cx="1683474" cy="369332"/>
          </a:xfrm>
          <a:prstGeom prst="rect">
            <a:avLst/>
          </a:prstGeom>
        </p:spPr>
        <p:txBody>
          <a:bodyPr wrap="none">
            <a:spAutoFit/>
          </a:bodyPr>
          <a:lstStyle/>
          <a:p>
            <a:r>
              <a:rPr lang="fa-IR" dirty="0"/>
              <a:t>دکمه اِنجین خاموش </a:t>
            </a:r>
            <a:endParaRPr lang="en-US" dirty="0"/>
          </a:p>
        </p:txBody>
      </p:sp>
      <p:sp>
        <p:nvSpPr>
          <p:cNvPr id="8" name="Rectangle 7"/>
          <p:cNvSpPr/>
          <p:nvPr/>
        </p:nvSpPr>
        <p:spPr>
          <a:xfrm>
            <a:off x="6496274" y="758712"/>
            <a:ext cx="1431802" cy="369332"/>
          </a:xfrm>
          <a:prstGeom prst="rect">
            <a:avLst/>
          </a:prstGeom>
        </p:spPr>
        <p:txBody>
          <a:bodyPr wrap="none">
            <a:spAutoFit/>
          </a:bodyPr>
          <a:lstStyle/>
          <a:p>
            <a:r>
              <a:rPr lang="en-US" dirty="0"/>
              <a:t>Engine </a:t>
            </a:r>
            <a:r>
              <a:rPr lang="en-US" dirty="0" smtClean="0"/>
              <a:t>OFF</a:t>
            </a:r>
            <a:endParaRPr lang="en-US" dirty="0"/>
          </a:p>
        </p:txBody>
      </p:sp>
    </p:spTree>
    <p:extLst>
      <p:ext uri="{BB962C8B-B14F-4D97-AF65-F5344CB8AC3E}">
        <p14:creationId xmlns:p14="http://schemas.microsoft.com/office/powerpoint/2010/main" val="3874383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08190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7549" y="1502105"/>
            <a:ext cx="6096000" cy="1200329"/>
          </a:xfrm>
          <a:prstGeom prst="rect">
            <a:avLst/>
          </a:prstGeom>
        </p:spPr>
        <p:txBody>
          <a:bodyPr>
            <a:spAutoFit/>
          </a:bodyPr>
          <a:lstStyle/>
          <a:p>
            <a:pPr algn="r"/>
            <a:r>
              <a:rPr lang="fa-IR" dirty="0"/>
              <a:t>دکمه استارتر قابلیت روشن و خاموش کردن خودرو توسط دکمه بدون استفاده از سوئیچ به راننده می دهد. این سیستم بسیار ایمن طراحی شده در حالتی که راننده باید سوئیچ را همراه خود نزدیک به دکمه استارتر قرار داده باشد تا خودرو توسط دکمه روشن شود، </a:t>
            </a:r>
            <a:endParaRPr lang="en-US" dirty="0"/>
          </a:p>
        </p:txBody>
      </p:sp>
      <p:sp>
        <p:nvSpPr>
          <p:cNvPr id="5" name="Rectangle 4"/>
          <p:cNvSpPr/>
          <p:nvPr/>
        </p:nvSpPr>
        <p:spPr>
          <a:xfrm>
            <a:off x="3627549" y="3188140"/>
            <a:ext cx="6096000" cy="1477328"/>
          </a:xfrm>
          <a:prstGeom prst="rect">
            <a:avLst/>
          </a:prstGeom>
        </p:spPr>
        <p:txBody>
          <a:bodyPr>
            <a:spAutoFit/>
          </a:bodyPr>
          <a:lstStyle/>
          <a:p>
            <a:pPr algn="r"/>
            <a:r>
              <a:rPr lang="fa-IR" dirty="0"/>
              <a:t>به طور مثال درون جیب راننده و یا وسط‌ کنسول قرار گرفته باشد و در زمانی که راننده از خودرو بدون خاموش کردن موتور همراه با سوئیچ پیاده شود خودرو تا زمانی که روشن است قابل استفاده میباشد. جایگاه دکمه استارتر در بیشتر خودروها کنار فرمان  قرار دارد ولی در برخی از خودروهای لوکس وسط‌ کنسول قرار دارد.</a:t>
            </a:r>
            <a:endParaRPr lang="en-US" dirty="0"/>
          </a:p>
        </p:txBody>
      </p:sp>
      <p:sp>
        <p:nvSpPr>
          <p:cNvPr id="6" name="Rectangle 5"/>
          <p:cNvSpPr/>
          <p:nvPr/>
        </p:nvSpPr>
        <p:spPr>
          <a:xfrm>
            <a:off x="8503343" y="705254"/>
            <a:ext cx="1220206" cy="369332"/>
          </a:xfrm>
          <a:prstGeom prst="rect">
            <a:avLst/>
          </a:prstGeom>
        </p:spPr>
        <p:txBody>
          <a:bodyPr wrap="none">
            <a:spAutoFit/>
          </a:bodyPr>
          <a:lstStyle/>
          <a:p>
            <a:r>
              <a:rPr lang="fa-IR" dirty="0"/>
              <a:t>دکمه استارتر </a:t>
            </a:r>
            <a:endParaRPr lang="en-US" dirty="0"/>
          </a:p>
        </p:txBody>
      </p:sp>
    </p:spTree>
    <p:extLst>
      <p:ext uri="{BB962C8B-B14F-4D97-AF65-F5344CB8AC3E}">
        <p14:creationId xmlns:p14="http://schemas.microsoft.com/office/powerpoint/2010/main" val="38794971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4196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795" y="1514778"/>
            <a:ext cx="6096000" cy="2031325"/>
          </a:xfrm>
          <a:prstGeom prst="rect">
            <a:avLst/>
          </a:prstGeom>
        </p:spPr>
        <p:txBody>
          <a:bodyPr>
            <a:spAutoFit/>
          </a:bodyPr>
          <a:lstStyle/>
          <a:p>
            <a:pPr algn="r"/>
            <a:r>
              <a:rPr lang="fa-IR" dirty="0"/>
              <a:t>شرکت های اتومبیل سازی در خودروهای روز خود سعی می کنند با افزودن سیستم </a:t>
            </a:r>
            <a:r>
              <a:rPr lang="fa-IR" dirty="0" smtClean="0"/>
              <a:t>                          حالت </a:t>
            </a:r>
            <a:r>
              <a:rPr lang="fa-IR" dirty="0"/>
              <a:t>رانندگی روان با کیفیت در کنار یک مدل اسپرت را به اتومبیل خود بیافزایند. در حقیقت افراد با فعال کردن حالت کامفورت سیستم اتومبیل، خودرو را با ثبات می کند به شکلی که حالتی روان به رانندگی افراد بخشیده و در کنار آن خودرو در حالت اسپرت با تنظیم سیستم تعلیق قابلیت کنترل بیشتر در سرعت زیاد نیز خواهد داشت. با این سیستم می توان شاهد بهبود عملکرد اتومبیل نیز بود که موردتوجه هر فرد در رانندگیست. </a:t>
            </a:r>
            <a:endParaRPr lang="en-US" dirty="0"/>
          </a:p>
        </p:txBody>
      </p:sp>
      <p:sp>
        <p:nvSpPr>
          <p:cNvPr id="3" name="Rectangle 2"/>
          <p:cNvSpPr/>
          <p:nvPr/>
        </p:nvSpPr>
        <p:spPr>
          <a:xfrm>
            <a:off x="5199773" y="4691704"/>
            <a:ext cx="1808508" cy="369332"/>
          </a:xfrm>
          <a:prstGeom prst="rect">
            <a:avLst/>
          </a:prstGeom>
        </p:spPr>
        <p:txBody>
          <a:bodyPr wrap="none">
            <a:spAutoFit/>
          </a:bodyPr>
          <a:lstStyle/>
          <a:p>
            <a:r>
              <a:rPr lang="en-US" dirty="0"/>
              <a:t>Comfort Sport </a:t>
            </a:r>
          </a:p>
        </p:txBody>
      </p:sp>
      <p:sp>
        <p:nvSpPr>
          <p:cNvPr id="4" name="Rectangle 3"/>
          <p:cNvSpPr/>
          <p:nvPr/>
        </p:nvSpPr>
        <p:spPr>
          <a:xfrm>
            <a:off x="7618769" y="4137706"/>
            <a:ext cx="1808508" cy="369332"/>
          </a:xfrm>
          <a:prstGeom prst="rect">
            <a:avLst/>
          </a:prstGeom>
        </p:spPr>
        <p:txBody>
          <a:bodyPr wrap="none">
            <a:spAutoFit/>
          </a:bodyPr>
          <a:lstStyle/>
          <a:p>
            <a:r>
              <a:rPr lang="en-US" dirty="0"/>
              <a:t>Comfort Sport </a:t>
            </a:r>
          </a:p>
        </p:txBody>
      </p:sp>
      <p:sp>
        <p:nvSpPr>
          <p:cNvPr id="5" name="Rectangle 4"/>
          <p:cNvSpPr/>
          <p:nvPr/>
        </p:nvSpPr>
        <p:spPr>
          <a:xfrm>
            <a:off x="7707624" y="1810979"/>
            <a:ext cx="1808508" cy="369332"/>
          </a:xfrm>
          <a:prstGeom prst="rect">
            <a:avLst/>
          </a:prstGeom>
        </p:spPr>
        <p:txBody>
          <a:bodyPr wrap="none">
            <a:spAutoFit/>
          </a:bodyPr>
          <a:lstStyle/>
          <a:p>
            <a:r>
              <a:rPr lang="en-US" dirty="0"/>
              <a:t>Comfort Sport </a:t>
            </a:r>
          </a:p>
        </p:txBody>
      </p:sp>
      <p:sp>
        <p:nvSpPr>
          <p:cNvPr id="6" name="Rectangle 5"/>
          <p:cNvSpPr/>
          <p:nvPr/>
        </p:nvSpPr>
        <p:spPr>
          <a:xfrm>
            <a:off x="7182382" y="699137"/>
            <a:ext cx="1808508" cy="369332"/>
          </a:xfrm>
          <a:prstGeom prst="rect">
            <a:avLst/>
          </a:prstGeom>
        </p:spPr>
        <p:txBody>
          <a:bodyPr wrap="none">
            <a:spAutoFit/>
          </a:bodyPr>
          <a:lstStyle/>
          <a:p>
            <a:r>
              <a:rPr lang="en-US" dirty="0"/>
              <a:t>Comfort Sport </a:t>
            </a:r>
          </a:p>
        </p:txBody>
      </p:sp>
      <p:sp>
        <p:nvSpPr>
          <p:cNvPr id="7" name="TextBox 6"/>
          <p:cNvSpPr txBox="1"/>
          <p:nvPr/>
        </p:nvSpPr>
        <p:spPr>
          <a:xfrm>
            <a:off x="9427277" y="700403"/>
            <a:ext cx="532518" cy="369332"/>
          </a:xfrm>
          <a:prstGeom prst="rect">
            <a:avLst/>
          </a:prstGeom>
          <a:noFill/>
        </p:spPr>
        <p:txBody>
          <a:bodyPr wrap="none" rtlCol="0">
            <a:spAutoFit/>
          </a:bodyPr>
          <a:lstStyle/>
          <a:p>
            <a:pPr algn="r"/>
            <a:r>
              <a:rPr lang="fa-IR" dirty="0" smtClean="0"/>
              <a:t>دکمه</a:t>
            </a:r>
            <a:endParaRPr lang="en-US" dirty="0"/>
          </a:p>
        </p:txBody>
      </p:sp>
      <p:sp>
        <p:nvSpPr>
          <p:cNvPr id="8" name="Rectangle 7"/>
          <p:cNvSpPr/>
          <p:nvPr/>
        </p:nvSpPr>
        <p:spPr>
          <a:xfrm>
            <a:off x="3863795" y="4137706"/>
            <a:ext cx="6096000" cy="1477328"/>
          </a:xfrm>
          <a:prstGeom prst="rect">
            <a:avLst/>
          </a:prstGeom>
        </p:spPr>
        <p:txBody>
          <a:bodyPr>
            <a:spAutoFit/>
          </a:bodyPr>
          <a:lstStyle/>
          <a:p>
            <a:pPr algn="r"/>
            <a:r>
              <a:rPr lang="fa-IR" dirty="0"/>
              <a:t>با سیستم                          اتومبیل نوسان کمتری داشته و از این رو آسیب کمی به اتاق وارد می شود و افزایش طول عمر خودرو نیز تاثیر بسزایی دارد. اگر بخواهیم درباره نحوه عملکرد سیستم                            بگوییم باید ذکر کرد این سیستم با تنظیم سیستم تعلیق در حالتی بهبودیافته، لذت رانندگی اتومبیل را افزایش خواهد داد.</a:t>
            </a:r>
            <a:endParaRPr lang="en-US" dirty="0"/>
          </a:p>
        </p:txBody>
      </p:sp>
    </p:spTree>
    <p:extLst>
      <p:ext uri="{BB962C8B-B14F-4D97-AF65-F5344CB8AC3E}">
        <p14:creationId xmlns:p14="http://schemas.microsoft.com/office/powerpoint/2010/main" val="7114149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191135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0854" y="6488668"/>
            <a:ext cx="441146" cy="369332"/>
          </a:xfrm>
          <a:prstGeom prst="rect">
            <a:avLst/>
          </a:prstGeom>
          <a:noFill/>
        </p:spPr>
        <p:txBody>
          <a:bodyPr wrap="none" rtlCol="0">
            <a:spAutoFit/>
          </a:bodyPr>
          <a:lstStyle/>
          <a:p>
            <a:r>
              <a:rPr lang="fa-IR" dirty="0" smtClean="0"/>
              <a:t>12</a:t>
            </a:r>
            <a:endParaRPr lang="en-US" dirty="0"/>
          </a:p>
        </p:txBody>
      </p:sp>
      <p:sp>
        <p:nvSpPr>
          <p:cNvPr id="3" name="Rectangle 2"/>
          <p:cNvSpPr/>
          <p:nvPr/>
        </p:nvSpPr>
        <p:spPr>
          <a:xfrm>
            <a:off x="4142704" y="484468"/>
            <a:ext cx="6096000" cy="3970318"/>
          </a:xfrm>
          <a:prstGeom prst="rect">
            <a:avLst/>
          </a:prstGeom>
        </p:spPr>
        <p:txBody>
          <a:bodyPr>
            <a:spAutoFit/>
          </a:bodyPr>
          <a:lstStyle/>
          <a:p>
            <a:pPr algn="just"/>
            <a:r>
              <a:rPr lang="fa-IR" dirty="0" smtClean="0"/>
              <a:t/>
            </a:r>
            <a:br>
              <a:rPr lang="fa-IR" dirty="0" smtClean="0"/>
            </a:br>
            <a:endParaRPr lang="fa-IR" dirty="0" smtClean="0"/>
          </a:p>
          <a:p>
            <a:pPr algn="r"/>
            <a:r>
              <a:rPr lang="fa-IR" dirty="0" smtClean="0"/>
              <a:t>در برخی دیگر از خودروها علاوه بر حسگر مادون قرمز، از دوربین‌ هم استفاده می‌شود که در این خودروها سیستم با دقت بسیار بیشتری کار می‌کند.</a:t>
            </a:r>
          </a:p>
          <a:p>
            <a:pPr algn="just"/>
            <a:r>
              <a:rPr lang="fa-IR" dirty="0" smtClean="0"/>
              <a:t/>
            </a:r>
            <a:br>
              <a:rPr lang="fa-IR" dirty="0" smtClean="0"/>
            </a:br>
            <a:endParaRPr lang="fa-IR" dirty="0" smtClean="0"/>
          </a:p>
          <a:p>
            <a:pPr algn="r"/>
            <a:r>
              <a:rPr lang="fa-IR" dirty="0" smtClean="0"/>
              <a:t>این سیستم‌ها به چند روش راننده را از خطر مطلع می‌کنند:</a:t>
            </a:r>
          </a:p>
          <a:p>
            <a:pPr algn="just"/>
            <a:r>
              <a:rPr lang="fa-IR" dirty="0" smtClean="0"/>
              <a:t/>
            </a:r>
            <a:br>
              <a:rPr lang="fa-IR" dirty="0" smtClean="0"/>
            </a:br>
            <a:endParaRPr lang="fa-IR" dirty="0" smtClean="0"/>
          </a:p>
          <a:p>
            <a:pPr algn="r"/>
            <a:r>
              <a:rPr lang="fa-IR" dirty="0" smtClean="0"/>
              <a:t>سیستم هشدار که معمولا با صدای آلارم همراه است</a:t>
            </a:r>
          </a:p>
          <a:p>
            <a:pPr algn="r"/>
            <a:endParaRPr lang="fa-IR" dirty="0" smtClean="0"/>
          </a:p>
          <a:p>
            <a:pPr algn="r"/>
            <a:r>
              <a:rPr lang="fa-IR" dirty="0" smtClean="0"/>
              <a:t>لرزش فرمان خودرو</a:t>
            </a:r>
          </a:p>
          <a:p>
            <a:pPr algn="r"/>
            <a:endParaRPr lang="fa-IR" dirty="0" smtClean="0"/>
          </a:p>
          <a:p>
            <a:pPr algn="r"/>
            <a:r>
              <a:rPr lang="fa-IR" dirty="0" smtClean="0"/>
              <a:t>نمایش هشدار در صفحه نمایش</a:t>
            </a:r>
          </a:p>
        </p:txBody>
      </p:sp>
      <p:sp>
        <p:nvSpPr>
          <p:cNvPr id="4" name="TextBox 3"/>
          <p:cNvSpPr txBox="1"/>
          <p:nvPr/>
        </p:nvSpPr>
        <p:spPr>
          <a:xfrm>
            <a:off x="6452316" y="4085454"/>
            <a:ext cx="1170513" cy="369332"/>
          </a:xfrm>
          <a:prstGeom prst="rect">
            <a:avLst/>
          </a:prstGeom>
          <a:noFill/>
        </p:spPr>
        <p:txBody>
          <a:bodyPr wrap="none" rtlCol="0">
            <a:spAutoFit/>
          </a:bodyPr>
          <a:lstStyle/>
          <a:p>
            <a:r>
              <a:rPr lang="en-US" dirty="0" smtClean="0"/>
              <a:t>Head up</a:t>
            </a:r>
            <a:endParaRPr lang="en-US" dirty="0"/>
          </a:p>
        </p:txBody>
      </p:sp>
      <p:sp>
        <p:nvSpPr>
          <p:cNvPr id="5" name="Rectangle 4"/>
          <p:cNvSpPr/>
          <p:nvPr/>
        </p:nvSpPr>
        <p:spPr>
          <a:xfrm>
            <a:off x="4142704" y="4683394"/>
            <a:ext cx="6096000" cy="1200329"/>
          </a:xfrm>
          <a:prstGeom prst="rect">
            <a:avLst/>
          </a:prstGeom>
        </p:spPr>
        <p:txBody>
          <a:bodyPr>
            <a:spAutoFit/>
          </a:bodyPr>
          <a:lstStyle/>
          <a:p>
            <a:pPr algn="r"/>
            <a:r>
              <a:rPr lang="fa-IR" dirty="0" smtClean="0"/>
              <a:t>در برخی دیگر از خودروها هم این سیستم کنترل فرمان را بدست می‌گیرد و نمی‌گذارد خودرو از مسیر خارج شود و تا زمانی که سیستم را غیر فعال نکنید، این امر ادامه پیدا می‌کند.</a:t>
            </a:r>
          </a:p>
          <a:p>
            <a:endParaRPr lang="fa-IR" dirty="0"/>
          </a:p>
        </p:txBody>
      </p:sp>
    </p:spTree>
    <p:extLst>
      <p:ext uri="{BB962C8B-B14F-4D97-AF65-F5344CB8AC3E}">
        <p14:creationId xmlns:p14="http://schemas.microsoft.com/office/powerpoint/2010/main" val="3015882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39347" y="813026"/>
            <a:ext cx="2896947" cy="369332"/>
          </a:xfrm>
          <a:prstGeom prst="rect">
            <a:avLst/>
          </a:prstGeom>
        </p:spPr>
        <p:txBody>
          <a:bodyPr wrap="none">
            <a:spAutoFit/>
          </a:bodyPr>
          <a:lstStyle/>
          <a:p>
            <a:r>
              <a:rPr lang="en-US" dirty="0"/>
              <a:t>Vehicle Stability Control </a:t>
            </a:r>
          </a:p>
        </p:txBody>
      </p:sp>
      <p:sp>
        <p:nvSpPr>
          <p:cNvPr id="8" name="Rectangle 7"/>
          <p:cNvSpPr/>
          <p:nvPr/>
        </p:nvSpPr>
        <p:spPr>
          <a:xfrm>
            <a:off x="4142704" y="1537059"/>
            <a:ext cx="6096000" cy="1200329"/>
          </a:xfrm>
          <a:prstGeom prst="rect">
            <a:avLst/>
          </a:prstGeom>
        </p:spPr>
        <p:txBody>
          <a:bodyPr>
            <a:spAutoFit/>
          </a:bodyPr>
          <a:lstStyle/>
          <a:p>
            <a:pPr algn="r"/>
            <a:r>
              <a:rPr lang="en-US" dirty="0" smtClean="0"/>
              <a:t> </a:t>
            </a:r>
            <a:r>
              <a:rPr lang="fa-IR" dirty="0" smtClean="0"/>
              <a:t>سیستم           مخفف                                                 بوده </a:t>
            </a:r>
            <a:r>
              <a:rPr lang="fa-IR" dirty="0"/>
              <a:t>و به معنای کنترل پایداری خودرو. همانطور که از نامش پیداست، کمپانی ها این فناوری را در روی اتومبیل خود جهت پایداری بیشتر در هنگام لغزش یا قرار گرفتن در جاده های یخ زده و بارانی، قرار می دهند. </a:t>
            </a:r>
            <a:endParaRPr lang="en-US" dirty="0"/>
          </a:p>
        </p:txBody>
      </p:sp>
      <p:sp>
        <p:nvSpPr>
          <p:cNvPr id="9" name="Rectangle 8"/>
          <p:cNvSpPr/>
          <p:nvPr/>
        </p:nvSpPr>
        <p:spPr>
          <a:xfrm>
            <a:off x="5544642" y="1544794"/>
            <a:ext cx="2896947" cy="369332"/>
          </a:xfrm>
          <a:prstGeom prst="rect">
            <a:avLst/>
          </a:prstGeom>
        </p:spPr>
        <p:txBody>
          <a:bodyPr wrap="none">
            <a:spAutoFit/>
          </a:bodyPr>
          <a:lstStyle/>
          <a:p>
            <a:r>
              <a:rPr lang="en-US" dirty="0"/>
              <a:t>Vehicle Stability Control </a:t>
            </a:r>
          </a:p>
        </p:txBody>
      </p:sp>
      <p:sp>
        <p:nvSpPr>
          <p:cNvPr id="11" name="Rectangle 10"/>
          <p:cNvSpPr/>
          <p:nvPr/>
        </p:nvSpPr>
        <p:spPr>
          <a:xfrm>
            <a:off x="9036534" y="1537059"/>
            <a:ext cx="649537" cy="369332"/>
          </a:xfrm>
          <a:prstGeom prst="rect">
            <a:avLst/>
          </a:prstGeom>
        </p:spPr>
        <p:txBody>
          <a:bodyPr wrap="none">
            <a:spAutoFit/>
          </a:bodyPr>
          <a:lstStyle/>
          <a:p>
            <a:r>
              <a:rPr lang="en-US" dirty="0"/>
              <a:t>VSC</a:t>
            </a:r>
          </a:p>
        </p:txBody>
      </p:sp>
      <p:sp>
        <p:nvSpPr>
          <p:cNvPr id="14" name="Rectangle 13"/>
          <p:cNvSpPr/>
          <p:nvPr/>
        </p:nvSpPr>
        <p:spPr>
          <a:xfrm>
            <a:off x="4142704" y="3150180"/>
            <a:ext cx="6096000" cy="1200329"/>
          </a:xfrm>
          <a:prstGeom prst="rect">
            <a:avLst/>
          </a:prstGeom>
        </p:spPr>
        <p:txBody>
          <a:bodyPr>
            <a:spAutoFit/>
          </a:bodyPr>
          <a:lstStyle/>
          <a:p>
            <a:pPr algn="r"/>
            <a:r>
              <a:rPr lang="fa-IR" dirty="0"/>
              <a:t>افراد با فعال کردن </a:t>
            </a:r>
            <a:r>
              <a:rPr lang="fa-IR" dirty="0" smtClean="0"/>
              <a:t>سیستم      </a:t>
            </a:r>
            <a:r>
              <a:rPr lang="en-US" dirty="0" smtClean="0"/>
              <a:t> </a:t>
            </a:r>
            <a:r>
              <a:rPr lang="fa-IR" dirty="0"/>
              <a:t>اتومبیل خود، به خودرو این اجازه را می دهند </a:t>
            </a:r>
            <a:r>
              <a:rPr lang="fa-IR" dirty="0" smtClean="0"/>
              <a:t>تا ترمز </a:t>
            </a:r>
            <a:r>
              <a:rPr lang="fa-IR" dirty="0"/>
              <a:t>را روی چهار چرخ فعال کرده و قدرت موتور جهت افزایش پایداری کاهش دهد. با این اوصاف </a:t>
            </a:r>
            <a:r>
              <a:rPr lang="en-US" dirty="0"/>
              <a:t> </a:t>
            </a:r>
            <a:r>
              <a:rPr lang="fa-IR" dirty="0"/>
              <a:t>می تواند در تصادف روزهای بارنی و برفی موثر بوده و موجب کاهش تصادفات شود.</a:t>
            </a:r>
            <a:endParaRPr lang="en-US" dirty="0"/>
          </a:p>
        </p:txBody>
      </p:sp>
      <p:sp>
        <p:nvSpPr>
          <p:cNvPr id="15" name="Rectangle 14"/>
          <p:cNvSpPr/>
          <p:nvPr/>
        </p:nvSpPr>
        <p:spPr>
          <a:xfrm>
            <a:off x="3998748" y="3171894"/>
            <a:ext cx="649537" cy="369332"/>
          </a:xfrm>
          <a:prstGeom prst="rect">
            <a:avLst/>
          </a:prstGeom>
        </p:spPr>
        <p:txBody>
          <a:bodyPr wrap="none">
            <a:spAutoFit/>
          </a:bodyPr>
          <a:lstStyle/>
          <a:p>
            <a:r>
              <a:rPr lang="en-US" dirty="0"/>
              <a:t>VSC</a:t>
            </a:r>
          </a:p>
        </p:txBody>
      </p:sp>
      <p:sp>
        <p:nvSpPr>
          <p:cNvPr id="16" name="Rectangle 15"/>
          <p:cNvSpPr/>
          <p:nvPr/>
        </p:nvSpPr>
        <p:spPr>
          <a:xfrm>
            <a:off x="3817935" y="3666750"/>
            <a:ext cx="649537" cy="369332"/>
          </a:xfrm>
          <a:prstGeom prst="rect">
            <a:avLst/>
          </a:prstGeom>
        </p:spPr>
        <p:txBody>
          <a:bodyPr wrap="none">
            <a:spAutoFit/>
          </a:bodyPr>
          <a:lstStyle/>
          <a:p>
            <a:r>
              <a:rPr lang="en-US" dirty="0"/>
              <a:t>VSC</a:t>
            </a:r>
          </a:p>
        </p:txBody>
      </p:sp>
      <p:sp>
        <p:nvSpPr>
          <p:cNvPr id="17" name="TextBox 16"/>
          <p:cNvSpPr txBox="1"/>
          <p:nvPr/>
        </p:nvSpPr>
        <p:spPr>
          <a:xfrm>
            <a:off x="9707394" y="813026"/>
            <a:ext cx="532518" cy="369332"/>
          </a:xfrm>
          <a:prstGeom prst="rect">
            <a:avLst/>
          </a:prstGeom>
          <a:noFill/>
        </p:spPr>
        <p:txBody>
          <a:bodyPr wrap="none" rtlCol="0">
            <a:spAutoFit/>
          </a:bodyPr>
          <a:lstStyle/>
          <a:p>
            <a:pPr algn="r"/>
            <a:r>
              <a:rPr lang="fa-IR" dirty="0" smtClean="0"/>
              <a:t>دکمه</a:t>
            </a:r>
            <a:endParaRPr lang="en-US" dirty="0"/>
          </a:p>
        </p:txBody>
      </p:sp>
      <p:sp>
        <p:nvSpPr>
          <p:cNvPr id="18" name="TextBox 17"/>
          <p:cNvSpPr txBox="1"/>
          <p:nvPr/>
        </p:nvSpPr>
        <p:spPr>
          <a:xfrm>
            <a:off x="4640388" y="813026"/>
            <a:ext cx="1808508" cy="369332"/>
          </a:xfrm>
          <a:prstGeom prst="rect">
            <a:avLst/>
          </a:prstGeom>
          <a:noFill/>
        </p:spPr>
        <p:txBody>
          <a:bodyPr wrap="none" rtlCol="0">
            <a:spAutoFit/>
          </a:bodyPr>
          <a:lstStyle/>
          <a:p>
            <a:r>
              <a:rPr lang="fa-IR" dirty="0" smtClean="0"/>
              <a:t>کنترل پایداری خودرو</a:t>
            </a:r>
            <a:endParaRPr lang="en-US" dirty="0"/>
          </a:p>
        </p:txBody>
      </p:sp>
    </p:spTree>
    <p:extLst>
      <p:ext uri="{BB962C8B-B14F-4D97-AF65-F5344CB8AC3E}">
        <p14:creationId xmlns:p14="http://schemas.microsoft.com/office/powerpoint/2010/main" val="36360641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Tree>
    <p:extLst>
      <p:ext uri="{BB962C8B-B14F-4D97-AF65-F5344CB8AC3E}">
        <p14:creationId xmlns:p14="http://schemas.microsoft.com/office/powerpoint/2010/main" val="2571031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8362" y="1434544"/>
            <a:ext cx="6096000" cy="923330"/>
          </a:xfrm>
          <a:prstGeom prst="rect">
            <a:avLst/>
          </a:prstGeom>
        </p:spPr>
        <p:txBody>
          <a:bodyPr>
            <a:spAutoFit/>
          </a:bodyPr>
          <a:lstStyle/>
          <a:p>
            <a:pPr algn="r"/>
            <a:r>
              <a:rPr lang="fa-IR" dirty="0"/>
              <a:t>تکنولوژی شیب سنج </a:t>
            </a:r>
            <a:r>
              <a:rPr lang="fa-IR" dirty="0" smtClean="0"/>
              <a:t>یا </a:t>
            </a:r>
            <a:r>
              <a:rPr lang="fa-IR" dirty="0"/>
              <a:t>همان </a:t>
            </a:r>
            <a:r>
              <a:rPr lang="fa-IR" dirty="0" smtClean="0"/>
              <a:t>                                        بیشتر </a:t>
            </a:r>
            <a:r>
              <a:rPr lang="fa-IR" dirty="0"/>
              <a:t>در اتومبیل های روز قرار داده می شود. این فناوری به راننده اجازه می دهد تا در سراشیبی ها بدون لمس ترمز، حرکتی بی نقص و بی خطر را تجربه کند. </a:t>
            </a:r>
            <a:endParaRPr lang="en-US" dirty="0"/>
          </a:p>
        </p:txBody>
      </p:sp>
      <p:sp>
        <p:nvSpPr>
          <p:cNvPr id="3" name="Rectangle 2"/>
          <p:cNvSpPr/>
          <p:nvPr/>
        </p:nvSpPr>
        <p:spPr>
          <a:xfrm>
            <a:off x="5475953" y="1434544"/>
            <a:ext cx="2428870" cy="369332"/>
          </a:xfrm>
          <a:prstGeom prst="rect">
            <a:avLst/>
          </a:prstGeom>
        </p:spPr>
        <p:txBody>
          <a:bodyPr wrap="none">
            <a:spAutoFit/>
          </a:bodyPr>
          <a:lstStyle/>
          <a:p>
            <a:r>
              <a:rPr lang="en-US" dirty="0"/>
              <a:t>Hill Descent Control </a:t>
            </a:r>
          </a:p>
        </p:txBody>
      </p:sp>
      <p:sp>
        <p:nvSpPr>
          <p:cNvPr id="4" name="Rectangle 3"/>
          <p:cNvSpPr/>
          <p:nvPr/>
        </p:nvSpPr>
        <p:spPr>
          <a:xfrm>
            <a:off x="8443167" y="745651"/>
            <a:ext cx="700833" cy="369332"/>
          </a:xfrm>
          <a:prstGeom prst="rect">
            <a:avLst/>
          </a:prstGeom>
        </p:spPr>
        <p:txBody>
          <a:bodyPr wrap="none">
            <a:spAutoFit/>
          </a:bodyPr>
          <a:lstStyle/>
          <a:p>
            <a:r>
              <a:rPr lang="en-US" dirty="0" smtClean="0"/>
              <a:t>HDC</a:t>
            </a:r>
            <a:endParaRPr lang="en-US" dirty="0"/>
          </a:p>
        </p:txBody>
      </p:sp>
      <p:sp>
        <p:nvSpPr>
          <p:cNvPr id="5" name="Rectangle 4"/>
          <p:cNvSpPr/>
          <p:nvPr/>
        </p:nvSpPr>
        <p:spPr>
          <a:xfrm>
            <a:off x="5048871" y="2677435"/>
            <a:ext cx="668773" cy="369332"/>
          </a:xfrm>
          <a:prstGeom prst="rect">
            <a:avLst/>
          </a:prstGeom>
        </p:spPr>
        <p:txBody>
          <a:bodyPr wrap="none">
            <a:spAutoFit/>
          </a:bodyPr>
          <a:lstStyle/>
          <a:p>
            <a:r>
              <a:rPr lang="en-US" dirty="0"/>
              <a:t>ABS </a:t>
            </a:r>
          </a:p>
        </p:txBody>
      </p:sp>
      <p:sp>
        <p:nvSpPr>
          <p:cNvPr id="6" name="TextBox 5"/>
          <p:cNvSpPr txBox="1"/>
          <p:nvPr/>
        </p:nvSpPr>
        <p:spPr>
          <a:xfrm>
            <a:off x="9551844" y="745651"/>
            <a:ext cx="532518" cy="369332"/>
          </a:xfrm>
          <a:prstGeom prst="rect">
            <a:avLst/>
          </a:prstGeom>
          <a:noFill/>
        </p:spPr>
        <p:txBody>
          <a:bodyPr wrap="none" rtlCol="0">
            <a:spAutoFit/>
          </a:bodyPr>
          <a:lstStyle/>
          <a:p>
            <a:r>
              <a:rPr lang="fa-IR" dirty="0" smtClean="0"/>
              <a:t>دکمه</a:t>
            </a:r>
            <a:endParaRPr lang="en-US" dirty="0"/>
          </a:p>
        </p:txBody>
      </p:sp>
      <p:sp>
        <p:nvSpPr>
          <p:cNvPr id="7" name="Rectangle 6"/>
          <p:cNvSpPr/>
          <p:nvPr/>
        </p:nvSpPr>
        <p:spPr>
          <a:xfrm>
            <a:off x="3988362" y="2677435"/>
            <a:ext cx="6096000" cy="1200329"/>
          </a:xfrm>
          <a:prstGeom prst="rect">
            <a:avLst/>
          </a:prstGeom>
        </p:spPr>
        <p:txBody>
          <a:bodyPr>
            <a:spAutoFit/>
          </a:bodyPr>
          <a:lstStyle/>
          <a:p>
            <a:pPr algn="r"/>
            <a:r>
              <a:rPr lang="fa-IR" dirty="0"/>
              <a:t>اتومبیل سازان این فناوری را در کنار سیستم ترمز قدرتمند </a:t>
            </a:r>
            <a:r>
              <a:rPr lang="fa-IR" dirty="0" smtClean="0"/>
              <a:t>           قرار </a:t>
            </a:r>
            <a:r>
              <a:rPr lang="fa-IR" dirty="0"/>
              <a:t>داده تا عملکرد بی نظیری اتومبیل با این فناوری از خود نشان دهد. به کمک چنین حالتی، رانندگان اتومبیل های چهار چرخ محرک و تمام چرخ محرک، تجربه بی نظیری از حرکت در سراشیبی ها خواهند داشت.</a:t>
            </a:r>
            <a:endParaRPr lang="en-US" dirty="0"/>
          </a:p>
        </p:txBody>
      </p:sp>
    </p:spTree>
    <p:extLst>
      <p:ext uri="{BB962C8B-B14F-4D97-AF65-F5344CB8AC3E}">
        <p14:creationId xmlns:p14="http://schemas.microsoft.com/office/powerpoint/2010/main" val="4050585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04104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779" y="1724421"/>
            <a:ext cx="6096000" cy="1477328"/>
          </a:xfrm>
          <a:prstGeom prst="rect">
            <a:avLst/>
          </a:prstGeom>
        </p:spPr>
        <p:txBody>
          <a:bodyPr>
            <a:spAutoFit/>
          </a:bodyPr>
          <a:lstStyle/>
          <a:p>
            <a:pPr algn="r"/>
            <a:r>
              <a:rPr lang="fa-IR" dirty="0"/>
              <a:t>هِدآپ دیسپِلِی </a:t>
            </a:r>
            <a:r>
              <a:rPr lang="fa-IR" dirty="0" smtClean="0"/>
              <a:t>        قابلیت</a:t>
            </a:r>
            <a:r>
              <a:rPr lang="fa-IR" dirty="0"/>
              <a:t> نمايش اطلاعات خودرو در ديد مستقيم توسط ليزر بر روى شيشه جلوى به راننده می دهد. این پردازش اطلاعات تا 50٪ توجه و تمركز راننده را به جاده بيشتر ميكند تا فضاى امن ترى براى رانندگى ايجاد شود. اطلاعات سرعت، خطا و هشدار ماشین، سیستم نویگیشن و تنظیمات سیستم صوتی توسط سیستم هدآپ به راننده نمایش داده می شود.</a:t>
            </a:r>
            <a:endParaRPr lang="en-US" dirty="0"/>
          </a:p>
        </p:txBody>
      </p:sp>
      <p:sp>
        <p:nvSpPr>
          <p:cNvPr id="3" name="Rectangle 2"/>
          <p:cNvSpPr/>
          <p:nvPr/>
        </p:nvSpPr>
        <p:spPr>
          <a:xfrm>
            <a:off x="8690968" y="1724421"/>
            <a:ext cx="663964" cy="369332"/>
          </a:xfrm>
          <a:prstGeom prst="rect">
            <a:avLst/>
          </a:prstGeom>
        </p:spPr>
        <p:txBody>
          <a:bodyPr wrap="none">
            <a:spAutoFit/>
          </a:bodyPr>
          <a:lstStyle/>
          <a:p>
            <a:r>
              <a:rPr lang="en-US" dirty="0" smtClean="0"/>
              <a:t>HU</a:t>
            </a:r>
            <a:r>
              <a:rPr lang="en-US" dirty="0"/>
              <a:t>D</a:t>
            </a:r>
          </a:p>
        </p:txBody>
      </p:sp>
      <p:sp>
        <p:nvSpPr>
          <p:cNvPr id="4" name="Rectangle 3"/>
          <p:cNvSpPr/>
          <p:nvPr/>
        </p:nvSpPr>
        <p:spPr>
          <a:xfrm>
            <a:off x="9144000" y="771591"/>
            <a:ext cx="1205779" cy="369332"/>
          </a:xfrm>
          <a:prstGeom prst="rect">
            <a:avLst/>
          </a:prstGeom>
        </p:spPr>
        <p:txBody>
          <a:bodyPr wrap="none">
            <a:spAutoFit/>
          </a:bodyPr>
          <a:lstStyle/>
          <a:p>
            <a:r>
              <a:rPr lang="fa-IR" dirty="0"/>
              <a:t>هِدآپ دیسپِلِی </a:t>
            </a:r>
            <a:endParaRPr lang="en-US" dirty="0"/>
          </a:p>
        </p:txBody>
      </p:sp>
    </p:spTree>
    <p:extLst>
      <p:ext uri="{BB962C8B-B14F-4D97-AF65-F5344CB8AC3E}">
        <p14:creationId xmlns:p14="http://schemas.microsoft.com/office/powerpoint/2010/main" val="33137461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01935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8309" y="1392531"/>
            <a:ext cx="6096000" cy="2862322"/>
          </a:xfrm>
          <a:prstGeom prst="rect">
            <a:avLst/>
          </a:prstGeom>
        </p:spPr>
        <p:txBody>
          <a:bodyPr>
            <a:spAutoFit/>
          </a:bodyPr>
          <a:lstStyle/>
          <a:p>
            <a:pPr algn="r"/>
            <a:r>
              <a:rPr lang="fa-IR" dirty="0"/>
              <a:t>هنگامی که خودرو در شیب شدیدی قرار دارد، تا شما بخواهید شروع به حرکت کنید یعنی ترمز دستی را رها کنید یا پا از روی ترمز بردارید و پا روی گاز خودرو بگذارید و اقدام به گاز دادن کنید، خودرو مقداری به عقب می‌رود یا در خودروهای دنده دستی اگر عکس‌ العمل شما در نیم کلاچ کردن ضعیف باشد، ( که تخصص راننده های قدیمی بوده است ) خودرو مقداری به عقب می‌رود که اگر خودرویی پشت سر شما باشد یا عابری پشت سر شما در حال عبور باشد، با عقب رفتن خودرو، امکان برخود با آن‌ها را دارید که باعث ایجاد خسارت و حادثه می‌شود.</a:t>
            </a:r>
          </a:p>
          <a:p>
            <a:pPr algn="r"/>
            <a:r>
              <a:rPr lang="fa-IR" dirty="0"/>
              <a:t>حال این مشکل با اتوهولد کاملا برطرف می‌شود، این سیستم را با یک دکمه که معمولا در کنار جعبه دنده است میتوان کنترل کرد.</a:t>
            </a:r>
          </a:p>
        </p:txBody>
      </p:sp>
      <p:sp>
        <p:nvSpPr>
          <p:cNvPr id="4" name="TextBox 3"/>
          <p:cNvSpPr txBox="1"/>
          <p:nvPr/>
        </p:nvSpPr>
        <p:spPr>
          <a:xfrm>
            <a:off x="9088755" y="785611"/>
            <a:ext cx="1085554" cy="369332"/>
          </a:xfrm>
          <a:prstGeom prst="rect">
            <a:avLst/>
          </a:prstGeom>
          <a:noFill/>
        </p:spPr>
        <p:txBody>
          <a:bodyPr wrap="none" rtlCol="0">
            <a:spAutoFit/>
          </a:bodyPr>
          <a:lstStyle/>
          <a:p>
            <a:r>
              <a:rPr lang="fa-IR" dirty="0" smtClean="0"/>
              <a:t>دکمه اتو هلد</a:t>
            </a:r>
            <a:endParaRPr lang="en-US" dirty="0"/>
          </a:p>
        </p:txBody>
      </p:sp>
    </p:spTree>
    <p:extLst>
      <p:ext uri="{BB962C8B-B14F-4D97-AF65-F5344CB8AC3E}">
        <p14:creationId xmlns:p14="http://schemas.microsoft.com/office/powerpoint/2010/main" val="14067018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1037" y="1446326"/>
            <a:ext cx="6096000" cy="1477328"/>
          </a:xfrm>
          <a:prstGeom prst="rect">
            <a:avLst/>
          </a:prstGeom>
        </p:spPr>
        <p:txBody>
          <a:bodyPr>
            <a:spAutoFit/>
          </a:bodyPr>
          <a:lstStyle/>
          <a:p>
            <a:pPr algn="r"/>
            <a:r>
              <a:rPr lang="fa-IR" dirty="0"/>
              <a:t>سیستم اتو هو لد توسعه یافته ترمز پارک الکترونیکی است. این سیستم که از </a:t>
            </a:r>
            <a:r>
              <a:rPr lang="fa-IR" dirty="0" smtClean="0"/>
              <a:t>طریق                   واحد هیدرولیک اداره میشود، به کمک شما می‌آید تا از طریق چند سنسور</a:t>
            </a:r>
            <a:r>
              <a:rPr lang="fa-IR" dirty="0"/>
              <a:t>، شیب را تشخیص داده و وقتی که شما پدال ترمز را رها می‌کنید خودرو (بر خلاف خودروهایی که به این سیستم مجهز نیستند) به عقب نمی‌رود و سر جای خود می‌ایستد</a:t>
            </a:r>
            <a:r>
              <a:rPr lang="fa-IR" dirty="0" smtClean="0"/>
              <a:t>.</a:t>
            </a:r>
            <a:endParaRPr lang="fa-IR" dirty="0"/>
          </a:p>
        </p:txBody>
      </p:sp>
      <p:sp>
        <p:nvSpPr>
          <p:cNvPr id="3" name="Rectangle 2"/>
          <p:cNvSpPr/>
          <p:nvPr/>
        </p:nvSpPr>
        <p:spPr>
          <a:xfrm>
            <a:off x="8636080" y="1772453"/>
            <a:ext cx="909223" cy="369332"/>
          </a:xfrm>
          <a:prstGeom prst="rect">
            <a:avLst/>
          </a:prstGeom>
        </p:spPr>
        <p:txBody>
          <a:bodyPr wrap="none">
            <a:spAutoFit/>
          </a:bodyPr>
          <a:lstStyle/>
          <a:p>
            <a:r>
              <a:rPr lang="en-US" dirty="0"/>
              <a:t>BS/ESP</a:t>
            </a:r>
          </a:p>
        </p:txBody>
      </p:sp>
      <p:sp>
        <p:nvSpPr>
          <p:cNvPr id="4" name="Rectangle 3"/>
          <p:cNvSpPr/>
          <p:nvPr/>
        </p:nvSpPr>
        <p:spPr>
          <a:xfrm>
            <a:off x="8457986" y="1772453"/>
            <a:ext cx="356188" cy="369332"/>
          </a:xfrm>
          <a:prstGeom prst="rect">
            <a:avLst/>
          </a:prstGeom>
        </p:spPr>
        <p:txBody>
          <a:bodyPr wrap="none">
            <a:spAutoFit/>
          </a:bodyPr>
          <a:lstStyle/>
          <a:p>
            <a:r>
              <a:rPr lang="en-US" dirty="0"/>
              <a:t>A</a:t>
            </a:r>
          </a:p>
        </p:txBody>
      </p:sp>
      <p:sp>
        <p:nvSpPr>
          <p:cNvPr id="5" name="Rectangle 4"/>
          <p:cNvSpPr/>
          <p:nvPr/>
        </p:nvSpPr>
        <p:spPr>
          <a:xfrm>
            <a:off x="4001037" y="3292986"/>
            <a:ext cx="6096000" cy="2031325"/>
          </a:xfrm>
          <a:prstGeom prst="rect">
            <a:avLst/>
          </a:prstGeom>
        </p:spPr>
        <p:txBody>
          <a:bodyPr>
            <a:spAutoFit/>
          </a:bodyPr>
          <a:lstStyle/>
          <a:p>
            <a:pPr algn="r"/>
            <a:r>
              <a:rPr lang="fa-IR" dirty="0"/>
              <a:t>اگرچه شما پدال ترمز را رها کرده اید و حتی از ترمز دستی هم استفاده نمی‌کنید اما هنوز این سیستم از نیروی ترمز استفاده می‌کند و اجازه نمی‌دهد خودرو به سمت عقب برود و اگر سنسور سیستم هر گونه حرکتی را در چرخ تشخیص دهد باز هم فشار ترمز بر چرخ را بیشتر میکند تا خودرو در توقف کامل قرار گیرد، و تا زمانی که شما اقدام به فشار دادن پدال گاز نکنید خودرو تکان نمی‌‌خورد، اما با فشار دادن پدال گاز خودرو بدون حرکت به عقب، شروع به حرکت می‌کند.</a:t>
            </a:r>
          </a:p>
          <a:p>
            <a:r>
              <a:rPr lang="fa-IR" dirty="0"/>
              <a:t>با استفاده از این سیستم رانندگی در کمال آرامش و با ایمنی بیشتر خواهید داشت.</a:t>
            </a:r>
          </a:p>
        </p:txBody>
      </p:sp>
    </p:spTree>
    <p:extLst>
      <p:ext uri="{BB962C8B-B14F-4D97-AF65-F5344CB8AC3E}">
        <p14:creationId xmlns:p14="http://schemas.microsoft.com/office/powerpoint/2010/main" val="20327311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8116726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425" y="1653485"/>
            <a:ext cx="6096000" cy="923330"/>
          </a:xfrm>
          <a:prstGeom prst="rect">
            <a:avLst/>
          </a:prstGeom>
        </p:spPr>
        <p:txBody>
          <a:bodyPr>
            <a:spAutoFit/>
          </a:bodyPr>
          <a:lstStyle/>
          <a:p>
            <a:pPr algn="r"/>
            <a:r>
              <a:rPr lang="fa-IR" dirty="0"/>
              <a:t>با فعال سازی این آپشن ( اگزوز اسپرت ) و به وسیله سر اگزوزهای دوگانه، غرش هیجان انگیز موتور را به نسبت میزان بار، سرعت و دنده به شدت افزایش می دهید. </a:t>
            </a:r>
            <a:endParaRPr lang="en-US" dirty="0"/>
          </a:p>
        </p:txBody>
      </p:sp>
      <p:sp>
        <p:nvSpPr>
          <p:cNvPr id="3" name="TextBox 2"/>
          <p:cNvSpPr txBox="1"/>
          <p:nvPr/>
        </p:nvSpPr>
        <p:spPr>
          <a:xfrm>
            <a:off x="8500056" y="785612"/>
            <a:ext cx="1627369" cy="369332"/>
          </a:xfrm>
          <a:prstGeom prst="rect">
            <a:avLst/>
          </a:prstGeom>
          <a:noFill/>
        </p:spPr>
        <p:txBody>
          <a:bodyPr wrap="none" rtlCol="0">
            <a:spAutoFit/>
          </a:bodyPr>
          <a:lstStyle/>
          <a:p>
            <a:r>
              <a:rPr lang="fa-IR" dirty="0" smtClean="0"/>
              <a:t>دکمه اگزوز اسپرت</a:t>
            </a:r>
            <a:endParaRPr lang="en-US" dirty="0"/>
          </a:p>
        </p:txBody>
      </p:sp>
      <p:sp>
        <p:nvSpPr>
          <p:cNvPr id="4" name="Rectangle 3"/>
          <p:cNvSpPr/>
          <p:nvPr/>
        </p:nvSpPr>
        <p:spPr>
          <a:xfrm>
            <a:off x="4031425" y="3075356"/>
            <a:ext cx="6096000" cy="1477328"/>
          </a:xfrm>
          <a:prstGeom prst="rect">
            <a:avLst/>
          </a:prstGeom>
        </p:spPr>
        <p:txBody>
          <a:bodyPr>
            <a:spAutoFit/>
          </a:bodyPr>
          <a:lstStyle/>
          <a:p>
            <a:pPr algn="r"/>
            <a:r>
              <a:rPr lang="fa-IR" dirty="0"/>
              <a:t>غالباً موتور میزان اندکی بنزین را دیرتر به چرخه احتراق وارد می کند و سوپاپ اگزوز را باز نگه می دارد تا هنگام کاهش سرعت ، غرشی با فرکانس پایین ایجاد کند و از اگزوز آتش خارج شود.</a:t>
            </a:r>
            <a:br>
              <a:rPr lang="fa-IR" dirty="0"/>
            </a:br>
            <a:r>
              <a:rPr lang="fa-IR" dirty="0"/>
              <a:t>شرکت های خودرو سازی از قبیل : پورشه ، مرسدس بنز ، جگوار ، بی ام دبلیو و غیره.. از این آپشن در محصولات خود استفاده کرده اند.</a:t>
            </a:r>
            <a:endParaRPr lang="en-US" dirty="0"/>
          </a:p>
        </p:txBody>
      </p:sp>
    </p:spTree>
    <p:extLst>
      <p:ext uri="{BB962C8B-B14F-4D97-AF65-F5344CB8AC3E}">
        <p14:creationId xmlns:p14="http://schemas.microsoft.com/office/powerpoint/2010/main" val="88055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984" y="6192455"/>
            <a:ext cx="441146" cy="369332"/>
          </a:xfrm>
          <a:prstGeom prst="rect">
            <a:avLst/>
          </a:prstGeom>
          <a:noFill/>
        </p:spPr>
        <p:txBody>
          <a:bodyPr wrap="none" rtlCol="0">
            <a:spAutoFit/>
          </a:bodyPr>
          <a:lstStyle/>
          <a:p>
            <a:r>
              <a:rPr lang="en-US" dirty="0" smtClean="0"/>
              <a:t>13</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184"/>
          <a:stretch/>
        </p:blipFill>
        <p:spPr>
          <a:xfrm>
            <a:off x="2" y="1"/>
            <a:ext cx="12191998" cy="6838682"/>
          </a:xfrm>
          <a:prstGeom prst="rect">
            <a:avLst/>
          </a:prstGeom>
        </p:spPr>
      </p:pic>
      <p:sp>
        <p:nvSpPr>
          <p:cNvPr id="3" name="TextBox 2"/>
          <p:cNvSpPr txBox="1"/>
          <p:nvPr/>
        </p:nvSpPr>
        <p:spPr>
          <a:xfrm>
            <a:off x="11750854" y="6469351"/>
            <a:ext cx="441146" cy="369332"/>
          </a:xfrm>
          <a:prstGeom prst="rect">
            <a:avLst/>
          </a:prstGeom>
          <a:noFill/>
        </p:spPr>
        <p:txBody>
          <a:bodyPr wrap="square" rtlCol="0">
            <a:spAutoFit/>
          </a:bodyPr>
          <a:lstStyle/>
          <a:p>
            <a:r>
              <a:rPr lang="fa-IR" dirty="0" smtClean="0"/>
              <a:t>13</a:t>
            </a:r>
            <a:endParaRPr lang="en-US" dirty="0"/>
          </a:p>
        </p:txBody>
      </p:sp>
    </p:spTree>
    <p:extLst>
      <p:ext uri="{BB962C8B-B14F-4D97-AF65-F5344CB8AC3E}">
        <p14:creationId xmlns:p14="http://schemas.microsoft.com/office/powerpoint/2010/main" val="3696800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623919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1273" y="1579585"/>
            <a:ext cx="6096000" cy="1200329"/>
          </a:xfrm>
          <a:prstGeom prst="rect">
            <a:avLst/>
          </a:prstGeom>
        </p:spPr>
        <p:txBody>
          <a:bodyPr>
            <a:spAutoFit/>
          </a:bodyPr>
          <a:lstStyle/>
          <a:p>
            <a:pPr algn="r"/>
            <a:r>
              <a:rPr lang="fa-IR" dirty="0"/>
              <a:t>با فعال کردن حالت شاسی اسپرت کمک فنر خودرو از حالت نرم و راحت به حالت اسپرت تنظیم می شود تا خودرو در سرعت زیاد در پیچ و خم جاده کنترل بیشتری داشته باشد. این آپشن بیشتر برای خودروهای لوکسی مانند پورشه و مرسدس بنز در نظر گرفته شده است.</a:t>
            </a:r>
            <a:endParaRPr lang="en-US" dirty="0"/>
          </a:p>
        </p:txBody>
      </p:sp>
      <p:sp>
        <p:nvSpPr>
          <p:cNvPr id="3" name="TextBox 2"/>
          <p:cNvSpPr txBox="1"/>
          <p:nvPr/>
        </p:nvSpPr>
        <p:spPr>
          <a:xfrm>
            <a:off x="8680361" y="811369"/>
            <a:ext cx="1596912" cy="369332"/>
          </a:xfrm>
          <a:prstGeom prst="rect">
            <a:avLst/>
          </a:prstGeom>
          <a:noFill/>
        </p:spPr>
        <p:txBody>
          <a:bodyPr wrap="none" rtlCol="0">
            <a:spAutoFit/>
          </a:bodyPr>
          <a:lstStyle/>
          <a:p>
            <a:r>
              <a:rPr lang="fa-IR" dirty="0" smtClean="0"/>
              <a:t>دکمه شاسی اسپرت</a:t>
            </a:r>
            <a:endParaRPr lang="en-US" dirty="0"/>
          </a:p>
        </p:txBody>
      </p:sp>
    </p:spTree>
    <p:extLst>
      <p:ext uri="{BB962C8B-B14F-4D97-AF65-F5344CB8AC3E}">
        <p14:creationId xmlns:p14="http://schemas.microsoft.com/office/powerpoint/2010/main" val="123605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6232710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3588" y="1489227"/>
            <a:ext cx="6096000" cy="1477328"/>
          </a:xfrm>
          <a:prstGeom prst="rect">
            <a:avLst/>
          </a:prstGeom>
        </p:spPr>
        <p:txBody>
          <a:bodyPr>
            <a:spAutoFit/>
          </a:bodyPr>
          <a:lstStyle/>
          <a:p>
            <a:pPr algn="r"/>
            <a:r>
              <a:rPr lang="fa-IR" dirty="0"/>
              <a:t>دکمه اسپرت برای تغییر حالت عادی گیربکس به حالت اسپرت در نظر گرفته شده است، در زمانی که خودرو در حالت اسپرت قرار میگیرد کارایی و چابکی خودرو چندین برابر میشود. در این حالت گیربکس سریعتر واکنش نشان می دهد و دنده را زودتر از حالت عادی عوض می کند که باعث شتاب گیری بیشتری میشود. </a:t>
            </a:r>
            <a:endParaRPr lang="en-US" dirty="0"/>
          </a:p>
        </p:txBody>
      </p:sp>
      <p:sp>
        <p:nvSpPr>
          <p:cNvPr id="3" name="Rectangle 2"/>
          <p:cNvSpPr/>
          <p:nvPr/>
        </p:nvSpPr>
        <p:spPr>
          <a:xfrm>
            <a:off x="8965487" y="784469"/>
            <a:ext cx="1164101" cy="369332"/>
          </a:xfrm>
          <a:prstGeom prst="rect">
            <a:avLst/>
          </a:prstGeom>
        </p:spPr>
        <p:txBody>
          <a:bodyPr wrap="none">
            <a:spAutoFit/>
          </a:bodyPr>
          <a:lstStyle/>
          <a:p>
            <a:r>
              <a:rPr lang="fa-IR" dirty="0"/>
              <a:t>دکمه اسپرت </a:t>
            </a:r>
            <a:endParaRPr lang="en-US" dirty="0"/>
          </a:p>
        </p:txBody>
      </p:sp>
      <p:sp>
        <p:nvSpPr>
          <p:cNvPr id="4" name="Rectangle 3"/>
          <p:cNvSpPr/>
          <p:nvPr/>
        </p:nvSpPr>
        <p:spPr>
          <a:xfrm>
            <a:off x="4033588" y="3301981"/>
            <a:ext cx="6096000" cy="1200329"/>
          </a:xfrm>
          <a:prstGeom prst="rect">
            <a:avLst/>
          </a:prstGeom>
        </p:spPr>
        <p:txBody>
          <a:bodyPr>
            <a:spAutoFit/>
          </a:bodyPr>
          <a:lstStyle/>
          <a:p>
            <a:pPr algn="r"/>
            <a:r>
              <a:rPr lang="fa-IR" dirty="0"/>
              <a:t>زمانی که حالت اسپرت را وارد مدار می کنید تغییراتی دیگری در خودرو صورت میگیرد، مانند تغییر ضریب فرمان، میزان سوخت رسانی و صدای اگزوز بیشتر. در زمانی که خودرو خاموش و روشن گردد گیربکس به حالت عادی باز میگردد.</a:t>
            </a:r>
            <a:endParaRPr lang="en-US" dirty="0"/>
          </a:p>
        </p:txBody>
      </p:sp>
    </p:spTree>
    <p:extLst>
      <p:ext uri="{BB962C8B-B14F-4D97-AF65-F5344CB8AC3E}">
        <p14:creationId xmlns:p14="http://schemas.microsoft.com/office/powerpoint/2010/main" val="5175755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9012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6039" y="1614848"/>
            <a:ext cx="6096000" cy="646331"/>
          </a:xfrm>
          <a:prstGeom prst="rect">
            <a:avLst/>
          </a:prstGeom>
        </p:spPr>
        <p:txBody>
          <a:bodyPr>
            <a:spAutoFit/>
          </a:bodyPr>
          <a:lstStyle/>
          <a:p>
            <a:pPr algn="r"/>
            <a:r>
              <a:rPr lang="fa-IR" dirty="0"/>
              <a:t>دکمه اِنجین استارتر ریموت قابلیت خاموش و روشن کردن موتور از بیرون خودرو به راننده می دهد. دکمه انجین استارتر روی ریموت خودرو قرار دارد. </a:t>
            </a:r>
            <a:endParaRPr lang="en-US" dirty="0"/>
          </a:p>
        </p:txBody>
      </p:sp>
      <p:sp>
        <p:nvSpPr>
          <p:cNvPr id="3" name="Rectangle 2"/>
          <p:cNvSpPr/>
          <p:nvPr/>
        </p:nvSpPr>
        <p:spPr>
          <a:xfrm>
            <a:off x="7855454" y="823106"/>
            <a:ext cx="2276585" cy="369332"/>
          </a:xfrm>
          <a:prstGeom prst="rect">
            <a:avLst/>
          </a:prstGeom>
        </p:spPr>
        <p:txBody>
          <a:bodyPr wrap="none">
            <a:spAutoFit/>
          </a:bodyPr>
          <a:lstStyle/>
          <a:p>
            <a:r>
              <a:rPr lang="fa-IR" dirty="0"/>
              <a:t>دکمه اِنجین استارتر ریموت </a:t>
            </a:r>
            <a:endParaRPr lang="en-US" dirty="0"/>
          </a:p>
        </p:txBody>
      </p:sp>
      <p:sp>
        <p:nvSpPr>
          <p:cNvPr id="4" name="Rectangle 3"/>
          <p:cNvSpPr/>
          <p:nvPr/>
        </p:nvSpPr>
        <p:spPr>
          <a:xfrm>
            <a:off x="4036039" y="2683589"/>
            <a:ext cx="6096000" cy="1477328"/>
          </a:xfrm>
          <a:prstGeom prst="rect">
            <a:avLst/>
          </a:prstGeom>
        </p:spPr>
        <p:txBody>
          <a:bodyPr>
            <a:spAutoFit/>
          </a:bodyPr>
          <a:lstStyle/>
          <a:p>
            <a:pPr algn="r"/>
            <a:r>
              <a:rPr lang="fa-IR" dirty="0"/>
              <a:t>در زمانی که راننده قصد دارد خودروی خود را قبل از ورود به داخل به دمای مورد نظر در فصل گرما یا سرما برساند این آپشن بسیار مفید میباشد. این سیستم برای ایمنی بیشتر طوری طراحی شده که در زمان ورود به خودرو یا اقدام به رانندگی خودرو خاموش میشود و برای رانندگی احتیاج به روشن کردن خودرو توسط </a:t>
            </a:r>
            <a:r>
              <a:rPr lang="fa-IR" dirty="0">
                <a:hlinkClick r:id="rId2"/>
              </a:rPr>
              <a:t>دکمه استارتر</a:t>
            </a:r>
            <a:r>
              <a:rPr lang="fa-IR" dirty="0"/>
              <a:t> همراه با سوئیچ میباشد. </a:t>
            </a:r>
            <a:endParaRPr lang="en-US" dirty="0"/>
          </a:p>
        </p:txBody>
      </p:sp>
    </p:spTree>
    <p:extLst>
      <p:ext uri="{BB962C8B-B14F-4D97-AF65-F5344CB8AC3E}">
        <p14:creationId xmlns:p14="http://schemas.microsoft.com/office/powerpoint/2010/main" val="11106355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44919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419" y="382073"/>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6903077" y="578407"/>
            <a:ext cx="2092239" cy="369332"/>
          </a:xfrm>
          <a:prstGeom prst="rect">
            <a:avLst/>
          </a:prstGeom>
          <a:noFill/>
        </p:spPr>
        <p:txBody>
          <a:bodyPr wrap="none" rtlCol="0">
            <a:spAutoFit/>
          </a:bodyPr>
          <a:lstStyle/>
          <a:p>
            <a:r>
              <a:rPr lang="fa-IR" dirty="0" smtClean="0"/>
              <a:t>سیستم های تقویتی خودرو</a:t>
            </a:r>
            <a:endParaRPr lang="en-US" dirty="0"/>
          </a:p>
        </p:txBody>
      </p:sp>
      <p:sp>
        <p:nvSpPr>
          <p:cNvPr id="4" name="Rectangle 3"/>
          <p:cNvSpPr/>
          <p:nvPr/>
        </p:nvSpPr>
        <p:spPr>
          <a:xfrm>
            <a:off x="2899316" y="1779687"/>
            <a:ext cx="6096000" cy="5078313"/>
          </a:xfrm>
          <a:prstGeom prst="rect">
            <a:avLst/>
          </a:prstGeom>
        </p:spPr>
        <p:txBody>
          <a:bodyPr>
            <a:spAutoFit/>
          </a:bodyPr>
          <a:lstStyle/>
          <a:p>
            <a:pPr algn="r"/>
            <a:r>
              <a:rPr lang="fa-IR" dirty="0"/>
              <a:t>موتور چهار توربو موتور های قدرتمند با چهار توربو شارژ هستند که اخیرا در خودرو های سدان شهری مثل کلاس </a:t>
            </a:r>
            <a:r>
              <a:rPr lang="en-US" dirty="0" smtClean="0"/>
              <a:t> </a:t>
            </a:r>
            <a:r>
              <a:rPr lang="fa-IR" dirty="0"/>
              <a:t>مرسدس </a:t>
            </a:r>
            <a:r>
              <a:rPr lang="fa-IR" dirty="0" smtClean="0"/>
              <a:t>بنزاستفاده </a:t>
            </a:r>
            <a:r>
              <a:rPr lang="fa-IR" dirty="0"/>
              <a:t>میشوند.</a:t>
            </a:r>
          </a:p>
          <a:p>
            <a:pPr algn="r"/>
            <a:r>
              <a:rPr lang="fa-IR" dirty="0"/>
              <a:t>از زمان اختراع موتورهای درونسوز تاکنون، مهندسان خودرو و طراحان خودروهای سرعت، همواره به دنبال راهی برای افزایش و ارتقای قدرت موتور بوده‌اند.</a:t>
            </a:r>
            <a:br>
              <a:rPr lang="fa-IR" dirty="0"/>
            </a:br>
            <a:r>
              <a:rPr lang="fa-IR" dirty="0"/>
              <a:t>یک راه افزایش قدرت موتور ( توان موتور ) ساخت و تولید موتور بزرگتر است، اما ساخت این موتور، افزایش وزن و هزینه بیشتر تولید و تعمیر را به همراه دارد و راه‌حل خوبی نیست.</a:t>
            </a:r>
            <a:br>
              <a:rPr lang="fa-IR" dirty="0"/>
            </a:br>
            <a:r>
              <a:rPr lang="fa-IR" dirty="0"/>
              <a:t>راه‌حل دیگر افزایش قدرت موتور، ساخت موتوری با بازده بالاتر است ( البته با حفظ اندازه و بزرگتر نشدن موتور )</a:t>
            </a:r>
            <a:br>
              <a:rPr lang="fa-IR" dirty="0"/>
            </a:br>
            <a:r>
              <a:rPr lang="fa-IR" dirty="0"/>
              <a:t>این امر زمانی میسر می‌شود که هوا با سرعت بیشتر و حجم بالاتر وارد محفظه احتراق موتور شود.</a:t>
            </a:r>
            <a:br>
              <a:rPr lang="fa-IR" dirty="0"/>
            </a:br>
            <a:r>
              <a:rPr lang="fa-IR" dirty="0"/>
              <a:t>تراکم و حجم بالای ترکیب هوا و سوخت، باعث انفجار سریع و پرقدرت، و در نتیجه افزایش توان خروجی و قدرت موتور می‌شود.</a:t>
            </a:r>
            <a:br>
              <a:rPr lang="fa-IR" dirty="0"/>
            </a:br>
            <a:r>
              <a:rPr lang="fa-IR" dirty="0"/>
              <a:t>استفاده از سوپرشارژرها، راه‌حل خوبی برای دسترسی به مکش هوا با تراکم بالا و سرعت بیشتر به داخل محفظه تراکم است،که در نتیجه این دستاورد موتور چهار توربو وارد بازار شدند و تحولی عظیم در صنعت خودرو سازی بوجود آوردند.</a:t>
            </a:r>
          </a:p>
        </p:txBody>
      </p:sp>
      <p:sp>
        <p:nvSpPr>
          <p:cNvPr id="6" name="Rectangle 5"/>
          <p:cNvSpPr/>
          <p:nvPr/>
        </p:nvSpPr>
        <p:spPr>
          <a:xfrm>
            <a:off x="7358329" y="1265558"/>
            <a:ext cx="1636987" cy="369332"/>
          </a:xfrm>
          <a:prstGeom prst="rect">
            <a:avLst/>
          </a:prstGeom>
        </p:spPr>
        <p:txBody>
          <a:bodyPr wrap="none">
            <a:spAutoFit/>
          </a:bodyPr>
          <a:lstStyle/>
          <a:p>
            <a:r>
              <a:rPr lang="fa-IR" dirty="0"/>
              <a:t>موتور چهار توربو </a:t>
            </a:r>
            <a:endParaRPr lang="en-US" dirty="0"/>
          </a:p>
        </p:txBody>
      </p:sp>
      <p:sp>
        <p:nvSpPr>
          <p:cNvPr id="7" name="Rectangle 6"/>
          <p:cNvSpPr/>
          <p:nvPr/>
        </p:nvSpPr>
        <p:spPr>
          <a:xfrm>
            <a:off x="3447873" y="2088056"/>
            <a:ext cx="651140" cy="369332"/>
          </a:xfrm>
          <a:prstGeom prst="rect">
            <a:avLst/>
          </a:prstGeom>
        </p:spPr>
        <p:txBody>
          <a:bodyPr wrap="none">
            <a:spAutoFit/>
          </a:bodyPr>
          <a:lstStyle/>
          <a:p>
            <a:r>
              <a:rPr lang="en-US" dirty="0"/>
              <a:t>CLA</a:t>
            </a:r>
          </a:p>
        </p:txBody>
      </p:sp>
    </p:spTree>
    <p:extLst>
      <p:ext uri="{BB962C8B-B14F-4D97-AF65-F5344CB8AC3E}">
        <p14:creationId xmlns:p14="http://schemas.microsoft.com/office/powerpoint/2010/main" val="17561513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9403229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6866" y="1550453"/>
            <a:ext cx="6096000" cy="2031325"/>
          </a:xfrm>
          <a:prstGeom prst="rect">
            <a:avLst/>
          </a:prstGeom>
        </p:spPr>
        <p:txBody>
          <a:bodyPr>
            <a:spAutoFit/>
          </a:bodyPr>
          <a:lstStyle/>
          <a:p>
            <a:pPr algn="r"/>
            <a:r>
              <a:rPr lang="fa-IR" dirty="0"/>
              <a:t>سیستم  </a:t>
            </a:r>
            <a:r>
              <a:rPr lang="fa-IR" dirty="0" smtClean="0"/>
              <a:t>        یا همان                                                            می </a:t>
            </a:r>
            <a:r>
              <a:rPr lang="fa-IR" dirty="0"/>
              <a:t>باشد، در حقیقت یک فناوری مدیریت پایداری خودروست. این سیستم کمک خواهد کرد تا ثبات اتومبیل افزایش پیدا کرده و فرمان پذیری بهتری انجام گیرد. افراد با فعال کردن سیستم  </a:t>
            </a:r>
            <a:r>
              <a:rPr lang="fa-IR" dirty="0" smtClean="0"/>
              <a:t>         اتومبیل </a:t>
            </a:r>
            <a:r>
              <a:rPr lang="fa-IR" dirty="0"/>
              <a:t>خود موجب خواهند شد خودرو تغییراتی </a:t>
            </a:r>
            <a:r>
              <a:rPr lang="fa-IR" dirty="0" smtClean="0"/>
              <a:t>را در </a:t>
            </a:r>
            <a:r>
              <a:rPr lang="fa-IR" dirty="0"/>
              <a:t>ضریب اصطکاک بین چرخ های سمت چپ و راست هنگام ترمز ایجاد کرده و ثبات اتومبیل را افزایش دهد. بنابراین </a:t>
            </a:r>
            <a:r>
              <a:rPr lang="fa-IR" dirty="0" smtClean="0"/>
              <a:t>          در </a:t>
            </a:r>
            <a:r>
              <a:rPr lang="fa-IR" dirty="0"/>
              <a:t>پیچ ها </a:t>
            </a:r>
            <a:r>
              <a:rPr lang="fa-IR" dirty="0" smtClean="0"/>
              <a:t>میتواند نقش </a:t>
            </a:r>
            <a:r>
              <a:rPr lang="fa-IR" dirty="0"/>
              <a:t>مفیدی ایجاد کرده و کنترل را از دست رانندگان خارج نکند.</a:t>
            </a:r>
            <a:endParaRPr lang="en-US" dirty="0"/>
          </a:p>
        </p:txBody>
      </p:sp>
      <p:sp>
        <p:nvSpPr>
          <p:cNvPr id="5" name="Rectangle 4"/>
          <p:cNvSpPr/>
          <p:nvPr/>
        </p:nvSpPr>
        <p:spPr>
          <a:xfrm>
            <a:off x="4607710" y="1550453"/>
            <a:ext cx="3611886" cy="369332"/>
          </a:xfrm>
          <a:prstGeom prst="rect">
            <a:avLst/>
          </a:prstGeom>
        </p:spPr>
        <p:txBody>
          <a:bodyPr wrap="none">
            <a:spAutoFit/>
          </a:bodyPr>
          <a:lstStyle/>
          <a:p>
            <a:r>
              <a:rPr lang="en-US" dirty="0"/>
              <a:t>Vehicle stability management </a:t>
            </a:r>
          </a:p>
        </p:txBody>
      </p:sp>
      <p:sp>
        <p:nvSpPr>
          <p:cNvPr id="6" name="Rectangle 5"/>
          <p:cNvSpPr/>
          <p:nvPr/>
        </p:nvSpPr>
        <p:spPr>
          <a:xfrm>
            <a:off x="8759440" y="1550453"/>
            <a:ext cx="673582" cy="369332"/>
          </a:xfrm>
          <a:prstGeom prst="rect">
            <a:avLst/>
          </a:prstGeom>
        </p:spPr>
        <p:txBody>
          <a:bodyPr wrap="none">
            <a:spAutoFit/>
          </a:bodyPr>
          <a:lstStyle/>
          <a:p>
            <a:r>
              <a:rPr lang="en-US" dirty="0"/>
              <a:t>VSM</a:t>
            </a:r>
          </a:p>
        </p:txBody>
      </p:sp>
      <p:sp>
        <p:nvSpPr>
          <p:cNvPr id="7" name="Rectangle 6"/>
          <p:cNvSpPr/>
          <p:nvPr/>
        </p:nvSpPr>
        <p:spPr>
          <a:xfrm>
            <a:off x="7304776" y="2381449"/>
            <a:ext cx="673582" cy="369332"/>
          </a:xfrm>
          <a:prstGeom prst="rect">
            <a:avLst/>
          </a:prstGeom>
        </p:spPr>
        <p:txBody>
          <a:bodyPr wrap="none">
            <a:spAutoFit/>
          </a:bodyPr>
          <a:lstStyle/>
          <a:p>
            <a:r>
              <a:rPr lang="en-US" dirty="0"/>
              <a:t>VSM</a:t>
            </a:r>
          </a:p>
        </p:txBody>
      </p:sp>
      <p:sp>
        <p:nvSpPr>
          <p:cNvPr id="8" name="Rectangle 7"/>
          <p:cNvSpPr/>
          <p:nvPr/>
        </p:nvSpPr>
        <p:spPr>
          <a:xfrm>
            <a:off x="5474992" y="2931574"/>
            <a:ext cx="673582" cy="369332"/>
          </a:xfrm>
          <a:prstGeom prst="rect">
            <a:avLst/>
          </a:prstGeom>
        </p:spPr>
        <p:txBody>
          <a:bodyPr wrap="none">
            <a:spAutoFit/>
          </a:bodyPr>
          <a:lstStyle/>
          <a:p>
            <a:r>
              <a:rPr lang="en-US" dirty="0"/>
              <a:t>VSM</a:t>
            </a:r>
          </a:p>
        </p:txBody>
      </p:sp>
      <p:sp>
        <p:nvSpPr>
          <p:cNvPr id="9" name="Rectangle 8"/>
          <p:cNvSpPr/>
          <p:nvPr/>
        </p:nvSpPr>
        <p:spPr>
          <a:xfrm>
            <a:off x="5687398" y="758182"/>
            <a:ext cx="3611886" cy="369332"/>
          </a:xfrm>
          <a:prstGeom prst="rect">
            <a:avLst/>
          </a:prstGeom>
        </p:spPr>
        <p:txBody>
          <a:bodyPr wrap="none">
            <a:spAutoFit/>
          </a:bodyPr>
          <a:lstStyle/>
          <a:p>
            <a:r>
              <a:rPr lang="en-US" dirty="0"/>
              <a:t>Vehicle stability management </a:t>
            </a:r>
          </a:p>
        </p:txBody>
      </p:sp>
      <p:sp>
        <p:nvSpPr>
          <p:cNvPr id="10" name="Rectangle 9"/>
          <p:cNvSpPr/>
          <p:nvPr/>
        </p:nvSpPr>
        <p:spPr>
          <a:xfrm>
            <a:off x="9299284" y="758182"/>
            <a:ext cx="673582" cy="369332"/>
          </a:xfrm>
          <a:prstGeom prst="rect">
            <a:avLst/>
          </a:prstGeom>
        </p:spPr>
        <p:txBody>
          <a:bodyPr wrap="none">
            <a:spAutoFit/>
          </a:bodyPr>
          <a:lstStyle/>
          <a:p>
            <a:r>
              <a:rPr lang="en-US" dirty="0"/>
              <a:t>VSM</a:t>
            </a:r>
          </a:p>
        </p:txBody>
      </p:sp>
    </p:spTree>
    <p:extLst>
      <p:ext uri="{BB962C8B-B14F-4D97-AF65-F5344CB8AC3E}">
        <p14:creationId xmlns:p14="http://schemas.microsoft.com/office/powerpoint/2010/main" val="97993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11750854" y="6488667"/>
            <a:ext cx="441146" cy="369332"/>
          </a:xfrm>
          <a:prstGeom prst="rect">
            <a:avLst/>
          </a:prstGeom>
          <a:noFill/>
        </p:spPr>
        <p:txBody>
          <a:bodyPr wrap="none" rtlCol="0">
            <a:spAutoFit/>
          </a:bodyPr>
          <a:lstStyle/>
          <a:p>
            <a:r>
              <a:rPr lang="fa-IR" dirty="0" smtClean="0"/>
              <a:t>14</a:t>
            </a:r>
            <a:endParaRPr lang="en-US" dirty="0"/>
          </a:p>
        </p:txBody>
      </p:sp>
    </p:spTree>
    <p:extLst>
      <p:ext uri="{BB962C8B-B14F-4D97-AF65-F5344CB8AC3E}">
        <p14:creationId xmlns:p14="http://schemas.microsoft.com/office/powerpoint/2010/main" val="20075547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44465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97839"/>
            <a:ext cx="6096000" cy="1754326"/>
          </a:xfrm>
          <a:prstGeom prst="rect">
            <a:avLst/>
          </a:prstGeom>
        </p:spPr>
        <p:txBody>
          <a:bodyPr>
            <a:spAutoFit/>
          </a:bodyPr>
          <a:lstStyle/>
          <a:p>
            <a:pPr algn="r"/>
            <a:r>
              <a:rPr lang="fa-IR" dirty="0"/>
              <a:t>سیستم </a:t>
            </a:r>
            <a:r>
              <a:rPr lang="fa-IR" dirty="0" smtClean="0"/>
              <a:t>            مخفف                                    بوده </a:t>
            </a:r>
            <a:r>
              <a:rPr lang="fa-IR" dirty="0"/>
              <a:t>که به رانندگان اجازه می دهد روی تپه ای توقف کرده و بدون نیاز به ترمز در روی تپه حرکت نمایند. این فناوری موجب خواهد شد تا خودرو در سراشیبی فرود آرام و باثبات داشته باشد و خطری آن را تهدید نکند. این فناوری انحصاری شرکت پورشه بوده و کمپانی آلمانی آن را در هر دو مدل های گیربکس اتوماتیک یا دستی جای می دهد. </a:t>
            </a:r>
            <a:endParaRPr lang="en-US" dirty="0"/>
          </a:p>
        </p:txBody>
      </p:sp>
      <p:sp>
        <p:nvSpPr>
          <p:cNvPr id="3" name="Rectangle 2"/>
          <p:cNvSpPr/>
          <p:nvPr/>
        </p:nvSpPr>
        <p:spPr>
          <a:xfrm>
            <a:off x="5052719" y="1997839"/>
            <a:ext cx="2383986" cy="369332"/>
          </a:xfrm>
          <a:prstGeom prst="rect">
            <a:avLst/>
          </a:prstGeom>
        </p:spPr>
        <p:txBody>
          <a:bodyPr wrap="none">
            <a:spAutoFit/>
          </a:bodyPr>
          <a:lstStyle/>
          <a:p>
            <a:r>
              <a:rPr lang="en-US" dirty="0"/>
              <a:t>Porsche Hill Control </a:t>
            </a:r>
          </a:p>
        </p:txBody>
      </p:sp>
      <p:sp>
        <p:nvSpPr>
          <p:cNvPr id="4" name="Rectangle 3"/>
          <p:cNvSpPr/>
          <p:nvPr/>
        </p:nvSpPr>
        <p:spPr>
          <a:xfrm>
            <a:off x="7863706" y="1997839"/>
            <a:ext cx="729687" cy="369332"/>
          </a:xfrm>
          <a:prstGeom prst="rect">
            <a:avLst/>
          </a:prstGeom>
        </p:spPr>
        <p:txBody>
          <a:bodyPr wrap="none">
            <a:spAutoFit/>
          </a:bodyPr>
          <a:lstStyle/>
          <a:p>
            <a:r>
              <a:rPr lang="en-US" dirty="0"/>
              <a:t>PHC </a:t>
            </a:r>
          </a:p>
        </p:txBody>
      </p:sp>
      <p:sp>
        <p:nvSpPr>
          <p:cNvPr id="5" name="Rectangle 4"/>
          <p:cNvSpPr/>
          <p:nvPr/>
        </p:nvSpPr>
        <p:spPr>
          <a:xfrm>
            <a:off x="6974950" y="4213829"/>
            <a:ext cx="729687" cy="369332"/>
          </a:xfrm>
          <a:prstGeom prst="rect">
            <a:avLst/>
          </a:prstGeom>
        </p:spPr>
        <p:txBody>
          <a:bodyPr wrap="none">
            <a:spAutoFit/>
          </a:bodyPr>
          <a:lstStyle/>
          <a:p>
            <a:r>
              <a:rPr lang="en-US" dirty="0"/>
              <a:t>PHC </a:t>
            </a:r>
          </a:p>
        </p:txBody>
      </p:sp>
      <p:sp>
        <p:nvSpPr>
          <p:cNvPr id="6" name="Rectangle 5"/>
          <p:cNvSpPr/>
          <p:nvPr/>
        </p:nvSpPr>
        <p:spPr>
          <a:xfrm>
            <a:off x="6804961" y="5044825"/>
            <a:ext cx="1263487" cy="369332"/>
          </a:xfrm>
          <a:prstGeom prst="rect">
            <a:avLst/>
          </a:prstGeom>
        </p:spPr>
        <p:txBody>
          <a:bodyPr wrap="none">
            <a:spAutoFit/>
          </a:bodyPr>
          <a:lstStyle/>
          <a:p>
            <a:r>
              <a:rPr lang="en-US" dirty="0"/>
              <a:t>Off Road </a:t>
            </a:r>
          </a:p>
        </p:txBody>
      </p:sp>
      <p:sp>
        <p:nvSpPr>
          <p:cNvPr id="7" name="Rectangle 6"/>
          <p:cNvSpPr/>
          <p:nvPr/>
        </p:nvSpPr>
        <p:spPr>
          <a:xfrm>
            <a:off x="3048000" y="4213829"/>
            <a:ext cx="6096000" cy="1477328"/>
          </a:xfrm>
          <a:prstGeom prst="rect">
            <a:avLst/>
          </a:prstGeom>
        </p:spPr>
        <p:txBody>
          <a:bodyPr>
            <a:spAutoFit/>
          </a:bodyPr>
          <a:lstStyle/>
          <a:p>
            <a:pPr algn="r"/>
            <a:r>
              <a:rPr lang="fa-IR" dirty="0"/>
              <a:t>افراد با فعال کردن           </a:t>
            </a:r>
            <a:r>
              <a:rPr lang="fa-IR" dirty="0" smtClean="0"/>
              <a:t>  </a:t>
            </a:r>
            <a:r>
              <a:rPr lang="fa-IR" dirty="0"/>
              <a:t>خودرو را قادر می سازند تا با کنترل سیستم تعلیق اتومبیل را در موقعیتی که عمدتا سراشیبیست به شکلی با ثبات درآورند تا بدون نیاز به ترمزهای مداوم اتومبیل حرکتی بی نقص و روانی داشته باشد. این آپشن همراه با </a:t>
            </a:r>
            <a:r>
              <a:rPr lang="fa-IR" dirty="0" smtClean="0"/>
              <a:t>دکمه                    </a:t>
            </a:r>
            <a:r>
              <a:rPr lang="fa-IR" dirty="0"/>
              <a:t>فعال میشود و مانند دکمه شیب سنج در خودروهای دیگر میباشد.</a:t>
            </a:r>
            <a:endParaRPr lang="en-US" dirty="0"/>
          </a:p>
        </p:txBody>
      </p:sp>
      <p:sp>
        <p:nvSpPr>
          <p:cNvPr id="9" name="TextBox 8"/>
          <p:cNvSpPr txBox="1"/>
          <p:nvPr/>
        </p:nvSpPr>
        <p:spPr>
          <a:xfrm>
            <a:off x="6173273" y="803248"/>
            <a:ext cx="1837362" cy="369332"/>
          </a:xfrm>
          <a:prstGeom prst="rect">
            <a:avLst/>
          </a:prstGeom>
          <a:noFill/>
        </p:spPr>
        <p:txBody>
          <a:bodyPr wrap="none" rtlCol="0">
            <a:spAutoFit/>
          </a:bodyPr>
          <a:lstStyle/>
          <a:p>
            <a:r>
              <a:rPr lang="fa-IR" dirty="0" smtClean="0"/>
              <a:t> کنترل پایداری پورشه</a:t>
            </a:r>
            <a:endParaRPr lang="en-US" dirty="0"/>
          </a:p>
        </p:txBody>
      </p:sp>
      <p:sp>
        <p:nvSpPr>
          <p:cNvPr id="10" name="Rectangle 9"/>
          <p:cNvSpPr/>
          <p:nvPr/>
        </p:nvSpPr>
        <p:spPr>
          <a:xfrm>
            <a:off x="8524920" y="803248"/>
            <a:ext cx="619080" cy="369332"/>
          </a:xfrm>
          <a:prstGeom prst="rect">
            <a:avLst/>
          </a:prstGeom>
        </p:spPr>
        <p:txBody>
          <a:bodyPr wrap="none">
            <a:spAutoFit/>
          </a:bodyPr>
          <a:lstStyle/>
          <a:p>
            <a:r>
              <a:rPr lang="fa-IR" dirty="0"/>
              <a:t>سیستم</a:t>
            </a:r>
            <a:endParaRPr lang="en-US" dirty="0"/>
          </a:p>
        </p:txBody>
      </p:sp>
      <p:sp>
        <p:nvSpPr>
          <p:cNvPr id="11" name="Rectangle 10"/>
          <p:cNvSpPr/>
          <p:nvPr/>
        </p:nvSpPr>
        <p:spPr>
          <a:xfrm>
            <a:off x="7902934" y="803248"/>
            <a:ext cx="729687" cy="369332"/>
          </a:xfrm>
          <a:prstGeom prst="rect">
            <a:avLst/>
          </a:prstGeom>
        </p:spPr>
        <p:txBody>
          <a:bodyPr wrap="none">
            <a:spAutoFit/>
          </a:bodyPr>
          <a:lstStyle/>
          <a:p>
            <a:r>
              <a:rPr lang="en-US" dirty="0"/>
              <a:t>PHC </a:t>
            </a:r>
          </a:p>
        </p:txBody>
      </p:sp>
    </p:spTree>
    <p:extLst>
      <p:ext uri="{BB962C8B-B14F-4D97-AF65-F5344CB8AC3E}">
        <p14:creationId xmlns:p14="http://schemas.microsoft.com/office/powerpoint/2010/main" val="2106745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07783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162" y="1489342"/>
            <a:ext cx="6096000" cy="3416320"/>
          </a:xfrm>
          <a:prstGeom prst="rect">
            <a:avLst/>
          </a:prstGeom>
        </p:spPr>
        <p:txBody>
          <a:bodyPr>
            <a:spAutoFit/>
          </a:bodyPr>
          <a:lstStyle/>
          <a:p>
            <a:pPr algn="r"/>
            <a:r>
              <a:rPr lang="fa-IR" dirty="0"/>
              <a:t>وظیفه سیستم کنترل هرزگردی یا </a:t>
            </a:r>
            <a:r>
              <a:rPr lang="fa-IR" dirty="0" smtClean="0"/>
              <a:t>       که </a:t>
            </a:r>
            <a:r>
              <a:rPr lang="fa-IR" dirty="0"/>
              <a:t>مخفف </a:t>
            </a:r>
            <a:r>
              <a:rPr lang="fa-IR" dirty="0" smtClean="0"/>
              <a:t>                                    می </a:t>
            </a:r>
            <a:r>
              <a:rPr lang="fa-IR" dirty="0"/>
              <a:t>باشد محدود کردن هرزگردی چرخها هنگام شتابگیری در مسیرهای لیز است.</a:t>
            </a:r>
            <a:br>
              <a:rPr lang="fa-IR" dirty="0"/>
            </a:br>
            <a:r>
              <a:rPr lang="fa-IR" dirty="0"/>
              <a:t>در زمانهای قدیم رانندگان مجبور بودند برای جلوگیری از هرزگردی شدید در مسیرهای لغزنده فشار روی پدال گاز را کاهش دهند.</a:t>
            </a:r>
            <a:br>
              <a:rPr lang="fa-IR" dirty="0"/>
            </a:br>
            <a:r>
              <a:rPr lang="fa-IR" dirty="0"/>
              <a:t>سیستم کنترل هرزگردی برای اولین بار توسط </a:t>
            </a:r>
            <a:r>
              <a:rPr lang="fa-IR" dirty="0" smtClean="0"/>
              <a:t>کارخانه               آلمان </a:t>
            </a:r>
            <a:r>
              <a:rPr lang="fa-IR" dirty="0"/>
              <a:t>در سال 1985 ابداع شد.</a:t>
            </a:r>
            <a:br>
              <a:rPr lang="fa-IR" dirty="0"/>
            </a:br>
            <a:r>
              <a:rPr lang="fa-IR" dirty="0"/>
              <a:t>در خودروهای مدرن سیستم کنترل هرزگردی الکترونیکی از همان </a:t>
            </a:r>
            <a:r>
              <a:rPr lang="fa-IR" dirty="0" smtClean="0"/>
              <a:t>سنسور سرعت چرخ یا                                     استفاده </a:t>
            </a:r>
            <a:r>
              <a:rPr lang="fa-IR" dirty="0"/>
              <a:t>می کند که سیستم </a:t>
            </a:r>
            <a:r>
              <a:rPr lang="fa-IR" dirty="0" smtClean="0"/>
              <a:t>      نیز </a:t>
            </a:r>
            <a:r>
              <a:rPr lang="fa-IR" dirty="0"/>
              <a:t>بر اساس آن کار می کند.</a:t>
            </a:r>
            <a:br>
              <a:rPr lang="fa-IR" dirty="0"/>
            </a:br>
            <a:r>
              <a:rPr lang="fa-IR" dirty="0"/>
              <a:t>این سنسورها به طور پیوسته سرعت دوران چرخها را کنترل می کنند و اطلاعات مربوطه را به کامپیوتر </a:t>
            </a:r>
            <a:r>
              <a:rPr lang="fa-IR" dirty="0" smtClean="0"/>
              <a:t>       و          می </a:t>
            </a:r>
            <a:r>
              <a:rPr lang="fa-IR" dirty="0"/>
              <a:t>فرستند</a:t>
            </a:r>
            <a:r>
              <a:rPr lang="fa-IR" dirty="0" smtClean="0"/>
              <a:t>.</a:t>
            </a:r>
            <a:r>
              <a:rPr lang="en-US" dirty="0"/>
              <a:t> </a:t>
            </a:r>
          </a:p>
        </p:txBody>
      </p:sp>
      <p:sp>
        <p:nvSpPr>
          <p:cNvPr id="3" name="Rectangle 2"/>
          <p:cNvSpPr/>
          <p:nvPr/>
        </p:nvSpPr>
        <p:spPr>
          <a:xfrm>
            <a:off x="3881320" y="1489342"/>
            <a:ext cx="2026517" cy="369332"/>
          </a:xfrm>
          <a:prstGeom prst="rect">
            <a:avLst/>
          </a:prstGeom>
        </p:spPr>
        <p:txBody>
          <a:bodyPr wrap="none">
            <a:spAutoFit/>
          </a:bodyPr>
          <a:lstStyle/>
          <a:p>
            <a:r>
              <a:rPr lang="en-US" dirty="0"/>
              <a:t>Traction Control </a:t>
            </a:r>
          </a:p>
        </p:txBody>
      </p:sp>
      <p:sp>
        <p:nvSpPr>
          <p:cNvPr id="4" name="Rectangle 3"/>
          <p:cNvSpPr/>
          <p:nvPr/>
        </p:nvSpPr>
        <p:spPr>
          <a:xfrm>
            <a:off x="7295602" y="1489342"/>
            <a:ext cx="649537" cy="369332"/>
          </a:xfrm>
          <a:prstGeom prst="rect">
            <a:avLst/>
          </a:prstGeom>
        </p:spPr>
        <p:txBody>
          <a:bodyPr wrap="none">
            <a:spAutoFit/>
          </a:bodyPr>
          <a:lstStyle/>
          <a:p>
            <a:r>
              <a:rPr lang="en-US" dirty="0"/>
              <a:t>TCS </a:t>
            </a:r>
          </a:p>
        </p:txBody>
      </p:sp>
      <p:sp>
        <p:nvSpPr>
          <p:cNvPr id="5" name="Rectangle 4"/>
          <p:cNvSpPr/>
          <p:nvPr/>
        </p:nvSpPr>
        <p:spPr>
          <a:xfrm>
            <a:off x="5734574" y="1489342"/>
            <a:ext cx="1023037" cy="369332"/>
          </a:xfrm>
          <a:prstGeom prst="rect">
            <a:avLst/>
          </a:prstGeom>
        </p:spPr>
        <p:txBody>
          <a:bodyPr wrap="none">
            <a:spAutoFit/>
          </a:bodyPr>
          <a:lstStyle/>
          <a:p>
            <a:r>
              <a:rPr lang="en-US" dirty="0"/>
              <a:t>System </a:t>
            </a:r>
          </a:p>
        </p:txBody>
      </p:sp>
      <p:sp>
        <p:nvSpPr>
          <p:cNvPr id="6" name="Rectangle 5"/>
          <p:cNvSpPr/>
          <p:nvPr/>
        </p:nvSpPr>
        <p:spPr>
          <a:xfrm>
            <a:off x="5333664" y="2874336"/>
            <a:ext cx="912429" cy="369332"/>
          </a:xfrm>
          <a:prstGeom prst="rect">
            <a:avLst/>
          </a:prstGeom>
        </p:spPr>
        <p:txBody>
          <a:bodyPr wrap="none">
            <a:spAutoFit/>
          </a:bodyPr>
          <a:lstStyle/>
          <a:p>
            <a:r>
              <a:rPr lang="en-US" dirty="0" smtClean="0"/>
              <a:t>Bosch </a:t>
            </a:r>
            <a:endParaRPr lang="en-US" dirty="0"/>
          </a:p>
        </p:txBody>
      </p:sp>
      <p:sp>
        <p:nvSpPr>
          <p:cNvPr id="7" name="Rectangle 6"/>
          <p:cNvSpPr/>
          <p:nvPr/>
        </p:nvSpPr>
        <p:spPr>
          <a:xfrm>
            <a:off x="6604429" y="4536330"/>
            <a:ext cx="668773" cy="369332"/>
          </a:xfrm>
          <a:prstGeom prst="rect">
            <a:avLst/>
          </a:prstGeom>
        </p:spPr>
        <p:txBody>
          <a:bodyPr wrap="none">
            <a:spAutoFit/>
          </a:bodyPr>
          <a:lstStyle/>
          <a:p>
            <a:r>
              <a:rPr lang="en-US" dirty="0" smtClean="0"/>
              <a:t>ABS </a:t>
            </a:r>
            <a:endParaRPr lang="en-US" dirty="0"/>
          </a:p>
        </p:txBody>
      </p:sp>
      <p:sp>
        <p:nvSpPr>
          <p:cNvPr id="8" name="Rectangle 7"/>
          <p:cNvSpPr/>
          <p:nvPr/>
        </p:nvSpPr>
        <p:spPr>
          <a:xfrm>
            <a:off x="6742546" y="3703736"/>
            <a:ext cx="2536272" cy="369332"/>
          </a:xfrm>
          <a:prstGeom prst="rect">
            <a:avLst/>
          </a:prstGeom>
        </p:spPr>
        <p:txBody>
          <a:bodyPr wrap="none">
            <a:spAutoFit/>
          </a:bodyPr>
          <a:lstStyle/>
          <a:p>
            <a:r>
              <a:rPr lang="en-US" dirty="0"/>
              <a:t>Wheel Speed Sensor </a:t>
            </a:r>
          </a:p>
        </p:txBody>
      </p:sp>
      <p:sp>
        <p:nvSpPr>
          <p:cNvPr id="9" name="Rectangle 8"/>
          <p:cNvSpPr/>
          <p:nvPr/>
        </p:nvSpPr>
        <p:spPr>
          <a:xfrm>
            <a:off x="4327605" y="3703736"/>
            <a:ext cx="668773" cy="369332"/>
          </a:xfrm>
          <a:prstGeom prst="rect">
            <a:avLst/>
          </a:prstGeom>
        </p:spPr>
        <p:txBody>
          <a:bodyPr wrap="none">
            <a:spAutoFit/>
          </a:bodyPr>
          <a:lstStyle/>
          <a:p>
            <a:r>
              <a:rPr lang="en-US" dirty="0"/>
              <a:t>ABS </a:t>
            </a:r>
          </a:p>
        </p:txBody>
      </p:sp>
      <p:sp>
        <p:nvSpPr>
          <p:cNvPr id="10" name="Rectangle 9"/>
          <p:cNvSpPr/>
          <p:nvPr/>
        </p:nvSpPr>
        <p:spPr>
          <a:xfrm>
            <a:off x="7295602" y="4557327"/>
            <a:ext cx="585417" cy="369332"/>
          </a:xfrm>
          <a:prstGeom prst="rect">
            <a:avLst/>
          </a:prstGeom>
        </p:spPr>
        <p:txBody>
          <a:bodyPr wrap="none">
            <a:spAutoFit/>
          </a:bodyPr>
          <a:lstStyle/>
          <a:p>
            <a:pPr algn="r"/>
            <a:r>
              <a:rPr lang="en-US" dirty="0"/>
              <a:t>TCS</a:t>
            </a:r>
          </a:p>
        </p:txBody>
      </p:sp>
      <p:sp>
        <p:nvSpPr>
          <p:cNvPr id="11" name="TextBox 10"/>
          <p:cNvSpPr txBox="1"/>
          <p:nvPr/>
        </p:nvSpPr>
        <p:spPr>
          <a:xfrm>
            <a:off x="8407811" y="699768"/>
            <a:ext cx="1938351" cy="369332"/>
          </a:xfrm>
          <a:prstGeom prst="rect">
            <a:avLst/>
          </a:prstGeom>
          <a:noFill/>
        </p:spPr>
        <p:txBody>
          <a:bodyPr wrap="none" rtlCol="0">
            <a:spAutoFit/>
          </a:bodyPr>
          <a:lstStyle/>
          <a:p>
            <a:pPr algn="r"/>
            <a:r>
              <a:rPr lang="fa-IR" dirty="0" smtClean="0"/>
              <a:t>سیستم کنترل هرزگردی</a:t>
            </a:r>
            <a:endParaRPr lang="en-US" dirty="0"/>
          </a:p>
        </p:txBody>
      </p:sp>
    </p:spTree>
    <p:extLst>
      <p:ext uri="{BB962C8B-B14F-4D97-AF65-F5344CB8AC3E}">
        <p14:creationId xmlns:p14="http://schemas.microsoft.com/office/powerpoint/2010/main" val="17038812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1944" y="857544"/>
            <a:ext cx="6096000" cy="5632311"/>
          </a:xfrm>
          <a:prstGeom prst="rect">
            <a:avLst/>
          </a:prstGeom>
        </p:spPr>
        <p:txBody>
          <a:bodyPr>
            <a:spAutoFit/>
          </a:bodyPr>
          <a:lstStyle/>
          <a:p>
            <a:pPr algn="r"/>
            <a:r>
              <a:rPr lang="fa-IR" dirty="0"/>
              <a:t>سپس با سنجش مقدار تغییرات سرعت دوران چرخها مشخص می کنند که آیا چرخهایی که قدرت موتور به آنها منتقل می شود دچار هرزگردی شده اند یا نه.</a:t>
            </a:r>
            <a:br>
              <a:rPr lang="fa-IR" dirty="0"/>
            </a:br>
            <a:r>
              <a:rPr lang="fa-IR" dirty="0"/>
              <a:t>به این معنا که اگر سرعت دوران یکی از چرخها بیشتر از چرخهای دیگر باشد نشاندهنده اینست که چرخ مورد نظر دچار هرزگردی شده است.</a:t>
            </a:r>
            <a:br>
              <a:rPr lang="fa-IR" dirty="0"/>
            </a:br>
            <a:r>
              <a:rPr lang="fa-IR" dirty="0"/>
              <a:t>وقتی سیستم کنترل هرزگردی شناسایی کند که یکی از چرخها سرعت دوران بیشتری نسبت به چرخهای دیگر دارد به طور خودکار به آن چرخ نیروی ترمز اعمال می کند تا سرعت دوران آن کمتر شده و از این طریق هرزگردی کاهش یابد.</a:t>
            </a:r>
            <a:br>
              <a:rPr lang="fa-IR" dirty="0"/>
            </a:br>
            <a:r>
              <a:rPr lang="fa-IR" dirty="0"/>
              <a:t>در واقع سیستم </a:t>
            </a:r>
            <a:r>
              <a:rPr lang="fa-IR" dirty="0" smtClean="0"/>
              <a:t>          اطمینان </a:t>
            </a:r>
            <a:r>
              <a:rPr lang="fa-IR" dirty="0"/>
              <a:t>حاصل می کند که حداقل گشتاور ممکن به چرخی که در حال هرزگردی است منتقل شود تا هرزگردی آن چرخ از بین برود و چرخی که در حال هرزگردی نیست گشتاور بیشتری دریافت کند تا تعادل برقرار شود.</a:t>
            </a:r>
            <a:br>
              <a:rPr lang="fa-IR" dirty="0"/>
            </a:br>
            <a:r>
              <a:rPr lang="fa-IR" dirty="0"/>
              <a:t>کاربرد کنترل هرزگردی فقط برای بهبود شتابگیری در مسیرهای لغزنده نیست بلکه می تواند به راننده کمک کند تا مطمئن تر از پیچها عبور کند.</a:t>
            </a:r>
            <a:br>
              <a:rPr lang="fa-IR" dirty="0"/>
            </a:br>
            <a:r>
              <a:rPr lang="fa-IR" dirty="0"/>
              <a:t>اگر راننده هنگام دور زدن بیش از حد گاز بدهد چرخهای متحرک چسبندگی خود را از دست می دهند و خودرو به یک سمت کشیده می شود که در خودروهای دیفرانسیل جلو باعث کم فرمانی و در خودروهای دیفرانسیل عقب باعث بیش فرمانی می شود.</a:t>
            </a:r>
            <a:br>
              <a:rPr lang="fa-IR" dirty="0"/>
            </a:br>
            <a:r>
              <a:rPr lang="fa-IR" dirty="0"/>
              <a:t>سیستم کنترل هرزگردی با محدود کردن قدرت انتقالی به چرخها می تواند جلوی این حالت را بگیرد.</a:t>
            </a:r>
            <a:endParaRPr lang="en-US" dirty="0"/>
          </a:p>
        </p:txBody>
      </p:sp>
      <p:sp>
        <p:nvSpPr>
          <p:cNvPr id="3" name="Rectangle 2"/>
          <p:cNvSpPr/>
          <p:nvPr/>
        </p:nvSpPr>
        <p:spPr>
          <a:xfrm>
            <a:off x="8033128" y="3098531"/>
            <a:ext cx="649537" cy="369332"/>
          </a:xfrm>
          <a:prstGeom prst="rect">
            <a:avLst/>
          </a:prstGeom>
        </p:spPr>
        <p:txBody>
          <a:bodyPr wrap="none">
            <a:spAutoFit/>
          </a:bodyPr>
          <a:lstStyle/>
          <a:p>
            <a:r>
              <a:rPr lang="en-US" dirty="0"/>
              <a:t>TCS </a:t>
            </a:r>
          </a:p>
        </p:txBody>
      </p:sp>
    </p:spTree>
    <p:extLst>
      <p:ext uri="{BB962C8B-B14F-4D97-AF65-F5344CB8AC3E}">
        <p14:creationId xmlns:p14="http://schemas.microsoft.com/office/powerpoint/2010/main" val="21034248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61064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7783" y="1588678"/>
            <a:ext cx="6096000" cy="3970318"/>
          </a:xfrm>
          <a:prstGeom prst="rect">
            <a:avLst/>
          </a:prstGeom>
        </p:spPr>
        <p:txBody>
          <a:bodyPr>
            <a:spAutoFit/>
          </a:bodyPr>
          <a:lstStyle/>
          <a:p>
            <a:pPr algn="r"/>
            <a:r>
              <a:rPr lang="fa-IR" dirty="0"/>
              <a:t>تکنولوژی هوشمند تشخیص سرعت </a:t>
            </a:r>
            <a:r>
              <a:rPr lang="fa-IR" dirty="0" smtClean="0"/>
              <a:t>گیربا </a:t>
            </a:r>
            <a:r>
              <a:rPr lang="fa-IR" dirty="0"/>
              <a:t>استفاده از دوربین و سنسورهای متعدد سرعت‌گیرها و دست‌ اندازهای جاده را شناسایی می‌کند.</a:t>
            </a:r>
            <a:br>
              <a:rPr lang="fa-IR" dirty="0"/>
            </a:br>
            <a:r>
              <a:rPr lang="fa-IR" dirty="0"/>
              <a:t>این تکنولوژی با اندازه‌گیری ارتفاع، عرض و انحنای سرعت‌گیر پیش رو، به‌صورت نرم‌افزاری سرعت مناسب برای عبور از این دست‌انداز را محاسبه می‌کند.</a:t>
            </a:r>
            <a:br>
              <a:rPr lang="fa-IR" dirty="0"/>
            </a:br>
            <a:r>
              <a:rPr lang="fa-IR" dirty="0"/>
              <a:t>اگر سرعت خودرو بیش از میزان تعیین‌شده باشد، خودرو با هشداری راننده را از این امر مطلع می‌کند.</a:t>
            </a:r>
          </a:p>
          <a:p>
            <a:pPr algn="r"/>
            <a:r>
              <a:rPr lang="fa-IR" dirty="0"/>
              <a:t>شاید تکنولوژی تشخیص سرعت‌گیر برای همه هیجان‌انگیز نباشد اما این تکنولوژی یکی دیگر از ویژگی‌های ایمنی است که برای به وجود آوردن رانندگی راحت ثبت‌شده است.</a:t>
            </a:r>
            <a:br>
              <a:rPr lang="fa-IR" dirty="0"/>
            </a:br>
            <a:r>
              <a:rPr lang="fa-IR" dirty="0"/>
              <a:t>در تصویر دورنمای این تکنولوژی، می‌توان رانندگی خودکار و خودروهای بدون راننده را هم دید.</a:t>
            </a:r>
            <a:br>
              <a:rPr lang="fa-IR" dirty="0"/>
            </a:br>
            <a:r>
              <a:rPr lang="fa-IR" dirty="0"/>
              <a:t>شرکت هیوندای کره اولین خودروسازی هست که از این تکنولوژی در محصولات خود بهره برده است.</a:t>
            </a:r>
          </a:p>
        </p:txBody>
      </p:sp>
      <p:sp>
        <p:nvSpPr>
          <p:cNvPr id="3" name="Rectangle 2"/>
          <p:cNvSpPr/>
          <p:nvPr/>
        </p:nvSpPr>
        <p:spPr>
          <a:xfrm>
            <a:off x="4894949" y="708025"/>
            <a:ext cx="2874505" cy="369332"/>
          </a:xfrm>
          <a:prstGeom prst="rect">
            <a:avLst/>
          </a:prstGeom>
        </p:spPr>
        <p:txBody>
          <a:bodyPr wrap="none">
            <a:spAutoFit/>
          </a:bodyPr>
          <a:lstStyle/>
          <a:p>
            <a:r>
              <a:rPr lang="en-US" dirty="0"/>
              <a:t>Speed Bump Detection </a:t>
            </a:r>
          </a:p>
        </p:txBody>
      </p:sp>
      <p:sp>
        <p:nvSpPr>
          <p:cNvPr id="4" name="Rectangle 3"/>
          <p:cNvSpPr/>
          <p:nvPr/>
        </p:nvSpPr>
        <p:spPr>
          <a:xfrm>
            <a:off x="4127783" y="703350"/>
            <a:ext cx="958917" cy="369332"/>
          </a:xfrm>
          <a:prstGeom prst="rect">
            <a:avLst/>
          </a:prstGeom>
        </p:spPr>
        <p:txBody>
          <a:bodyPr wrap="none">
            <a:spAutoFit/>
          </a:bodyPr>
          <a:lstStyle/>
          <a:p>
            <a:r>
              <a:rPr lang="en-US" dirty="0"/>
              <a:t>System</a:t>
            </a:r>
          </a:p>
        </p:txBody>
      </p:sp>
      <p:sp>
        <p:nvSpPr>
          <p:cNvPr id="5" name="TextBox 4"/>
          <p:cNvSpPr txBox="1"/>
          <p:nvPr/>
        </p:nvSpPr>
        <p:spPr>
          <a:xfrm>
            <a:off x="8064217" y="708025"/>
            <a:ext cx="2159566" cy="369332"/>
          </a:xfrm>
          <a:prstGeom prst="rect">
            <a:avLst/>
          </a:prstGeom>
          <a:noFill/>
        </p:spPr>
        <p:txBody>
          <a:bodyPr wrap="none" rtlCol="0">
            <a:spAutoFit/>
          </a:bodyPr>
          <a:lstStyle/>
          <a:p>
            <a:r>
              <a:rPr lang="fa-IR" dirty="0" smtClean="0"/>
              <a:t>تشخیص سرعتگیر هوشمند</a:t>
            </a:r>
            <a:endParaRPr lang="en-US" dirty="0"/>
          </a:p>
        </p:txBody>
      </p:sp>
    </p:spTree>
    <p:extLst>
      <p:ext uri="{BB962C8B-B14F-4D97-AF65-F5344CB8AC3E}">
        <p14:creationId xmlns:p14="http://schemas.microsoft.com/office/powerpoint/2010/main" val="16724341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1238579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659" y="1585921"/>
            <a:ext cx="6096000" cy="923330"/>
          </a:xfrm>
          <a:prstGeom prst="rect">
            <a:avLst/>
          </a:prstGeom>
        </p:spPr>
        <p:txBody>
          <a:bodyPr>
            <a:spAutoFit/>
          </a:bodyPr>
          <a:lstStyle/>
          <a:p>
            <a:pPr algn="r"/>
            <a:r>
              <a:rPr lang="fa-IR" dirty="0"/>
              <a:t>با سفارش سیستم چرخش کامل فرمان </a:t>
            </a:r>
            <a:r>
              <a:rPr lang="fa-IR" dirty="0" smtClean="0"/>
              <a:t>در سری   ، </a:t>
            </a:r>
            <a:r>
              <a:rPr lang="fa-IR" dirty="0"/>
              <a:t>سری 6 و سری 7‌ بی </a:t>
            </a:r>
            <a:r>
              <a:rPr lang="fa-IR" dirty="0" smtClean="0"/>
              <a:t>ام دبلیو</a:t>
            </a:r>
            <a:r>
              <a:rPr lang="fa-IR" dirty="0"/>
              <a:t>، چرخ‌های عقب به میزان 2 درجه همراه با چرخش فرمان، </a:t>
            </a:r>
            <a:r>
              <a:rPr lang="fa-IR" dirty="0" smtClean="0"/>
              <a:t>زاویه می‌گیرند.</a:t>
            </a:r>
            <a:r>
              <a:rPr lang="fa-IR" dirty="0"/>
              <a:t> </a:t>
            </a:r>
            <a:endParaRPr lang="en-US" dirty="0"/>
          </a:p>
        </p:txBody>
      </p:sp>
      <p:sp>
        <p:nvSpPr>
          <p:cNvPr id="3" name="Rectangle 2"/>
          <p:cNvSpPr/>
          <p:nvPr/>
        </p:nvSpPr>
        <p:spPr>
          <a:xfrm>
            <a:off x="3994290" y="780914"/>
            <a:ext cx="2820003" cy="369332"/>
          </a:xfrm>
          <a:prstGeom prst="rect">
            <a:avLst/>
          </a:prstGeom>
        </p:spPr>
        <p:txBody>
          <a:bodyPr wrap="none">
            <a:spAutoFit/>
          </a:bodyPr>
          <a:lstStyle/>
          <a:p>
            <a:r>
              <a:rPr lang="en-US" dirty="0"/>
              <a:t>Integral active steering </a:t>
            </a:r>
          </a:p>
        </p:txBody>
      </p:sp>
      <p:sp>
        <p:nvSpPr>
          <p:cNvPr id="4" name="Rectangle 3"/>
          <p:cNvSpPr/>
          <p:nvPr/>
        </p:nvSpPr>
        <p:spPr>
          <a:xfrm>
            <a:off x="6501387" y="1585921"/>
            <a:ext cx="312906" cy="369332"/>
          </a:xfrm>
          <a:prstGeom prst="rect">
            <a:avLst/>
          </a:prstGeom>
        </p:spPr>
        <p:txBody>
          <a:bodyPr wrap="none">
            <a:spAutoFit/>
          </a:bodyPr>
          <a:lstStyle/>
          <a:p>
            <a:r>
              <a:rPr lang="fa-IR" dirty="0"/>
              <a:t>5‌</a:t>
            </a:r>
            <a:endParaRPr lang="en-US" dirty="0"/>
          </a:p>
        </p:txBody>
      </p:sp>
      <p:sp>
        <p:nvSpPr>
          <p:cNvPr id="6" name="Rectangle 5"/>
          <p:cNvSpPr/>
          <p:nvPr/>
        </p:nvSpPr>
        <p:spPr>
          <a:xfrm>
            <a:off x="7899591" y="780914"/>
            <a:ext cx="2214068" cy="369332"/>
          </a:xfrm>
          <a:prstGeom prst="rect">
            <a:avLst/>
          </a:prstGeom>
        </p:spPr>
        <p:txBody>
          <a:bodyPr wrap="none">
            <a:spAutoFit/>
          </a:bodyPr>
          <a:lstStyle/>
          <a:p>
            <a:r>
              <a:rPr lang="fa-IR" dirty="0"/>
              <a:t>سیستم چرخش کامل فرمان </a:t>
            </a:r>
            <a:endParaRPr lang="en-US" dirty="0"/>
          </a:p>
        </p:txBody>
      </p:sp>
      <p:sp>
        <p:nvSpPr>
          <p:cNvPr id="7" name="Rectangle 6"/>
          <p:cNvSpPr/>
          <p:nvPr/>
        </p:nvSpPr>
        <p:spPr>
          <a:xfrm>
            <a:off x="4017659" y="2944926"/>
            <a:ext cx="6096000" cy="923330"/>
          </a:xfrm>
          <a:prstGeom prst="rect">
            <a:avLst/>
          </a:prstGeom>
        </p:spPr>
        <p:txBody>
          <a:bodyPr>
            <a:spAutoFit/>
          </a:bodyPr>
          <a:lstStyle/>
          <a:p>
            <a:pPr algn="r"/>
            <a:r>
              <a:rPr lang="fa-IR" dirty="0"/>
              <a:t>این گردش در سرعت‌های پایین و خصوصاً هنگام پارک‌کردن خودرو، در خلاف جهت چرخ‌های جلو و در سرعت‌های بالا در جهت چرخ‌های جلو صورت می‌گیرد و عمل پیچیدن خودرو بسیار راحت تر انجام میشود.</a:t>
            </a:r>
            <a:endParaRPr lang="en-US" dirty="0"/>
          </a:p>
        </p:txBody>
      </p:sp>
    </p:spTree>
    <p:extLst>
      <p:ext uri="{BB962C8B-B14F-4D97-AF65-F5344CB8AC3E}">
        <p14:creationId xmlns:p14="http://schemas.microsoft.com/office/powerpoint/2010/main" val="27772499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679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0854" y="6488668"/>
            <a:ext cx="441146" cy="369332"/>
          </a:xfrm>
          <a:prstGeom prst="rect">
            <a:avLst/>
          </a:prstGeom>
          <a:noFill/>
        </p:spPr>
        <p:txBody>
          <a:bodyPr wrap="none" rtlCol="0">
            <a:spAutoFit/>
          </a:bodyPr>
          <a:lstStyle/>
          <a:p>
            <a:r>
              <a:rPr lang="en-US" dirty="0" smtClean="0"/>
              <a:t>15</a:t>
            </a:r>
            <a:endParaRPr lang="en-US" dirty="0"/>
          </a:p>
        </p:txBody>
      </p:sp>
      <p:sp>
        <p:nvSpPr>
          <p:cNvPr id="4" name="TextBox 3"/>
          <p:cNvSpPr txBox="1"/>
          <p:nvPr/>
        </p:nvSpPr>
        <p:spPr>
          <a:xfrm>
            <a:off x="7546771" y="715344"/>
            <a:ext cx="2741456" cy="369332"/>
          </a:xfrm>
          <a:prstGeom prst="rect">
            <a:avLst/>
          </a:prstGeom>
          <a:noFill/>
        </p:spPr>
        <p:txBody>
          <a:bodyPr wrap="none" rtlCol="0">
            <a:spAutoFit/>
          </a:bodyPr>
          <a:lstStyle/>
          <a:p>
            <a:pPr algn="r"/>
            <a:r>
              <a:rPr lang="fa-IR" dirty="0" smtClean="0"/>
              <a:t>5-) سیستم هشدار دهنده نقاط  کور</a:t>
            </a:r>
            <a:endParaRPr lang="en-US" dirty="0"/>
          </a:p>
        </p:txBody>
      </p:sp>
      <p:sp>
        <p:nvSpPr>
          <p:cNvPr id="5" name="TextBox 4"/>
          <p:cNvSpPr txBox="1"/>
          <p:nvPr/>
        </p:nvSpPr>
        <p:spPr>
          <a:xfrm>
            <a:off x="5618778" y="725563"/>
            <a:ext cx="774571" cy="369332"/>
          </a:xfrm>
          <a:prstGeom prst="rect">
            <a:avLst/>
          </a:prstGeom>
          <a:noFill/>
        </p:spPr>
        <p:txBody>
          <a:bodyPr wrap="none" rtlCol="0">
            <a:spAutoFit/>
          </a:bodyPr>
          <a:lstStyle/>
          <a:p>
            <a:r>
              <a:rPr lang="en-US" dirty="0" smtClean="0"/>
              <a:t>(BSD)</a:t>
            </a:r>
            <a:endParaRPr lang="en-US" dirty="0"/>
          </a:p>
        </p:txBody>
      </p:sp>
      <p:sp>
        <p:nvSpPr>
          <p:cNvPr id="6" name="Rectangle 5"/>
          <p:cNvSpPr/>
          <p:nvPr/>
        </p:nvSpPr>
        <p:spPr>
          <a:xfrm>
            <a:off x="4192227" y="1456926"/>
            <a:ext cx="6096000" cy="1477328"/>
          </a:xfrm>
          <a:prstGeom prst="rect">
            <a:avLst/>
          </a:prstGeom>
        </p:spPr>
        <p:txBody>
          <a:bodyPr>
            <a:spAutoFit/>
          </a:bodyPr>
          <a:lstStyle/>
          <a:p>
            <a:pPr algn="r" rtl="1"/>
            <a:r>
              <a:rPr lang="fa-IR" dirty="0" smtClean="0">
                <a:effectLst/>
              </a:rPr>
              <a:t>عملکرد </a:t>
            </a:r>
            <a:r>
              <a:rPr lang="fa-IR" b="1" dirty="0" smtClean="0">
                <a:effectLst/>
              </a:rPr>
              <a:t>سیستم</a:t>
            </a:r>
            <a:r>
              <a:rPr lang="fa-IR" dirty="0" smtClean="0">
                <a:effectLst/>
              </a:rPr>
              <a:t> </a:t>
            </a:r>
            <a:r>
              <a:rPr lang="fa-IR" b="1" dirty="0" smtClean="0">
                <a:effectLst/>
              </a:rPr>
              <a:t>هشدار</a:t>
            </a:r>
            <a:r>
              <a:rPr lang="fa-IR" dirty="0" smtClean="0">
                <a:effectLst/>
              </a:rPr>
              <a:t> </a:t>
            </a:r>
            <a:r>
              <a:rPr lang="fa-IR" b="1" dirty="0" smtClean="0">
                <a:effectLst/>
              </a:rPr>
              <a:t>نقاط</a:t>
            </a:r>
            <a:r>
              <a:rPr lang="fa-IR" dirty="0" smtClean="0">
                <a:effectLst/>
              </a:rPr>
              <a:t> </a:t>
            </a:r>
            <a:r>
              <a:rPr lang="fa-IR" b="1" dirty="0" smtClean="0">
                <a:effectLst/>
              </a:rPr>
              <a:t>کور</a:t>
            </a:r>
            <a:r>
              <a:rPr lang="fa-IR" dirty="0" smtClean="0">
                <a:effectLst/>
              </a:rPr>
              <a:t> به این گونه است که در قسمت عقب خودرو  راداری قرار میدهند که این رادار در هنگامی که یک ماشین و یا هر چیزی که  وارد میدان این رادار در ابعاد  9.5 متر در 3 متر قرار گیرد این رادار وجود مانع را تشخیص و سریعا با یک چراغ زرد رنگ و یا قرمز رنگ بر روی آینه نشان میدهد و به راننده هشدار میدهد </a:t>
            </a:r>
            <a:r>
              <a:rPr lang="en-US" dirty="0" smtClean="0">
                <a:effectLst/>
              </a:rPr>
              <a:t>.</a:t>
            </a:r>
            <a:endParaRPr lang="fa-IR" dirty="0"/>
          </a:p>
        </p:txBody>
      </p:sp>
    </p:spTree>
    <p:extLst>
      <p:ext uri="{BB962C8B-B14F-4D97-AF65-F5344CB8AC3E}">
        <p14:creationId xmlns:p14="http://schemas.microsoft.com/office/powerpoint/2010/main" val="165964252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3912" y="1479104"/>
            <a:ext cx="6096000" cy="4801314"/>
          </a:xfrm>
          <a:prstGeom prst="rect">
            <a:avLst/>
          </a:prstGeom>
        </p:spPr>
        <p:txBody>
          <a:bodyPr>
            <a:spAutoFit/>
          </a:bodyPr>
          <a:lstStyle/>
          <a:p>
            <a:pPr algn="r"/>
            <a:r>
              <a:rPr lang="fa-IR" dirty="0"/>
              <a:t>خودرو هیبریدی خودرویی است که برای حرکت کردن از ترکیب دو یا چند منبع مجزای قدرت استفاده می‌کند. در بیشتر موارد از این نام در اشاره به خودرو برقی دوگانه استفاده می‌شود که در سیستم پیشرانه آنها یک موتور احتراق داخلی (معمولاً بنزینی) در کنار یک یا چند موتور الکتریکی قرار دارد و خودرو این قابلیت را دارد که فقط از یکی از این منابع انرژی یا هر دو آن‌ها در کنار یکدیگر استفاده کند .</a:t>
            </a:r>
          </a:p>
          <a:p>
            <a:pPr algn="r"/>
            <a:r>
              <a:rPr lang="fa-IR" dirty="0"/>
              <a:t>انواع دیگری از خودروهای هیبریدی هم وجود دارند که از سوخت‌های دیگری چون پروپان، سی‌ان‌جی، هیدروژن یا انرژی خورشیدی بهره می‌برند .</a:t>
            </a:r>
          </a:p>
          <a:p>
            <a:pPr algn="r"/>
            <a:r>
              <a:rPr lang="fa-IR" dirty="0"/>
              <a:t>نوع تکنولوژی به کار رفته در ساخت این خودروها بستگی به هدف طراحان خودرو دارد،</a:t>
            </a:r>
            <a:br>
              <a:rPr lang="fa-IR" dirty="0"/>
            </a:br>
            <a:r>
              <a:rPr lang="fa-IR" dirty="0"/>
              <a:t>مانند :</a:t>
            </a:r>
          </a:p>
          <a:p>
            <a:pPr algn="r"/>
            <a:r>
              <a:rPr lang="fa-IR" dirty="0"/>
              <a:t>۱_ بهره‌وری بالاتر در مصرف سوخت</a:t>
            </a:r>
            <a:br>
              <a:rPr lang="fa-IR" dirty="0"/>
            </a:br>
            <a:r>
              <a:rPr lang="fa-IR" dirty="0"/>
              <a:t>۲_ قدرت بیشتر</a:t>
            </a:r>
            <a:br>
              <a:rPr lang="fa-IR" dirty="0"/>
            </a:br>
            <a:r>
              <a:rPr lang="fa-IR" dirty="0"/>
              <a:t>۳_ مسافت طولانی‌تر</a:t>
            </a:r>
            <a:br>
              <a:rPr lang="fa-IR" dirty="0"/>
            </a:br>
            <a:r>
              <a:rPr lang="fa-IR" dirty="0"/>
              <a:t>۴_ حرکت با یک بار سوخت‌گیری</a:t>
            </a:r>
            <a:br>
              <a:rPr lang="fa-IR" dirty="0"/>
            </a:br>
            <a:r>
              <a:rPr lang="fa-IR" dirty="0"/>
              <a:t>۵_ کاهش انتشار گازهای گلخانه‌ای</a:t>
            </a:r>
            <a:br>
              <a:rPr lang="fa-IR" dirty="0"/>
            </a:br>
            <a:r>
              <a:rPr lang="fa-IR" dirty="0"/>
              <a:t>و…</a:t>
            </a:r>
          </a:p>
        </p:txBody>
      </p:sp>
      <p:sp>
        <p:nvSpPr>
          <p:cNvPr id="3" name="TextBox 2"/>
          <p:cNvSpPr txBox="1"/>
          <p:nvPr/>
        </p:nvSpPr>
        <p:spPr>
          <a:xfrm>
            <a:off x="8976575" y="759854"/>
            <a:ext cx="1183337" cy="369332"/>
          </a:xfrm>
          <a:prstGeom prst="rect">
            <a:avLst/>
          </a:prstGeom>
          <a:noFill/>
        </p:spPr>
        <p:txBody>
          <a:bodyPr wrap="none" rtlCol="0">
            <a:spAutoFit/>
          </a:bodyPr>
          <a:lstStyle/>
          <a:p>
            <a:r>
              <a:rPr lang="fa-IR" dirty="0" smtClean="0"/>
              <a:t>موتور هیبرید</a:t>
            </a:r>
            <a:endParaRPr lang="en-US" dirty="0"/>
          </a:p>
        </p:txBody>
      </p:sp>
    </p:spTree>
    <p:extLst>
      <p:ext uri="{BB962C8B-B14F-4D97-AF65-F5344CB8AC3E}">
        <p14:creationId xmlns:p14="http://schemas.microsoft.com/office/powerpoint/2010/main" val="38638580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8053998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6186" y="948690"/>
            <a:ext cx="6096000" cy="5909310"/>
          </a:xfrm>
          <a:prstGeom prst="rect">
            <a:avLst/>
          </a:prstGeom>
        </p:spPr>
        <p:txBody>
          <a:bodyPr>
            <a:spAutoFit/>
          </a:bodyPr>
          <a:lstStyle/>
          <a:p>
            <a:pPr algn="r"/>
            <a:r>
              <a:rPr lang="fa-IR" dirty="0"/>
              <a:t>این سیستم، در واقع ابزاری برای ثابت نگه داشتن سرعت خودرو حین رانندگی در سطح جاده‌ها، بزرگراه‌ها، یا اتوبان‌هاست.</a:t>
            </a:r>
            <a:br>
              <a:rPr lang="fa-IR" dirty="0"/>
            </a:br>
            <a:r>
              <a:rPr lang="fa-IR" dirty="0"/>
              <a:t>به‌طور مثال، اگر راننده بخواهد سرعت را روی ۱۲۰ کیلومتربرساعت ثابت نگه دارد، با فعال‌سازی کروز کنترل به‌راحتی می‌تواند این کار را انجام دهد.</a:t>
            </a:r>
            <a:br>
              <a:rPr lang="fa-IR" dirty="0"/>
            </a:br>
            <a:r>
              <a:rPr lang="fa-IR" dirty="0"/>
              <a:t>اساس این آپشن به‌گونه‌ای است که خودرو به‌صورت اتوماتیک می‌تواند سرعت خودرو را تحت هر شرایطی از رانندگی ثابت نگه دارد. لازم به یادآوری است، زمانی که این ابزار را فعال می‌کنید و سرعت خودرو روی عدد خاصی ثابت شده است، این سرعت، در مسیرهای سربالایی، سراشیبی، یا هنگام وزش باد مخالف، تغییر نخواهد کرد. گفتنی است، کروز کنترل این امکان را نیز در اختیار راننده قرار می‌دهد تا بی آن‌که نیازی به فشردن پدال‌های ترمز و گاز باشد، سرعت خودرو را با هر بار فشردن دکمه کنار فرمان، به میزان یک کیلومتربرساعت، افزایش یا کاهش دهد.</a:t>
            </a:r>
            <a:br>
              <a:rPr lang="fa-IR" dirty="0"/>
            </a:br>
            <a:r>
              <a:rPr lang="fa-IR" dirty="0"/>
              <a:t>لازم به ذکر است، کروز کنترل در خودروهای با دنده اتوماتیک، با فشار دادن پدال ترمز و در خودروهای با دنده دستی، با فشار دادن پدال کلاچ، از مدار خارج می‌شود. البته پس از خارج شدن کروز کنترل از مدار، مجدداً با فشار دادن دکمه کروز کنترل می‌توان آن‌را در مدار قرار داد و سرعت تنظیم شده توسط راننده را از حافظه سیستم، بازیابی کرد. این سیستم بسته به شرکت سازنده خودرو، ممکن است امکان تنظیم سرعت خودرو در بازه سرعت‌های زیر 40 تا 50 کیلومتربرساعت را محدود سازد؛ زیرا کروز کنترل اساساً ویژه رانندگی در سطح اتوبان‌ها، بزرگراه‌ها، و جاده‌های کم ترافیک است و استفاده از این ابزار در سطح شهر منطقی نیست</a:t>
            </a:r>
            <a:endParaRPr lang="en-US" dirty="0"/>
          </a:p>
        </p:txBody>
      </p:sp>
      <p:sp>
        <p:nvSpPr>
          <p:cNvPr id="3" name="TextBox 2"/>
          <p:cNvSpPr txBox="1"/>
          <p:nvPr/>
        </p:nvSpPr>
        <p:spPr>
          <a:xfrm>
            <a:off x="8166877" y="309093"/>
            <a:ext cx="1595309" cy="369332"/>
          </a:xfrm>
          <a:prstGeom prst="rect">
            <a:avLst/>
          </a:prstGeom>
          <a:noFill/>
        </p:spPr>
        <p:txBody>
          <a:bodyPr wrap="none" rtlCol="0">
            <a:spAutoFit/>
          </a:bodyPr>
          <a:lstStyle/>
          <a:p>
            <a:r>
              <a:rPr lang="fa-IR" dirty="0" smtClean="0"/>
              <a:t>سیستم کروز کنترل</a:t>
            </a:r>
            <a:endParaRPr lang="en-US" dirty="0"/>
          </a:p>
        </p:txBody>
      </p:sp>
    </p:spTree>
    <p:extLst>
      <p:ext uri="{BB962C8B-B14F-4D97-AF65-F5344CB8AC3E}">
        <p14:creationId xmlns:p14="http://schemas.microsoft.com/office/powerpoint/2010/main" val="7068743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793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1466850"/>
            <a:ext cx="6096000" cy="4801314"/>
          </a:xfrm>
          <a:prstGeom prst="rect">
            <a:avLst/>
          </a:prstGeom>
        </p:spPr>
        <p:txBody>
          <a:bodyPr>
            <a:spAutoFit/>
          </a:bodyPr>
          <a:lstStyle/>
          <a:p>
            <a:pPr algn="r"/>
            <a:r>
              <a:rPr lang="fa-IR" dirty="0"/>
              <a:t>مدت ها است که خودروسازهایی نظیر تویوتا، کیا، هیوندای، رنو، لکسوس، و … از سیستمی جهت کنترل خودرو در سراشیبی و سربالایی استفاده می کنند.</a:t>
            </a:r>
            <a:br>
              <a:rPr lang="fa-IR" dirty="0"/>
            </a:br>
            <a:r>
              <a:rPr lang="fa-IR" dirty="0"/>
              <a:t>این سیستم راننده را در حین حرکت در سراشیبی  </a:t>
            </a:r>
            <a:r>
              <a:rPr lang="fa-IR" dirty="0" smtClean="0"/>
              <a:t>           کمک </a:t>
            </a:r>
            <a:r>
              <a:rPr lang="fa-IR" dirty="0"/>
              <a:t>می کند تا خودرو دچار ناپایداری نشود.</a:t>
            </a:r>
            <a:br>
              <a:rPr lang="fa-IR" dirty="0"/>
            </a:br>
            <a:r>
              <a:rPr lang="fa-IR" dirty="0"/>
              <a:t>سیستم </a:t>
            </a:r>
            <a:r>
              <a:rPr lang="fa-IR" dirty="0" smtClean="0"/>
              <a:t>                                                 یا </a:t>
            </a:r>
            <a:r>
              <a:rPr lang="fa-IR" dirty="0"/>
              <a:t>همان کنترل پایین آمدن از سراشیبی به راننده کمک می کند تا خودرو در سراشیبی های تند و به ویژه لغزنده، از سرعت معینی بیش تر شتاب نگیرد.</a:t>
            </a:r>
            <a:br>
              <a:rPr lang="fa-IR" dirty="0"/>
            </a:br>
            <a:r>
              <a:rPr lang="fa-IR" dirty="0"/>
              <a:t>چنین اتفاقاتی در حین رانندگی، معمولاً ناخودآگاه رخ می دهند که با وجود چنین سیستمی، دیگر هیچ راننده ای دغدغه حرکت در فراز و نشیب های کوهستانی را نخواهد داشت.</a:t>
            </a:r>
            <a:br>
              <a:rPr lang="fa-IR" dirty="0"/>
            </a:br>
            <a:r>
              <a:rPr lang="fa-IR" dirty="0"/>
              <a:t>مکانیسم عملکرد </a:t>
            </a:r>
            <a:r>
              <a:rPr lang="fa-IR" dirty="0" smtClean="0"/>
              <a:t>           “بدین </a:t>
            </a:r>
            <a:r>
              <a:rPr lang="fa-IR" dirty="0"/>
              <a:t>صورت است که وقتی خودرو در یک سراشیبی خیس و لغزنده در حال حرکت است، سرعت خودرو به طور اتوماتیک از 5 کیلومتر بر ساعت بیش تر نمی شود؛ حتی اگر راننده پای خود را تا انتها بر روی پدال گاز فشار دهد.</a:t>
            </a:r>
            <a:br>
              <a:rPr lang="fa-IR" dirty="0"/>
            </a:br>
            <a:r>
              <a:rPr lang="fa-IR" dirty="0"/>
              <a:t>به نظر می رسد وجود چنین امکاناتی در خودرو، نه تنها از میزان خسارات و تلفات به طور قابل ملاحظه جلوگیری خواهد کرد، بلکه به افزایش کارایی و عمر قطعات خودرو نیز تا حد زیادی کمک می کند</a:t>
            </a:r>
            <a:endParaRPr lang="en-US" dirty="0"/>
          </a:p>
        </p:txBody>
      </p:sp>
      <p:sp>
        <p:nvSpPr>
          <p:cNvPr id="3" name="Rectangle 2"/>
          <p:cNvSpPr/>
          <p:nvPr/>
        </p:nvSpPr>
        <p:spPr>
          <a:xfrm>
            <a:off x="5684132" y="2024774"/>
            <a:ext cx="715260" cy="369332"/>
          </a:xfrm>
          <a:prstGeom prst="rect">
            <a:avLst/>
          </a:prstGeom>
        </p:spPr>
        <p:txBody>
          <a:bodyPr wrap="none">
            <a:spAutoFit/>
          </a:bodyPr>
          <a:lstStyle/>
          <a:p>
            <a:r>
              <a:rPr lang="en-US" dirty="0" smtClean="0"/>
              <a:t>DAC</a:t>
            </a:r>
            <a:endParaRPr lang="en-US" dirty="0"/>
          </a:p>
        </p:txBody>
      </p:sp>
      <p:sp>
        <p:nvSpPr>
          <p:cNvPr id="4" name="Rectangle 3"/>
          <p:cNvSpPr/>
          <p:nvPr/>
        </p:nvSpPr>
        <p:spPr>
          <a:xfrm>
            <a:off x="6312221" y="2569819"/>
            <a:ext cx="3297698" cy="369332"/>
          </a:xfrm>
          <a:prstGeom prst="rect">
            <a:avLst/>
          </a:prstGeom>
        </p:spPr>
        <p:txBody>
          <a:bodyPr wrap="none">
            <a:spAutoFit/>
          </a:bodyPr>
          <a:lstStyle/>
          <a:p>
            <a:r>
              <a:rPr lang="en-US" dirty="0"/>
              <a:t>DAC Downhill Assist Control </a:t>
            </a:r>
          </a:p>
        </p:txBody>
      </p:sp>
      <p:sp>
        <p:nvSpPr>
          <p:cNvPr id="5" name="Rectangle 4"/>
          <p:cNvSpPr/>
          <p:nvPr/>
        </p:nvSpPr>
        <p:spPr>
          <a:xfrm>
            <a:off x="7961070" y="4234325"/>
            <a:ext cx="891591" cy="369332"/>
          </a:xfrm>
          <a:prstGeom prst="rect">
            <a:avLst/>
          </a:prstGeom>
        </p:spPr>
        <p:txBody>
          <a:bodyPr wrap="none">
            <a:spAutoFit/>
          </a:bodyPr>
          <a:lstStyle/>
          <a:p>
            <a:r>
              <a:rPr lang="en-US" dirty="0"/>
              <a:t>DAC” </a:t>
            </a:r>
          </a:p>
        </p:txBody>
      </p:sp>
    </p:spTree>
    <p:extLst>
      <p:ext uri="{BB962C8B-B14F-4D97-AF65-F5344CB8AC3E}">
        <p14:creationId xmlns:p14="http://schemas.microsoft.com/office/powerpoint/2010/main" val="42560644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3916" y="1540948"/>
            <a:ext cx="6096000" cy="1200329"/>
          </a:xfrm>
          <a:prstGeom prst="rect">
            <a:avLst/>
          </a:prstGeom>
        </p:spPr>
        <p:txBody>
          <a:bodyPr>
            <a:spAutoFit/>
          </a:bodyPr>
          <a:lstStyle/>
          <a:p>
            <a:pPr algn="r"/>
            <a:r>
              <a:rPr lang="fa-IR" dirty="0"/>
              <a:t>سیستم </a:t>
            </a:r>
            <a:r>
              <a:rPr lang="fa-IR" dirty="0" smtClean="0"/>
              <a:t>ای </a:t>
            </a:r>
            <a:r>
              <a:rPr lang="fa-IR" dirty="0"/>
              <a:t>دی </a:t>
            </a:r>
            <a:r>
              <a:rPr lang="fa-IR" dirty="0" smtClean="0"/>
              <a:t>سی به </a:t>
            </a:r>
            <a:r>
              <a:rPr lang="fa-IR" dirty="0"/>
              <a:t>پکیج هندلینگ اتاق خودرو با استفاده از کمک فنر های برقی گفته می شود که بصورت هوشمند تعادل اتاق خودرو را در سرعت های بالا و در سر پیچ ها و جاده های ناهموار کنترل می کند. آپشن </a:t>
            </a:r>
            <a:r>
              <a:rPr lang="fa-IR" dirty="0" smtClean="0"/>
              <a:t>ای </a:t>
            </a:r>
            <a:r>
              <a:rPr lang="fa-IR" dirty="0"/>
              <a:t>دی </a:t>
            </a:r>
            <a:r>
              <a:rPr lang="fa-IR" dirty="0" smtClean="0"/>
              <a:t>سی برای </a:t>
            </a:r>
            <a:r>
              <a:rPr lang="fa-IR" dirty="0"/>
              <a:t>خودروهای بی ام و در نظر گرفته شده است.</a:t>
            </a:r>
            <a:endParaRPr lang="en-US" dirty="0"/>
          </a:p>
        </p:txBody>
      </p:sp>
      <p:sp>
        <p:nvSpPr>
          <p:cNvPr id="3" name="Rectangle 2"/>
          <p:cNvSpPr/>
          <p:nvPr/>
        </p:nvSpPr>
        <p:spPr>
          <a:xfrm>
            <a:off x="8476830" y="728326"/>
            <a:ext cx="667170" cy="369332"/>
          </a:xfrm>
          <a:prstGeom prst="rect">
            <a:avLst/>
          </a:prstGeom>
        </p:spPr>
        <p:txBody>
          <a:bodyPr wrap="none">
            <a:spAutoFit/>
          </a:bodyPr>
          <a:lstStyle/>
          <a:p>
            <a:r>
              <a:rPr lang="en-US" dirty="0" smtClean="0"/>
              <a:t>EDC</a:t>
            </a:r>
            <a:endParaRPr lang="en-US" dirty="0"/>
          </a:p>
        </p:txBody>
      </p:sp>
      <p:sp>
        <p:nvSpPr>
          <p:cNvPr id="5" name="TextBox 4"/>
          <p:cNvSpPr txBox="1"/>
          <p:nvPr/>
        </p:nvSpPr>
        <p:spPr>
          <a:xfrm>
            <a:off x="9490836" y="728326"/>
            <a:ext cx="619080" cy="369332"/>
          </a:xfrm>
          <a:prstGeom prst="rect">
            <a:avLst/>
          </a:prstGeom>
          <a:noFill/>
        </p:spPr>
        <p:txBody>
          <a:bodyPr wrap="none" rtlCol="0">
            <a:spAutoFit/>
          </a:bodyPr>
          <a:lstStyle/>
          <a:p>
            <a:r>
              <a:rPr lang="fa-IR" dirty="0" smtClean="0"/>
              <a:t>سیستم</a:t>
            </a:r>
            <a:endParaRPr lang="en-US" dirty="0"/>
          </a:p>
        </p:txBody>
      </p:sp>
    </p:spTree>
    <p:extLst>
      <p:ext uri="{BB962C8B-B14F-4D97-AF65-F5344CB8AC3E}">
        <p14:creationId xmlns:p14="http://schemas.microsoft.com/office/powerpoint/2010/main" val="12150476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20222" y="1656241"/>
            <a:ext cx="6096000" cy="4524315"/>
          </a:xfrm>
          <a:prstGeom prst="rect">
            <a:avLst/>
          </a:prstGeom>
        </p:spPr>
        <p:txBody>
          <a:bodyPr>
            <a:spAutoFit/>
          </a:bodyPr>
          <a:lstStyle/>
          <a:p>
            <a:pPr algn="r"/>
            <a:r>
              <a:rPr lang="fa-IR" dirty="0"/>
              <a:t>از زمان اختراع موتورهای درونسوز تاکنون، مهندسان خودرو و طراحان خودروهای سرعت، همواره به دنبال راهی برای افزایش و ارتقای قدرت موتور بوده‌اند.</a:t>
            </a:r>
            <a:br>
              <a:rPr lang="fa-IR" dirty="0"/>
            </a:br>
            <a:r>
              <a:rPr lang="fa-IR" dirty="0"/>
              <a:t>یک راه افزایش قدرت موتور ( توان موتور ) ساخت و تولید موتور بزرگتر است، اما ساخت این موتور، افزایش وزن و هزینه بیشتر تولید و تعمیر را به همراه دارد و راه‌حل خوبی نیست.</a:t>
            </a:r>
            <a:br>
              <a:rPr lang="fa-IR" dirty="0"/>
            </a:br>
            <a:r>
              <a:rPr lang="fa-IR" dirty="0"/>
              <a:t>راه‌حل دیگر افزایش قدرت موتور، ساخت موتوری با بازده بالاتر است ( البته با حفظ اندازه و بزرگتر نشدن موتور )</a:t>
            </a:r>
            <a:br>
              <a:rPr lang="fa-IR" dirty="0"/>
            </a:br>
            <a:r>
              <a:rPr lang="fa-IR" dirty="0"/>
              <a:t>این امر زمانی میسر می‌شود که هوا با سرعت بیشتر و حجم بالاتر وارد محفظه احتراق موتور شود.</a:t>
            </a:r>
            <a:br>
              <a:rPr lang="fa-IR" dirty="0"/>
            </a:br>
            <a:r>
              <a:rPr lang="fa-IR" dirty="0"/>
              <a:t>تراکم و حجم بالای ترکیب هوا و سوخت، باعث انفجار سریع و پرقدرت، و در نتیجه افزایش توان خروجی و قدرت موتور می‌شود.</a:t>
            </a:r>
            <a:br>
              <a:rPr lang="fa-IR" dirty="0"/>
            </a:br>
            <a:r>
              <a:rPr lang="fa-IR" dirty="0"/>
              <a:t>استفاده از سوپرشارژرها، راه‌حل خوبی برای دسترسی به مکش هوا با تراکم بالا و سرعت بیشتر به داخل محفظه تراکم است،که در نتیجه این دستاورد موتورهای تویین توربو وارد بازار شدند و تحولی عظیم در صنعت خودرو سازی بوجود آوردند.</a:t>
            </a:r>
            <a:endParaRPr lang="en-US" dirty="0"/>
          </a:p>
        </p:txBody>
      </p:sp>
      <p:sp>
        <p:nvSpPr>
          <p:cNvPr id="5" name="TextBox 4"/>
          <p:cNvSpPr txBox="1"/>
          <p:nvPr/>
        </p:nvSpPr>
        <p:spPr>
          <a:xfrm>
            <a:off x="8619241" y="721217"/>
            <a:ext cx="1593706" cy="369332"/>
          </a:xfrm>
          <a:prstGeom prst="rect">
            <a:avLst/>
          </a:prstGeom>
          <a:noFill/>
        </p:spPr>
        <p:txBody>
          <a:bodyPr wrap="none" rtlCol="0">
            <a:spAutoFit/>
          </a:bodyPr>
          <a:lstStyle/>
          <a:p>
            <a:pPr algn="r"/>
            <a:r>
              <a:rPr lang="fa-IR" dirty="0" smtClean="0"/>
              <a:t>موتور تویین توربو</a:t>
            </a:r>
            <a:endParaRPr lang="en-US" dirty="0"/>
          </a:p>
        </p:txBody>
      </p:sp>
      <p:sp>
        <p:nvSpPr>
          <p:cNvPr id="6" name="TextBox 5"/>
          <p:cNvSpPr txBox="1"/>
          <p:nvPr/>
        </p:nvSpPr>
        <p:spPr>
          <a:xfrm>
            <a:off x="6905310" y="721217"/>
            <a:ext cx="1513556" cy="369332"/>
          </a:xfrm>
          <a:prstGeom prst="rect">
            <a:avLst/>
          </a:prstGeom>
          <a:noFill/>
        </p:spPr>
        <p:txBody>
          <a:bodyPr wrap="none" rtlCol="0">
            <a:spAutoFit/>
          </a:bodyPr>
          <a:lstStyle/>
          <a:p>
            <a:r>
              <a:rPr lang="en-US" dirty="0" smtClean="0"/>
              <a:t>TWIN TURBO</a:t>
            </a:r>
            <a:endParaRPr lang="en-US" dirty="0"/>
          </a:p>
        </p:txBody>
      </p:sp>
    </p:spTree>
    <p:extLst>
      <p:ext uri="{BB962C8B-B14F-4D97-AF65-F5344CB8AC3E}">
        <p14:creationId xmlns:p14="http://schemas.microsoft.com/office/powerpoint/2010/main" val="17040803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9547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114" y="1526853"/>
            <a:ext cx="6096000" cy="4524315"/>
          </a:xfrm>
          <a:prstGeom prst="rect">
            <a:avLst/>
          </a:prstGeom>
        </p:spPr>
        <p:txBody>
          <a:bodyPr>
            <a:spAutoFit/>
          </a:bodyPr>
          <a:lstStyle/>
          <a:p>
            <a:pPr algn="r"/>
            <a:r>
              <a:rPr lang="fa-IR" dirty="0"/>
              <a:t>این فناوری در حقیقت </a:t>
            </a:r>
            <a:r>
              <a:rPr lang="fa-IR" dirty="0" smtClean="0"/>
              <a:t>مخف</a:t>
            </a:r>
            <a:r>
              <a:rPr lang="fa-IR" dirty="0"/>
              <a:t>ف</a:t>
            </a:r>
            <a:r>
              <a:rPr lang="fa-IR" dirty="0" smtClean="0"/>
              <a:t>                                                           بوده </a:t>
            </a:r>
            <a:r>
              <a:rPr lang="fa-IR" dirty="0"/>
              <a:t>و به معنای کنترل دینامیکی شاسی خودروهای پورشه میباشد</a:t>
            </a:r>
            <a:r>
              <a:rPr lang="fa-IR" dirty="0" smtClean="0"/>
              <a:t>. این </a:t>
            </a:r>
            <a:r>
              <a:rPr lang="fa-IR" dirty="0"/>
              <a:t>فناوری را پورشه برای آن روی برخی مدل های خود قرار داده تا خودرو هنگام عبور از پیچ بدنه آن حرکت اضافی نداشته و به شکلی پایدار و با ثبات باشد. گذشته از پیج</a:t>
            </a:r>
            <a:r>
              <a:rPr lang="fa-IR" dirty="0" smtClean="0"/>
              <a:t>،             موجب </a:t>
            </a:r>
            <a:r>
              <a:rPr lang="fa-IR" dirty="0"/>
              <a:t>می شود اتومبیل در سطوح موج دار با حداقل نوسان جانبی رو به رو شده و ضربه بسیار کمی به اتاق وارد شود.</a:t>
            </a:r>
          </a:p>
          <a:p>
            <a:pPr algn="r"/>
            <a:r>
              <a:rPr lang="fa-IR" dirty="0"/>
              <a:t>این سیستم مدرن و جدید یک سیستم آپشنال اضافه بر سیستم تعلیق بادی پورشه هست، کلا این سیستم از دوتا میل ضد لغزش تو جلو و عقب تشکیل شده که تو هر کدام از اون میله ها یه عملگر هیدرولیکی چرخان هست که وسط میله ضد لغزش نصب شده و بازی هر کدوم از بازو ها و به تبع آن میزان بازی چرخها را کنترل میکند.</a:t>
            </a:r>
            <a:br>
              <a:rPr lang="fa-IR" dirty="0"/>
            </a:br>
            <a:r>
              <a:rPr lang="fa-IR" dirty="0"/>
              <a:t>حالا اگر این سیستم توسط کلیدی که روی کنسول وسط هست غیر فعال شود یا دنده سنگین انتخاب شود میزان بازی چرخها نسبت به هم میتواند زیاد شود و در جاده های ناهموار شانس تماس چرخ با زمین را بالا ببرد. از جمله اتومبیل هایی که پورشه آن را به </a:t>
            </a:r>
            <a:r>
              <a:rPr lang="fa-IR" dirty="0" smtClean="0"/>
              <a:t>فناوری             مجهز </a:t>
            </a:r>
            <a:r>
              <a:rPr lang="fa-IR" dirty="0"/>
              <a:t>کرده، خودروی شاسی بلند کاین می باشد.</a:t>
            </a:r>
          </a:p>
        </p:txBody>
      </p:sp>
      <p:sp>
        <p:nvSpPr>
          <p:cNvPr id="3" name="Rectangle 2"/>
          <p:cNvSpPr/>
          <p:nvPr/>
        </p:nvSpPr>
        <p:spPr>
          <a:xfrm>
            <a:off x="4002114" y="1526853"/>
            <a:ext cx="3958135" cy="369332"/>
          </a:xfrm>
          <a:prstGeom prst="rect">
            <a:avLst/>
          </a:prstGeom>
        </p:spPr>
        <p:txBody>
          <a:bodyPr wrap="none">
            <a:spAutoFit/>
          </a:bodyPr>
          <a:lstStyle/>
          <a:p>
            <a:r>
              <a:rPr lang="en-US" dirty="0"/>
              <a:t>Porsche Dynamic Chassis Control </a:t>
            </a:r>
          </a:p>
        </p:txBody>
      </p:sp>
      <p:sp>
        <p:nvSpPr>
          <p:cNvPr id="4" name="Rectangle 3"/>
          <p:cNvSpPr/>
          <p:nvPr/>
        </p:nvSpPr>
        <p:spPr>
          <a:xfrm>
            <a:off x="8856909" y="2660760"/>
            <a:ext cx="931665" cy="369332"/>
          </a:xfrm>
          <a:prstGeom prst="rect">
            <a:avLst/>
          </a:prstGeom>
        </p:spPr>
        <p:txBody>
          <a:bodyPr wrap="none">
            <a:spAutoFit/>
          </a:bodyPr>
          <a:lstStyle/>
          <a:p>
            <a:r>
              <a:rPr lang="en-US" dirty="0"/>
              <a:t>PDCC </a:t>
            </a:r>
          </a:p>
        </p:txBody>
      </p:sp>
      <p:sp>
        <p:nvSpPr>
          <p:cNvPr id="5" name="Rectangle 4"/>
          <p:cNvSpPr/>
          <p:nvPr/>
        </p:nvSpPr>
        <p:spPr>
          <a:xfrm>
            <a:off x="7221780" y="5416325"/>
            <a:ext cx="931665" cy="369332"/>
          </a:xfrm>
          <a:prstGeom prst="rect">
            <a:avLst/>
          </a:prstGeom>
        </p:spPr>
        <p:txBody>
          <a:bodyPr wrap="none">
            <a:spAutoFit/>
          </a:bodyPr>
          <a:lstStyle/>
          <a:p>
            <a:r>
              <a:rPr lang="en-US" dirty="0"/>
              <a:t>PDCC </a:t>
            </a:r>
          </a:p>
        </p:txBody>
      </p:sp>
      <p:sp>
        <p:nvSpPr>
          <p:cNvPr id="6" name="Rectangle 5"/>
          <p:cNvSpPr/>
          <p:nvPr/>
        </p:nvSpPr>
        <p:spPr>
          <a:xfrm>
            <a:off x="8611489" y="608184"/>
            <a:ext cx="867545" cy="369332"/>
          </a:xfrm>
          <a:prstGeom prst="rect">
            <a:avLst/>
          </a:prstGeom>
        </p:spPr>
        <p:txBody>
          <a:bodyPr wrap="none">
            <a:spAutoFit/>
          </a:bodyPr>
          <a:lstStyle/>
          <a:p>
            <a:r>
              <a:rPr lang="en-US" dirty="0"/>
              <a:t>PDCC</a:t>
            </a:r>
          </a:p>
        </p:txBody>
      </p:sp>
      <p:sp>
        <p:nvSpPr>
          <p:cNvPr id="7" name="TextBox 6"/>
          <p:cNvSpPr txBox="1"/>
          <p:nvPr/>
        </p:nvSpPr>
        <p:spPr>
          <a:xfrm>
            <a:off x="9479034" y="608184"/>
            <a:ext cx="619080" cy="369332"/>
          </a:xfrm>
          <a:prstGeom prst="rect">
            <a:avLst/>
          </a:prstGeom>
          <a:noFill/>
        </p:spPr>
        <p:txBody>
          <a:bodyPr wrap="none" rtlCol="0">
            <a:spAutoFit/>
          </a:bodyPr>
          <a:lstStyle/>
          <a:p>
            <a:r>
              <a:rPr lang="fa-IR" dirty="0" smtClean="0"/>
              <a:t>سیستم</a:t>
            </a:r>
            <a:endParaRPr lang="en-US" dirty="0"/>
          </a:p>
        </p:txBody>
      </p:sp>
      <p:sp>
        <p:nvSpPr>
          <p:cNvPr id="8" name="TextBox 7"/>
          <p:cNvSpPr txBox="1"/>
          <p:nvPr/>
        </p:nvSpPr>
        <p:spPr>
          <a:xfrm>
            <a:off x="7987932" y="608184"/>
            <a:ext cx="660758" cy="369332"/>
          </a:xfrm>
          <a:prstGeom prst="rect">
            <a:avLst/>
          </a:prstGeom>
          <a:noFill/>
        </p:spPr>
        <p:txBody>
          <a:bodyPr wrap="none" rtlCol="0">
            <a:spAutoFit/>
          </a:bodyPr>
          <a:lstStyle/>
          <a:p>
            <a:r>
              <a:rPr lang="fa-IR" dirty="0" smtClean="0"/>
              <a:t>پورشه</a:t>
            </a:r>
            <a:endParaRPr lang="en-US" dirty="0"/>
          </a:p>
        </p:txBody>
      </p:sp>
    </p:spTree>
    <p:extLst>
      <p:ext uri="{BB962C8B-B14F-4D97-AF65-F5344CB8AC3E}">
        <p14:creationId xmlns:p14="http://schemas.microsoft.com/office/powerpoint/2010/main" val="24096344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009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56158" cy="6837839"/>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1715012" y="6117905"/>
            <a:ext cx="441146" cy="369332"/>
          </a:xfrm>
          <a:prstGeom prst="rect">
            <a:avLst/>
          </a:prstGeom>
        </p:spPr>
        <p:txBody>
          <a:bodyPr wrap="none">
            <a:spAutoFit/>
          </a:bodyPr>
          <a:lstStyle/>
          <a:p>
            <a:r>
              <a:rPr lang="en-US" dirty="0" smtClean="0"/>
              <a:t>16</a:t>
            </a:r>
            <a:endParaRPr lang="en-US" dirty="0"/>
          </a:p>
        </p:txBody>
      </p:sp>
    </p:spTree>
    <p:extLst>
      <p:ext uri="{BB962C8B-B14F-4D97-AF65-F5344CB8AC3E}">
        <p14:creationId xmlns:p14="http://schemas.microsoft.com/office/powerpoint/2010/main" val="17582217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0987" y="1543911"/>
            <a:ext cx="6096000" cy="2585323"/>
          </a:xfrm>
          <a:prstGeom prst="rect">
            <a:avLst/>
          </a:prstGeom>
        </p:spPr>
        <p:txBody>
          <a:bodyPr>
            <a:spAutoFit/>
          </a:bodyPr>
          <a:lstStyle/>
          <a:p>
            <a:pPr algn="r"/>
            <a:r>
              <a:rPr lang="fa-IR" dirty="0"/>
              <a:t>سیستم </a:t>
            </a:r>
            <a:r>
              <a:rPr lang="fa-IR" dirty="0" smtClean="0"/>
              <a:t>مخفف                                                             بوده </a:t>
            </a:r>
            <a:r>
              <a:rPr lang="fa-IR" dirty="0"/>
              <a:t>و همیشه به عنوان یک مکمل در کنار سیستم ایمنی </a:t>
            </a:r>
            <a:r>
              <a:rPr lang="fa-IR" dirty="0" smtClean="0"/>
              <a:t>         قرار </a:t>
            </a:r>
            <a:r>
              <a:rPr lang="fa-IR" dirty="0"/>
              <a:t>می گیرد. در حقیقت این سیستم به تقسیم نیروی ترمز بین چرخ های مختلف اتومبیل می پردازد. به شکلی که در شرایط جاده ای مختلف سیستم به شکلی متفاوت نیروی ترمز را بین چرخ ها تقسیم می کند. این عمل فقط در خودروهایی که تنها به </a:t>
            </a:r>
            <a:r>
              <a:rPr lang="fa-IR" dirty="0" smtClean="0"/>
              <a:t>سیستم         مجهز </a:t>
            </a:r>
            <a:r>
              <a:rPr lang="fa-IR" dirty="0"/>
              <a:t>باشد </a:t>
            </a:r>
            <a:r>
              <a:rPr lang="fa-IR" dirty="0" smtClean="0"/>
              <a:t>قابل </a:t>
            </a:r>
            <a:r>
              <a:rPr lang="fa-IR" dirty="0"/>
              <a:t>اجرا میباشد و از آنجا که نقش مکملی دارد، بنابراین شرکت ها آن را در </a:t>
            </a:r>
            <a:r>
              <a:rPr lang="fa-IR" dirty="0" smtClean="0"/>
              <a:t>کنار         درون </a:t>
            </a:r>
            <a:r>
              <a:rPr lang="fa-IR" dirty="0"/>
              <a:t>خودرو جای می دهند. رانندگان با چنین سیستمی قطعا سیستم ایمنی بسیار بالایی در شرایط جاده ای چون بارانی، برفی و برخی دیگر خواهند داشت.</a:t>
            </a:r>
            <a:endParaRPr lang="en-US" dirty="0"/>
          </a:p>
        </p:txBody>
      </p:sp>
      <p:sp>
        <p:nvSpPr>
          <p:cNvPr id="3" name="Rectangle 2"/>
          <p:cNvSpPr/>
          <p:nvPr/>
        </p:nvSpPr>
        <p:spPr>
          <a:xfrm>
            <a:off x="5136156" y="1523215"/>
            <a:ext cx="3978974" cy="369332"/>
          </a:xfrm>
          <a:prstGeom prst="rect">
            <a:avLst/>
          </a:prstGeom>
        </p:spPr>
        <p:txBody>
          <a:bodyPr wrap="none">
            <a:spAutoFit/>
          </a:bodyPr>
          <a:lstStyle/>
          <a:p>
            <a:r>
              <a:rPr lang="en-US" dirty="0"/>
              <a:t>Electronic Brake force Distribution </a:t>
            </a:r>
          </a:p>
        </p:txBody>
      </p:sp>
      <p:sp>
        <p:nvSpPr>
          <p:cNvPr id="4" name="Rectangle 3"/>
          <p:cNvSpPr/>
          <p:nvPr/>
        </p:nvSpPr>
        <p:spPr>
          <a:xfrm>
            <a:off x="6741443" y="788518"/>
            <a:ext cx="676788" cy="369332"/>
          </a:xfrm>
          <a:prstGeom prst="rect">
            <a:avLst/>
          </a:prstGeom>
        </p:spPr>
        <p:txBody>
          <a:bodyPr wrap="none">
            <a:spAutoFit/>
          </a:bodyPr>
          <a:lstStyle/>
          <a:p>
            <a:r>
              <a:rPr lang="en-US" dirty="0"/>
              <a:t>EBD </a:t>
            </a:r>
          </a:p>
        </p:txBody>
      </p:sp>
      <p:sp>
        <p:nvSpPr>
          <p:cNvPr id="5" name="Rectangle 4"/>
          <p:cNvSpPr/>
          <p:nvPr/>
        </p:nvSpPr>
        <p:spPr>
          <a:xfrm>
            <a:off x="6310214" y="1839869"/>
            <a:ext cx="668773" cy="369332"/>
          </a:xfrm>
          <a:prstGeom prst="rect">
            <a:avLst/>
          </a:prstGeom>
        </p:spPr>
        <p:txBody>
          <a:bodyPr wrap="none">
            <a:spAutoFit/>
          </a:bodyPr>
          <a:lstStyle/>
          <a:p>
            <a:r>
              <a:rPr lang="en-US" dirty="0"/>
              <a:t>ABS </a:t>
            </a:r>
          </a:p>
        </p:txBody>
      </p:sp>
      <p:sp>
        <p:nvSpPr>
          <p:cNvPr id="6" name="Rectangle 5"/>
          <p:cNvSpPr/>
          <p:nvPr/>
        </p:nvSpPr>
        <p:spPr>
          <a:xfrm>
            <a:off x="4697735" y="2651906"/>
            <a:ext cx="612668" cy="369332"/>
          </a:xfrm>
          <a:prstGeom prst="rect">
            <a:avLst/>
          </a:prstGeom>
        </p:spPr>
        <p:txBody>
          <a:bodyPr wrap="none">
            <a:spAutoFit/>
          </a:bodyPr>
          <a:lstStyle/>
          <a:p>
            <a:r>
              <a:rPr lang="en-US" dirty="0"/>
              <a:t>EBD</a:t>
            </a:r>
          </a:p>
        </p:txBody>
      </p:sp>
      <p:sp>
        <p:nvSpPr>
          <p:cNvPr id="7" name="Rectangle 6"/>
          <p:cNvSpPr/>
          <p:nvPr/>
        </p:nvSpPr>
        <p:spPr>
          <a:xfrm>
            <a:off x="8780743" y="3201807"/>
            <a:ext cx="668773" cy="369332"/>
          </a:xfrm>
          <a:prstGeom prst="rect">
            <a:avLst/>
          </a:prstGeom>
        </p:spPr>
        <p:txBody>
          <a:bodyPr wrap="none">
            <a:spAutoFit/>
          </a:bodyPr>
          <a:lstStyle/>
          <a:p>
            <a:r>
              <a:rPr lang="en-US" dirty="0"/>
              <a:t>ABS </a:t>
            </a:r>
          </a:p>
        </p:txBody>
      </p:sp>
      <p:sp>
        <p:nvSpPr>
          <p:cNvPr id="8" name="TextBox 7"/>
          <p:cNvSpPr txBox="1"/>
          <p:nvPr/>
        </p:nvSpPr>
        <p:spPr>
          <a:xfrm>
            <a:off x="7550027" y="788518"/>
            <a:ext cx="2476960" cy="369332"/>
          </a:xfrm>
          <a:prstGeom prst="rect">
            <a:avLst/>
          </a:prstGeom>
          <a:noFill/>
        </p:spPr>
        <p:txBody>
          <a:bodyPr wrap="none" rtlCol="0">
            <a:spAutoFit/>
          </a:bodyPr>
          <a:lstStyle/>
          <a:p>
            <a:r>
              <a:rPr lang="fa-IR" dirty="0" smtClean="0"/>
              <a:t>تقسیم نیروی بین ترمز چرخ ها</a:t>
            </a:r>
            <a:endParaRPr lang="en-US" dirty="0"/>
          </a:p>
        </p:txBody>
      </p:sp>
    </p:spTree>
    <p:extLst>
      <p:ext uri="{BB962C8B-B14F-4D97-AF65-F5344CB8AC3E}">
        <p14:creationId xmlns:p14="http://schemas.microsoft.com/office/powerpoint/2010/main" val="7249601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8903487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8199" y="1494334"/>
            <a:ext cx="6096000" cy="1754326"/>
          </a:xfrm>
          <a:prstGeom prst="rect">
            <a:avLst/>
          </a:prstGeom>
        </p:spPr>
        <p:txBody>
          <a:bodyPr>
            <a:spAutoFit/>
          </a:bodyPr>
          <a:lstStyle/>
          <a:p>
            <a:pPr algn="r"/>
            <a:r>
              <a:rPr lang="fa-IR" dirty="0"/>
              <a:t>سیستم </a:t>
            </a:r>
            <a:r>
              <a:rPr lang="fa-IR" dirty="0" smtClean="0"/>
              <a:t>مخفف بوده                                                   و </a:t>
            </a:r>
            <a:r>
              <a:rPr lang="fa-IR" dirty="0"/>
              <a:t>بیشتر برای افزایش داینامیک رانندگی و ثبات آن می باشد. در این سیستم با کنترل الکترونیکی و قفل دیفرانسیل عقب می توان توزیع گشتاور به چرخ های عقب را تغییر داد. باتوجه زاویه فرمان، سرعت فرمان، موقعیت پدال گاز و میزان انحراف خودرو، سیستم </a:t>
            </a:r>
            <a:r>
              <a:rPr lang="fa-IR" dirty="0" smtClean="0"/>
              <a:t>                                                با </a:t>
            </a:r>
            <a:r>
              <a:rPr lang="fa-IR" dirty="0"/>
              <a:t>فعال شدن کار خود را انجام می دهد و موجب بهبود داینامیک رانندگی خواهد شد.</a:t>
            </a:r>
            <a:endParaRPr lang="en-US" dirty="0"/>
          </a:p>
        </p:txBody>
      </p:sp>
      <p:sp>
        <p:nvSpPr>
          <p:cNvPr id="3" name="Rectangle 2"/>
          <p:cNvSpPr/>
          <p:nvPr/>
        </p:nvSpPr>
        <p:spPr>
          <a:xfrm>
            <a:off x="5315222" y="1514296"/>
            <a:ext cx="3132589" cy="369332"/>
          </a:xfrm>
          <a:prstGeom prst="rect">
            <a:avLst/>
          </a:prstGeom>
        </p:spPr>
        <p:txBody>
          <a:bodyPr wrap="none">
            <a:spAutoFit/>
          </a:bodyPr>
          <a:lstStyle/>
          <a:p>
            <a:r>
              <a:rPr lang="en-US" dirty="0"/>
              <a:t>Porsche Torque Vectoring </a:t>
            </a:r>
          </a:p>
        </p:txBody>
      </p:sp>
      <p:sp>
        <p:nvSpPr>
          <p:cNvPr id="4" name="Rectangle 3"/>
          <p:cNvSpPr/>
          <p:nvPr/>
        </p:nvSpPr>
        <p:spPr>
          <a:xfrm>
            <a:off x="8691372" y="751096"/>
            <a:ext cx="644728" cy="369332"/>
          </a:xfrm>
          <a:prstGeom prst="rect">
            <a:avLst/>
          </a:prstGeom>
        </p:spPr>
        <p:txBody>
          <a:bodyPr wrap="none">
            <a:spAutoFit/>
          </a:bodyPr>
          <a:lstStyle/>
          <a:p>
            <a:r>
              <a:rPr lang="en-US" dirty="0"/>
              <a:t>PTV </a:t>
            </a:r>
          </a:p>
        </p:txBody>
      </p:sp>
      <p:sp>
        <p:nvSpPr>
          <p:cNvPr id="5" name="Rectangle 4"/>
          <p:cNvSpPr/>
          <p:nvPr/>
        </p:nvSpPr>
        <p:spPr>
          <a:xfrm>
            <a:off x="6713787" y="2596746"/>
            <a:ext cx="1351652" cy="369332"/>
          </a:xfrm>
          <a:prstGeom prst="rect">
            <a:avLst/>
          </a:prstGeom>
        </p:spPr>
        <p:txBody>
          <a:bodyPr wrap="none">
            <a:spAutoFit/>
          </a:bodyPr>
          <a:lstStyle/>
          <a:p>
            <a:r>
              <a:rPr lang="en-US" dirty="0"/>
              <a:t>Vectoring </a:t>
            </a:r>
          </a:p>
        </p:txBody>
      </p:sp>
      <p:sp>
        <p:nvSpPr>
          <p:cNvPr id="6" name="Rectangle 5"/>
          <p:cNvSpPr/>
          <p:nvPr/>
        </p:nvSpPr>
        <p:spPr>
          <a:xfrm>
            <a:off x="4971128" y="2596746"/>
            <a:ext cx="1965603" cy="369332"/>
          </a:xfrm>
          <a:prstGeom prst="rect">
            <a:avLst/>
          </a:prstGeom>
        </p:spPr>
        <p:txBody>
          <a:bodyPr wrap="none">
            <a:spAutoFit/>
          </a:bodyPr>
          <a:lstStyle/>
          <a:p>
            <a:r>
              <a:rPr lang="en-US" dirty="0"/>
              <a:t>Porsche Torque </a:t>
            </a:r>
          </a:p>
        </p:txBody>
      </p:sp>
      <p:sp>
        <p:nvSpPr>
          <p:cNvPr id="7" name="Rectangle 6"/>
          <p:cNvSpPr/>
          <p:nvPr/>
        </p:nvSpPr>
        <p:spPr>
          <a:xfrm>
            <a:off x="9225119" y="751096"/>
            <a:ext cx="619080" cy="369332"/>
          </a:xfrm>
          <a:prstGeom prst="rect">
            <a:avLst/>
          </a:prstGeom>
        </p:spPr>
        <p:txBody>
          <a:bodyPr wrap="square">
            <a:spAutoFit/>
          </a:bodyPr>
          <a:lstStyle/>
          <a:p>
            <a:r>
              <a:rPr lang="fa-IR" dirty="0"/>
              <a:t>سیستم</a:t>
            </a:r>
            <a:endParaRPr lang="en-US" dirty="0"/>
          </a:p>
        </p:txBody>
      </p:sp>
      <p:sp>
        <p:nvSpPr>
          <p:cNvPr id="8" name="TextBox 7"/>
          <p:cNvSpPr txBox="1"/>
          <p:nvPr/>
        </p:nvSpPr>
        <p:spPr>
          <a:xfrm>
            <a:off x="6106381" y="753889"/>
            <a:ext cx="2449710" cy="369332"/>
          </a:xfrm>
          <a:prstGeom prst="rect">
            <a:avLst/>
          </a:prstGeom>
          <a:noFill/>
        </p:spPr>
        <p:txBody>
          <a:bodyPr wrap="none" rtlCol="0">
            <a:spAutoFit/>
          </a:bodyPr>
          <a:lstStyle/>
          <a:p>
            <a:r>
              <a:rPr lang="fa-IR" dirty="0" smtClean="0"/>
              <a:t>افزایش دینامیک و ثبات پورشه</a:t>
            </a:r>
            <a:endParaRPr lang="en-US" dirty="0"/>
          </a:p>
        </p:txBody>
      </p:sp>
    </p:spTree>
    <p:extLst>
      <p:ext uri="{BB962C8B-B14F-4D97-AF65-F5344CB8AC3E}">
        <p14:creationId xmlns:p14="http://schemas.microsoft.com/office/powerpoint/2010/main" val="22681729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6338" y="948690"/>
            <a:ext cx="6096000" cy="5355312"/>
          </a:xfrm>
          <a:prstGeom prst="rect">
            <a:avLst/>
          </a:prstGeom>
        </p:spPr>
        <p:txBody>
          <a:bodyPr>
            <a:spAutoFit/>
          </a:bodyPr>
          <a:lstStyle/>
          <a:p>
            <a:pPr algn="r"/>
            <a:r>
              <a:rPr lang="fa-IR" dirty="0"/>
              <a:t>سیستم‌ های کروز کنترل تطبیقی که در خودروهای امروزی نصب هستند درحال‌حاضر تنها می‌ توانند در جاده‌ها نقاط احتمالی برخورد را شناسایی و به‌طور خودکار ترمز خودرو را اعمال کند.</a:t>
            </a:r>
            <a:br>
              <a:rPr lang="fa-IR" dirty="0"/>
            </a:br>
            <a:r>
              <a:rPr lang="fa-IR" dirty="0"/>
              <a:t>این سیستم به ‌ظاهر در هر خودرو لوکس جدیدی یک پیشرفت جزئی دارد، اما درحال‌حاضر پورشه در حال بهره برداری از کروز کنترل تطبیقی است که </a:t>
            </a:r>
            <a:r>
              <a:rPr lang="fa-IR" dirty="0" smtClean="0"/>
              <a:t>هایی </a:t>
            </a:r>
            <a:r>
              <a:rPr lang="fa-IR" dirty="0"/>
              <a:t>دارد که تاکنون هیچ شرکتی به‌ آن دست‌ نیافته است.</a:t>
            </a:r>
            <a:br>
              <a:rPr lang="fa-IR" dirty="0"/>
            </a:br>
            <a:r>
              <a:rPr lang="fa-IR" dirty="0"/>
              <a:t>سیستم بروز </a:t>
            </a:r>
            <a:r>
              <a:rPr lang="fa-IR" dirty="0" smtClean="0"/>
              <a:t>شده                                                                               را </a:t>
            </a:r>
            <a:r>
              <a:rPr lang="fa-IR" dirty="0"/>
              <a:t>حفظ کند، شتابی که بسیاری از رانندگان کمتر آن ‌را تجربه می‌کنند</a:t>
            </a:r>
            <a:r>
              <a:rPr lang="fa-IR" dirty="0" smtClean="0"/>
              <a:t>. این </a:t>
            </a:r>
            <a:r>
              <a:rPr lang="fa-IR" dirty="0"/>
              <a:t>سامانه برای شناسایی پیچ ‌ها از اطلاعات ذخیره شده در پایگاه داده‌های سیستم ناوبری بهره می‌برد</a:t>
            </a:r>
            <a:r>
              <a:rPr lang="fa-IR" dirty="0" smtClean="0"/>
              <a:t>. این </a:t>
            </a:r>
            <a:r>
              <a:rPr lang="fa-IR" dirty="0"/>
              <a:t>اطلاعات کمک می‌کنند تا رایانه‌ها یک عکس سه‌بعدی از جاده تهیه و اقدام به تنظیم سرعت کروز کنترل کنند تا به سرعت لازم برای دریافت شتاب کمتر از 0.50</a:t>
            </a:r>
            <a:r>
              <a:rPr lang="en-US" dirty="0"/>
              <a:t>g </a:t>
            </a:r>
            <a:r>
              <a:rPr lang="fa-IR" dirty="0"/>
              <a:t>دست یابند.</a:t>
            </a:r>
            <a:br>
              <a:rPr lang="fa-IR" dirty="0"/>
            </a:br>
            <a:r>
              <a:rPr lang="fa-IR" dirty="0"/>
              <a:t>(حد شتاب جانبی در سه حالت قابل انتخاب است؛ کارآمد‌ترین آن </a:t>
            </a:r>
            <a:r>
              <a:rPr lang="fa-IR" dirty="0" smtClean="0"/>
              <a:t>0.70است</a:t>
            </a:r>
            <a:r>
              <a:rPr lang="fa-IR" dirty="0"/>
              <a:t>)</a:t>
            </a:r>
            <a:br>
              <a:rPr lang="fa-IR" dirty="0"/>
            </a:br>
            <a:r>
              <a:rPr lang="fa-IR" dirty="0"/>
              <a:t>دراین‌صورت نیازی نیست راننده در پیچ‌ها هدایت خودرو را مجدد به ‌دست‌ گیرد</a:t>
            </a:r>
            <a:r>
              <a:rPr lang="fa-IR" dirty="0" smtClean="0"/>
              <a:t>. در </a:t>
            </a:r>
            <a:r>
              <a:rPr lang="fa-IR" dirty="0"/>
              <a:t>این سیستم، گذشته از کاهش ترمز گیری، کامپیوتری برای بهینه‌سازی و کنترل جریان مصرفی بنزین در هنگام شتاب گرفتن مجدد و کاهش مصرف سوخت برنامه‌ریزی شده است</a:t>
            </a:r>
            <a:r>
              <a:rPr lang="fa-IR" dirty="0" smtClean="0"/>
              <a:t>. فنّاوری </a:t>
            </a:r>
            <a:r>
              <a:rPr lang="fa-IR" dirty="0"/>
              <a:t>پورشه جریان بنزین را تحت کنترل قرار می‌دهد و با معکوس دادن سرعت را کنترل می‌کند تا حداقل مقدار مصرفی سوخت حاصل گردد</a:t>
            </a:r>
            <a:r>
              <a:rPr lang="fa-IR" dirty="0" smtClean="0"/>
              <a:t>.</a:t>
            </a:r>
            <a:endParaRPr lang="en-US" dirty="0"/>
          </a:p>
        </p:txBody>
      </p:sp>
      <p:sp>
        <p:nvSpPr>
          <p:cNvPr id="3" name="Rectangle 2"/>
          <p:cNvSpPr/>
          <p:nvPr/>
        </p:nvSpPr>
        <p:spPr>
          <a:xfrm>
            <a:off x="4716355" y="2612730"/>
            <a:ext cx="2654894" cy="369332"/>
          </a:xfrm>
          <a:prstGeom prst="rect">
            <a:avLst/>
          </a:prstGeom>
        </p:spPr>
        <p:txBody>
          <a:bodyPr wrap="none">
            <a:spAutoFit/>
          </a:bodyPr>
          <a:lstStyle/>
          <a:p>
            <a:r>
              <a:rPr lang="fa-IR" dirty="0" smtClean="0"/>
              <a:t>می‌تواند </a:t>
            </a:r>
            <a:r>
              <a:rPr lang="fa-IR" dirty="0"/>
              <a:t>در همه‌حال شتاب جانبی </a:t>
            </a:r>
            <a:endParaRPr lang="en-US" dirty="0"/>
          </a:p>
        </p:txBody>
      </p:sp>
      <p:sp>
        <p:nvSpPr>
          <p:cNvPr id="6" name="Rectangle 5"/>
          <p:cNvSpPr/>
          <p:nvPr/>
        </p:nvSpPr>
        <p:spPr>
          <a:xfrm>
            <a:off x="7311437" y="2612730"/>
            <a:ext cx="1300356" cy="369332"/>
          </a:xfrm>
          <a:prstGeom prst="rect">
            <a:avLst/>
          </a:prstGeom>
        </p:spPr>
        <p:txBody>
          <a:bodyPr wrap="none">
            <a:spAutoFit/>
          </a:bodyPr>
          <a:lstStyle/>
          <a:p>
            <a:r>
              <a:rPr lang="en-US" dirty="0" err="1"/>
              <a:t>InnoDrive</a:t>
            </a:r>
            <a:r>
              <a:rPr lang="en-US" dirty="0"/>
              <a:t> </a:t>
            </a:r>
          </a:p>
        </p:txBody>
      </p:sp>
      <p:sp>
        <p:nvSpPr>
          <p:cNvPr id="7" name="Rectangle 6"/>
          <p:cNvSpPr/>
          <p:nvPr/>
        </p:nvSpPr>
        <p:spPr>
          <a:xfrm>
            <a:off x="4057163" y="2612730"/>
            <a:ext cx="788999" cy="369332"/>
          </a:xfrm>
          <a:prstGeom prst="rect">
            <a:avLst/>
          </a:prstGeom>
        </p:spPr>
        <p:txBody>
          <a:bodyPr wrap="none">
            <a:spAutoFit/>
          </a:bodyPr>
          <a:lstStyle/>
          <a:p>
            <a:r>
              <a:rPr lang="en-US" dirty="0"/>
              <a:t>0.70g</a:t>
            </a:r>
          </a:p>
        </p:txBody>
      </p:sp>
      <p:sp>
        <p:nvSpPr>
          <p:cNvPr id="8" name="TextBox 7"/>
          <p:cNvSpPr txBox="1"/>
          <p:nvPr/>
        </p:nvSpPr>
        <p:spPr>
          <a:xfrm>
            <a:off x="6206788" y="334850"/>
            <a:ext cx="3645550" cy="369332"/>
          </a:xfrm>
          <a:prstGeom prst="rect">
            <a:avLst/>
          </a:prstGeom>
          <a:noFill/>
        </p:spPr>
        <p:txBody>
          <a:bodyPr wrap="none" rtlCol="0">
            <a:spAutoFit/>
          </a:bodyPr>
          <a:lstStyle/>
          <a:p>
            <a:r>
              <a:rPr lang="fa-IR" dirty="0" smtClean="0"/>
              <a:t>سیستم کروز کنترول                       پورشه</a:t>
            </a:r>
            <a:endParaRPr lang="en-US" dirty="0"/>
          </a:p>
        </p:txBody>
      </p:sp>
      <p:sp>
        <p:nvSpPr>
          <p:cNvPr id="9" name="Rectangle 8"/>
          <p:cNvSpPr/>
          <p:nvPr/>
        </p:nvSpPr>
        <p:spPr>
          <a:xfrm>
            <a:off x="6907480" y="334850"/>
            <a:ext cx="1300356" cy="369332"/>
          </a:xfrm>
          <a:prstGeom prst="rect">
            <a:avLst/>
          </a:prstGeom>
        </p:spPr>
        <p:txBody>
          <a:bodyPr wrap="none">
            <a:spAutoFit/>
          </a:bodyPr>
          <a:lstStyle/>
          <a:p>
            <a:r>
              <a:rPr lang="en-US" dirty="0" err="1"/>
              <a:t>InnoDrive</a:t>
            </a:r>
            <a:r>
              <a:rPr lang="en-US" dirty="0"/>
              <a:t> </a:t>
            </a:r>
          </a:p>
        </p:txBody>
      </p:sp>
    </p:spTree>
    <p:extLst>
      <p:ext uri="{BB962C8B-B14F-4D97-AF65-F5344CB8AC3E}">
        <p14:creationId xmlns:p14="http://schemas.microsoft.com/office/powerpoint/2010/main" val="29631498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9114" y="1376832"/>
            <a:ext cx="6096000" cy="3970318"/>
          </a:xfrm>
          <a:prstGeom prst="rect">
            <a:avLst/>
          </a:prstGeom>
        </p:spPr>
        <p:txBody>
          <a:bodyPr>
            <a:spAutoFit/>
          </a:bodyPr>
          <a:lstStyle/>
          <a:p>
            <a:pPr algn="r"/>
            <a:r>
              <a:rPr lang="fa-IR" dirty="0"/>
              <a:t>انتقال قدرت پیوسته متغیر یا  گیربکس </a:t>
            </a:r>
            <a:r>
              <a:rPr lang="fa-IR" dirty="0" smtClean="0"/>
              <a:t>        در </a:t>
            </a:r>
            <a:r>
              <a:rPr lang="fa-IR" dirty="0"/>
              <a:t>واقع از دو پولی که به وسیله یک تسمه به هم متصل شده اند ساخته شده است. پولی به کار رفته در این سیستم انتقال قدرت بسیار خاص می باشد به طوری که اندازه آن به تعویض دنده تغییر می کند. تعداد دنده های موجود </a:t>
            </a:r>
            <a:r>
              <a:rPr lang="fa-IR" dirty="0" smtClean="0"/>
              <a:t>در        قابل </a:t>
            </a:r>
            <a:r>
              <a:rPr lang="fa-IR" dirty="0"/>
              <a:t>شمارش نیست چون فاصله دنده ها فوق العاده کم و در اصطلاح پیوسته دنده عوض می شود. یعنی بین کمترین نسبت و بیشترین نسبت تسمه جابه جا می شود و توان منتقل می شود.</a:t>
            </a:r>
            <a:br>
              <a:rPr lang="fa-IR" dirty="0"/>
            </a:br>
            <a:r>
              <a:rPr lang="fa-IR" dirty="0"/>
              <a:t>رانندگی با خودرویی که سیستم </a:t>
            </a:r>
            <a:r>
              <a:rPr lang="fa-IR" dirty="0" smtClean="0"/>
              <a:t>        دارند </a:t>
            </a:r>
            <a:r>
              <a:rPr lang="fa-IR" dirty="0"/>
              <a:t>مانند خودرویی است که سیستم انتقال قدرت آن خودکار است با این تفاوت که احساس عوض شدن دنده در خودرو ندارید. در عوض دور موتور به طور پیوسته و آرام بالا و پایین می شود.</a:t>
            </a:r>
            <a:br>
              <a:rPr lang="fa-IR" dirty="0"/>
            </a:br>
            <a:r>
              <a:rPr lang="fa-IR" dirty="0"/>
              <a:t>ممکن است در این نوع سیستم انتقال قدرت دور موتور شما بالا باشد و بگویید که این آخر سرعت خودرو است ولی در دور موتورهای بالا دو پولی به سرعت در حال تغییر سایز (تعویض دنده) هستند و سرعت خودرو به طور یکپارچه افزایش می یابد.</a:t>
            </a:r>
            <a:endParaRPr lang="en-US" dirty="0"/>
          </a:p>
        </p:txBody>
      </p:sp>
      <p:sp>
        <p:nvSpPr>
          <p:cNvPr id="3" name="Rectangle 2"/>
          <p:cNvSpPr/>
          <p:nvPr/>
        </p:nvSpPr>
        <p:spPr>
          <a:xfrm>
            <a:off x="6477679" y="1375625"/>
            <a:ext cx="696024" cy="369332"/>
          </a:xfrm>
          <a:prstGeom prst="rect">
            <a:avLst/>
          </a:prstGeom>
        </p:spPr>
        <p:txBody>
          <a:bodyPr wrap="none">
            <a:spAutoFit/>
          </a:bodyPr>
          <a:lstStyle/>
          <a:p>
            <a:r>
              <a:rPr lang="en-US" dirty="0"/>
              <a:t>CVT </a:t>
            </a:r>
          </a:p>
        </p:txBody>
      </p:sp>
      <p:sp>
        <p:nvSpPr>
          <p:cNvPr id="4" name="Rectangle 3"/>
          <p:cNvSpPr/>
          <p:nvPr/>
        </p:nvSpPr>
        <p:spPr>
          <a:xfrm>
            <a:off x="6825691" y="2214563"/>
            <a:ext cx="696024" cy="369332"/>
          </a:xfrm>
          <a:prstGeom prst="rect">
            <a:avLst/>
          </a:prstGeom>
        </p:spPr>
        <p:txBody>
          <a:bodyPr wrap="none">
            <a:spAutoFit/>
          </a:bodyPr>
          <a:lstStyle/>
          <a:p>
            <a:r>
              <a:rPr lang="en-US" dirty="0"/>
              <a:t>CVT </a:t>
            </a:r>
          </a:p>
        </p:txBody>
      </p:sp>
      <p:sp>
        <p:nvSpPr>
          <p:cNvPr id="5" name="Rectangle 4"/>
          <p:cNvSpPr/>
          <p:nvPr/>
        </p:nvSpPr>
        <p:spPr>
          <a:xfrm>
            <a:off x="7043969" y="3052294"/>
            <a:ext cx="696024" cy="369332"/>
          </a:xfrm>
          <a:prstGeom prst="rect">
            <a:avLst/>
          </a:prstGeom>
        </p:spPr>
        <p:txBody>
          <a:bodyPr wrap="none">
            <a:spAutoFit/>
          </a:bodyPr>
          <a:lstStyle/>
          <a:p>
            <a:r>
              <a:rPr lang="en-US" dirty="0"/>
              <a:t>CVT </a:t>
            </a:r>
          </a:p>
        </p:txBody>
      </p:sp>
      <p:sp>
        <p:nvSpPr>
          <p:cNvPr id="6" name="TextBox 5"/>
          <p:cNvSpPr txBox="1"/>
          <p:nvPr/>
        </p:nvSpPr>
        <p:spPr>
          <a:xfrm>
            <a:off x="9156879" y="605307"/>
            <a:ext cx="808235" cy="369332"/>
          </a:xfrm>
          <a:prstGeom prst="rect">
            <a:avLst/>
          </a:prstGeom>
          <a:noFill/>
        </p:spPr>
        <p:txBody>
          <a:bodyPr wrap="none" rtlCol="0">
            <a:spAutoFit/>
          </a:bodyPr>
          <a:lstStyle/>
          <a:p>
            <a:r>
              <a:rPr lang="fa-IR" dirty="0" smtClean="0"/>
              <a:t>گیربکس</a:t>
            </a:r>
            <a:endParaRPr lang="en-US" dirty="0"/>
          </a:p>
        </p:txBody>
      </p:sp>
      <p:sp>
        <p:nvSpPr>
          <p:cNvPr id="7" name="Rectangle 6"/>
          <p:cNvSpPr/>
          <p:nvPr/>
        </p:nvSpPr>
        <p:spPr>
          <a:xfrm>
            <a:off x="8111149" y="605307"/>
            <a:ext cx="696024" cy="369332"/>
          </a:xfrm>
          <a:prstGeom prst="rect">
            <a:avLst/>
          </a:prstGeom>
        </p:spPr>
        <p:txBody>
          <a:bodyPr wrap="none">
            <a:spAutoFit/>
          </a:bodyPr>
          <a:lstStyle/>
          <a:p>
            <a:r>
              <a:rPr lang="en-US" dirty="0"/>
              <a:t>CVT </a:t>
            </a:r>
          </a:p>
        </p:txBody>
      </p:sp>
    </p:spTree>
    <p:extLst>
      <p:ext uri="{BB962C8B-B14F-4D97-AF65-F5344CB8AC3E}">
        <p14:creationId xmlns:p14="http://schemas.microsoft.com/office/powerpoint/2010/main" val="38946158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3279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66843"/>
            <a:ext cx="6096000" cy="4524315"/>
          </a:xfrm>
          <a:prstGeom prst="rect">
            <a:avLst/>
          </a:prstGeom>
        </p:spPr>
        <p:txBody>
          <a:bodyPr>
            <a:spAutoFit/>
          </a:bodyPr>
          <a:lstStyle/>
          <a:p>
            <a:pPr algn="r"/>
            <a:r>
              <a:rPr lang="fa-IR" dirty="0"/>
              <a:t>سیستم </a:t>
            </a:r>
            <a:r>
              <a:rPr lang="fa-IR" dirty="0" smtClean="0"/>
              <a:t>اُوردرایو                    در </a:t>
            </a:r>
            <a:r>
              <a:rPr lang="fa-IR" dirty="0"/>
              <a:t>واقع یک گیربکس ثانویه است که در کنار گیربکس خودرو قرار گرفته است. این سیستم بین محور خروجی گیربکس و محور انتقال نیرو قرار دارد و به وسیله یک دکمه در داخل کابین خودرو فعال می شود.</a:t>
            </a:r>
            <a:br>
              <a:rPr lang="fa-IR" dirty="0"/>
            </a:br>
            <a:r>
              <a:rPr lang="fa-IR" dirty="0"/>
              <a:t>یکی از مزایای مهم اُوردرایو این است که با استفاده از آن می توان سرعت اتومبیل را ثابت نگه داشت و دور موتور را تا حدود 30% کاهش داد. واضح است که کاهش دور موتور، با پایین آوردن مصرف بنزین، عمر آن را طولانی می کند. معمولاً زمانی راننده این سیستم را فعال می کند که در سرعت های بالا در حال رانندگی است. با فعال سازی این سیستم، گیربکس ثانویه وارد عمل می شود و سرعت محور خروجی از گیربکس افزایش می یابد و در نتیجه آن سرعت گردش چرخ ها بیش تر می شود. حال اگر در حالت عادی، خودرو با سرعت 100 کیلومتربرساعت در حال حرکت باشد، که در این حالت در واقع سرعت چرخش میل لنگ با سرعت دوران میل گاردان برابر است، پس از فعال سازی اُوردرایو، چرخ دنده های داخل آن، سبب تغییر یافتن این نسبت سرعت ها می شوند. به طور مثال، سرعت گردش میل گاردان 1.5 برابر سرعت گردش میل لنگ می شود و سرعت خودرو به 150 کیلومتربرساعت افزایش می یابد.</a:t>
            </a:r>
            <a:endParaRPr lang="en-US" dirty="0"/>
          </a:p>
        </p:txBody>
      </p:sp>
      <p:sp>
        <p:nvSpPr>
          <p:cNvPr id="3" name="Rectangle 2"/>
          <p:cNvSpPr/>
          <p:nvPr/>
        </p:nvSpPr>
        <p:spPr>
          <a:xfrm>
            <a:off x="6628861" y="1166843"/>
            <a:ext cx="1285929" cy="369332"/>
          </a:xfrm>
          <a:prstGeom prst="rect">
            <a:avLst/>
          </a:prstGeom>
        </p:spPr>
        <p:txBody>
          <a:bodyPr wrap="none">
            <a:spAutoFit/>
          </a:bodyPr>
          <a:lstStyle/>
          <a:p>
            <a:r>
              <a:rPr lang="en-US" dirty="0" smtClean="0"/>
              <a:t>Overdrive</a:t>
            </a:r>
            <a:endParaRPr lang="en-US" dirty="0"/>
          </a:p>
        </p:txBody>
      </p:sp>
    </p:spTree>
    <p:extLst>
      <p:ext uri="{BB962C8B-B14F-4D97-AF65-F5344CB8AC3E}">
        <p14:creationId xmlns:p14="http://schemas.microsoft.com/office/powerpoint/2010/main" val="21431681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049780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098" y="1353688"/>
            <a:ext cx="6096000" cy="3970318"/>
          </a:xfrm>
          <a:prstGeom prst="rect">
            <a:avLst/>
          </a:prstGeom>
        </p:spPr>
        <p:txBody>
          <a:bodyPr>
            <a:spAutoFit/>
          </a:bodyPr>
          <a:lstStyle/>
          <a:p>
            <a:pPr algn="r"/>
            <a:r>
              <a:rPr lang="fa-IR" dirty="0"/>
              <a:t>همانطور که میدانید دیفرانسیل امکان ایجاد اختلاف دور به چرخ های یک محور را میدهد، حالا قفل دیفرانسیل می آید و این امکان را به صورت موقت از بین می برد.</a:t>
            </a:r>
            <a:br>
              <a:rPr lang="fa-IR" dirty="0"/>
            </a:br>
            <a:r>
              <a:rPr lang="fa-IR" dirty="0"/>
              <a:t>این سیستم فقط می‌تواند برای مدتی معین از چهار چرخ محرک استفاده کند. این نوع سیستم برای ایجاد قدرت کشش بیشتر در وسائط نقلیه برای حمل بارهای سنگین‌تر و یا حرکت در شرایط نامساعد جاده‌ای ساخته شده است.</a:t>
            </a:r>
            <a:br>
              <a:rPr lang="fa-IR" dirty="0"/>
            </a:br>
            <a:r>
              <a:rPr lang="fa-IR" dirty="0"/>
              <a:t>از این سیستم، فقط می‌توان در شرایط نامساعد جاده‌ای و نه در جاده‌های مسطح و خشک بهره‌برداری کرد، لذا واضح است که این سیستم برای انجام کارهای سخت و سنگین ساخته شده است.</a:t>
            </a:r>
            <a:br>
              <a:rPr lang="fa-IR" dirty="0"/>
            </a:br>
            <a:r>
              <a:rPr lang="fa-IR" dirty="0"/>
              <a:t>مثلا فرض کنید یکی از چرخ ها در گل گیر کرده و چرخ طرف دیگه ازاد هست با گاز دادن رانند چرخ ازاد 100% نیرو و گشتاور را جذب میکند و چرخ گیر کرده در گل هیچ نیرویی دریافت نمی کند ،</a:t>
            </a:r>
            <a:br>
              <a:rPr lang="fa-IR" dirty="0"/>
            </a:br>
            <a:r>
              <a:rPr lang="fa-IR" dirty="0"/>
              <a:t>در این زمان به قفل دیفرانسیل نیاز داریم تا دیگه امکان اختلاف دور از بین برود، که این عمل توسط قفل دیفرانسیل صورت می پذیرد.</a:t>
            </a:r>
            <a:endParaRPr lang="en-US" dirty="0"/>
          </a:p>
        </p:txBody>
      </p:sp>
      <p:sp>
        <p:nvSpPr>
          <p:cNvPr id="3" name="TextBox 2"/>
          <p:cNvSpPr txBox="1"/>
          <p:nvPr/>
        </p:nvSpPr>
        <p:spPr>
          <a:xfrm>
            <a:off x="8937937" y="682580"/>
            <a:ext cx="1196161" cy="369332"/>
          </a:xfrm>
          <a:prstGeom prst="rect">
            <a:avLst/>
          </a:prstGeom>
          <a:noFill/>
        </p:spPr>
        <p:txBody>
          <a:bodyPr wrap="none" rtlCol="0">
            <a:spAutoFit/>
          </a:bodyPr>
          <a:lstStyle/>
          <a:p>
            <a:r>
              <a:rPr lang="fa-IR" dirty="0" smtClean="0"/>
              <a:t>قفل دیفرانسیل</a:t>
            </a:r>
            <a:endParaRPr lang="en-US" dirty="0"/>
          </a:p>
        </p:txBody>
      </p:sp>
      <p:sp>
        <p:nvSpPr>
          <p:cNvPr id="4" name="TextBox 3"/>
          <p:cNvSpPr txBox="1"/>
          <p:nvPr/>
        </p:nvSpPr>
        <p:spPr>
          <a:xfrm>
            <a:off x="7366716" y="682580"/>
            <a:ext cx="1329210" cy="369332"/>
          </a:xfrm>
          <a:prstGeom prst="rect">
            <a:avLst/>
          </a:prstGeom>
          <a:noFill/>
        </p:spPr>
        <p:txBody>
          <a:bodyPr wrap="none" rtlCol="0">
            <a:spAutoFit/>
          </a:bodyPr>
          <a:lstStyle/>
          <a:p>
            <a:r>
              <a:rPr lang="en-US" dirty="0" smtClean="0"/>
              <a:t>DIFF LOCK</a:t>
            </a:r>
            <a:endParaRPr lang="en-US" dirty="0"/>
          </a:p>
        </p:txBody>
      </p:sp>
    </p:spTree>
    <p:extLst>
      <p:ext uri="{BB962C8B-B14F-4D97-AF65-F5344CB8AC3E}">
        <p14:creationId xmlns:p14="http://schemas.microsoft.com/office/powerpoint/2010/main" val="17271994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16592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0854" y="6488668"/>
            <a:ext cx="441146" cy="369332"/>
          </a:xfrm>
          <a:prstGeom prst="rect">
            <a:avLst/>
          </a:prstGeom>
          <a:noFill/>
        </p:spPr>
        <p:txBody>
          <a:bodyPr wrap="none" rtlCol="0">
            <a:spAutoFit/>
          </a:bodyPr>
          <a:lstStyle/>
          <a:p>
            <a:r>
              <a:rPr lang="fa-IR" dirty="0" smtClean="0"/>
              <a:t>17</a:t>
            </a:r>
            <a:endParaRPr lang="en-US" dirty="0"/>
          </a:p>
        </p:txBody>
      </p:sp>
      <p:pic>
        <p:nvPicPr>
          <p:cNvPr id="1025" name="Picture 1" descr="http://gheymatkhodro.ir/wp-content/uploads/2016/05/sagh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7487" y="412124"/>
            <a:ext cx="762000" cy="669701"/>
          </a:xfrm>
          <a:prstGeom prst="rect">
            <a:avLst/>
          </a:prstGeom>
        </p:spPr>
        <p:style>
          <a:lnRef idx="2">
            <a:schemeClr val="dk1"/>
          </a:lnRef>
          <a:fillRef idx="1003">
            <a:schemeClr val="lt2"/>
          </a:fillRef>
          <a:effectRef idx="0">
            <a:schemeClr val="dk1"/>
          </a:effectRef>
          <a:fontRef idx="minor">
            <a:schemeClr val="dk1"/>
          </a:fontRef>
        </p:style>
      </p:pic>
      <p:sp>
        <p:nvSpPr>
          <p:cNvPr id="4" name="Rectangle 3"/>
          <p:cNvSpPr/>
          <p:nvPr/>
        </p:nvSpPr>
        <p:spPr>
          <a:xfrm>
            <a:off x="8371019" y="582700"/>
            <a:ext cx="1146468" cy="369332"/>
          </a:xfrm>
          <a:prstGeom prst="rect">
            <a:avLst/>
          </a:prstGeom>
        </p:spPr>
        <p:txBody>
          <a:bodyPr wrap="none">
            <a:spAutoFit/>
          </a:bodyPr>
          <a:lstStyle/>
          <a:p>
            <a:pPr lvl="0" eaLnBrk="0" fontAlgn="base" hangingPunct="0">
              <a:spcBef>
                <a:spcPct val="0"/>
              </a:spcBef>
              <a:spcAft>
                <a:spcPct val="0"/>
              </a:spcAft>
            </a:pPr>
            <a:r>
              <a:rPr lang="ar-SA" b="1" dirty="0">
                <a:latin typeface="Arial" panose="020B0604020202020204" pitchFamily="34" charset="0"/>
              </a:rPr>
              <a:t>سقف خودرو</a:t>
            </a:r>
            <a:endParaRPr lang="en-US" b="1" dirty="0">
              <a:latin typeface="Arial" panose="020B0604020202020204" pitchFamily="34" charset="0"/>
            </a:endParaRPr>
          </a:p>
        </p:txBody>
      </p:sp>
      <p:sp>
        <p:nvSpPr>
          <p:cNvPr id="7" name="TextBox 6"/>
          <p:cNvSpPr txBox="1"/>
          <p:nvPr/>
        </p:nvSpPr>
        <p:spPr>
          <a:xfrm>
            <a:off x="7311434" y="1275005"/>
            <a:ext cx="2206053" cy="369332"/>
          </a:xfrm>
          <a:prstGeom prst="rect">
            <a:avLst/>
          </a:prstGeom>
          <a:noFill/>
        </p:spPr>
        <p:txBody>
          <a:bodyPr wrap="none" rtlCol="0">
            <a:spAutoFit/>
          </a:bodyPr>
          <a:lstStyle/>
          <a:p>
            <a:pPr algn="r"/>
            <a:r>
              <a:rPr lang="fa-IR" dirty="0" smtClean="0"/>
              <a:t>1-) سقف کروک شیشه ایی</a:t>
            </a:r>
            <a:endParaRPr lang="en-US" dirty="0"/>
          </a:p>
        </p:txBody>
      </p:sp>
      <p:sp>
        <p:nvSpPr>
          <p:cNvPr id="8" name="TextBox 7"/>
          <p:cNvSpPr txBox="1"/>
          <p:nvPr/>
        </p:nvSpPr>
        <p:spPr>
          <a:xfrm>
            <a:off x="4949890" y="1275005"/>
            <a:ext cx="2361544" cy="369332"/>
          </a:xfrm>
          <a:prstGeom prst="rect">
            <a:avLst/>
          </a:prstGeom>
          <a:noFill/>
        </p:spPr>
        <p:txBody>
          <a:bodyPr wrap="none" rtlCol="0">
            <a:spAutoFit/>
          </a:bodyPr>
          <a:lstStyle/>
          <a:p>
            <a:r>
              <a:rPr lang="en-US" dirty="0" smtClean="0"/>
              <a:t>Magic sky </a:t>
            </a:r>
            <a:r>
              <a:rPr lang="en-US" dirty="0" err="1" smtClean="0"/>
              <a:t>contorol</a:t>
            </a:r>
            <a:endParaRPr lang="en-US" dirty="0"/>
          </a:p>
        </p:txBody>
      </p:sp>
      <p:sp>
        <p:nvSpPr>
          <p:cNvPr id="10" name="Rectangle 9"/>
          <p:cNvSpPr/>
          <p:nvPr/>
        </p:nvSpPr>
        <p:spPr>
          <a:xfrm>
            <a:off x="3421487" y="1813737"/>
            <a:ext cx="6096000" cy="923330"/>
          </a:xfrm>
          <a:prstGeom prst="rect">
            <a:avLst/>
          </a:prstGeom>
        </p:spPr>
        <p:txBody>
          <a:bodyPr>
            <a:spAutoFit/>
          </a:bodyPr>
          <a:lstStyle/>
          <a:p>
            <a:pPr algn="r"/>
            <a:r>
              <a:rPr lang="fa-IR" dirty="0"/>
              <a:t>سقف کروک شیشه ای </a:t>
            </a:r>
            <a:r>
              <a:rPr lang="fa-IR" dirty="0" smtClean="0"/>
              <a:t>به </a:t>
            </a:r>
            <a:r>
              <a:rPr lang="fa-IR" dirty="0"/>
              <a:t>شما امکان دید آسمان را حتی با سقف بسته می دهد، درجه نور وارد شده به اتاق خودرو قابلیت تنظیم الکتریکی دارد تا راننده و سرنشین بتوانند میزان نور خودرو را کنترل کنند. </a:t>
            </a:r>
            <a:endParaRPr lang="en-US" dirty="0"/>
          </a:p>
        </p:txBody>
      </p:sp>
      <p:sp>
        <p:nvSpPr>
          <p:cNvPr id="11" name="Rectangle 10"/>
          <p:cNvSpPr/>
          <p:nvPr/>
        </p:nvSpPr>
        <p:spPr>
          <a:xfrm>
            <a:off x="3421487" y="2906467"/>
            <a:ext cx="6096000" cy="923330"/>
          </a:xfrm>
          <a:prstGeom prst="rect">
            <a:avLst/>
          </a:prstGeom>
        </p:spPr>
        <p:txBody>
          <a:bodyPr>
            <a:spAutoFit/>
          </a:bodyPr>
          <a:lstStyle/>
          <a:p>
            <a:pPr algn="r"/>
            <a:r>
              <a:rPr lang="fa-IR" dirty="0"/>
              <a:t>این سقف پانارومیک در ثانیه می تواند تیره و یا روشن مانند یک شیشه واضح شود. در زمان انتخاب رنگ تیره یا همان تینت شدن تابش آفتاب به اتاق خودرو کمتر می شود و </a:t>
            </a:r>
            <a:r>
              <a:rPr lang="fa-IR" dirty="0" smtClean="0"/>
              <a:t>از گرما </a:t>
            </a:r>
            <a:r>
              <a:rPr lang="fa-IR" dirty="0"/>
              <a:t>جلوگیری می کند.</a:t>
            </a:r>
            <a:endParaRPr lang="en-US" dirty="0"/>
          </a:p>
        </p:txBody>
      </p:sp>
    </p:spTree>
    <p:extLst>
      <p:ext uri="{BB962C8B-B14F-4D97-AF65-F5344CB8AC3E}">
        <p14:creationId xmlns:p14="http://schemas.microsoft.com/office/powerpoint/2010/main" val="70179673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0884" y="1235075"/>
            <a:ext cx="6096000" cy="1754326"/>
          </a:xfrm>
          <a:prstGeom prst="rect">
            <a:avLst/>
          </a:prstGeom>
        </p:spPr>
        <p:txBody>
          <a:bodyPr>
            <a:spAutoFit/>
          </a:bodyPr>
          <a:lstStyle/>
          <a:p>
            <a:pPr algn="r"/>
            <a:r>
              <a:rPr lang="fa-IR" dirty="0"/>
              <a:t>سیستم فورماتیک مرسدس بنز شباهت زیادی به سیستم دو دیفرانسیل و سیستم ایکس درایو </a:t>
            </a:r>
            <a:r>
              <a:rPr lang="fa-IR" dirty="0" smtClean="0"/>
              <a:t>بی </a:t>
            </a:r>
            <a:r>
              <a:rPr lang="fa-IR" dirty="0"/>
              <a:t>ام و دارد. تفاوت سیستم فورماتیک مرسدس بنز با دیگر خودرو های دو دیفرانسیل اینست که نه تنها نیرو را به دیفرانسیل عقب و جلو منتقل می کند، بلکه به چرخ های چپ و راست به صورت متغیر و هوشمند به صورت جداگانه نیرو وارد میکند</a:t>
            </a:r>
            <a:r>
              <a:rPr lang="fa-IR" dirty="0" smtClean="0"/>
              <a:t>. اساس </a:t>
            </a:r>
            <a:r>
              <a:rPr lang="fa-IR" dirty="0"/>
              <a:t>مکانیکی سیستم فورماتیک بر تقسیم توان به </a:t>
            </a:r>
            <a:r>
              <a:rPr lang="fa-IR" dirty="0" smtClean="0"/>
              <a:t>45نسبت  </a:t>
            </a:r>
            <a:r>
              <a:rPr lang="fa-IR" dirty="0"/>
              <a:t>به 55 بین اکسل‌های جلو و عقب </a:t>
            </a:r>
            <a:r>
              <a:rPr lang="fa-IR" dirty="0" smtClean="0"/>
              <a:t>است</a:t>
            </a:r>
            <a:endParaRPr lang="en-US" dirty="0"/>
          </a:p>
        </p:txBody>
      </p:sp>
      <p:sp>
        <p:nvSpPr>
          <p:cNvPr id="5" name="Rectangle 4"/>
          <p:cNvSpPr/>
          <p:nvPr/>
        </p:nvSpPr>
        <p:spPr>
          <a:xfrm>
            <a:off x="3910884" y="3256441"/>
            <a:ext cx="6096000" cy="1754326"/>
          </a:xfrm>
          <a:prstGeom prst="rect">
            <a:avLst/>
          </a:prstGeom>
        </p:spPr>
        <p:txBody>
          <a:bodyPr>
            <a:spAutoFit/>
          </a:bodyPr>
          <a:lstStyle/>
          <a:p>
            <a:pPr algn="r"/>
            <a:r>
              <a:rPr lang="fa-IR" dirty="0"/>
              <a:t>. با وجود دیفرانسیل مرکزی چند دیسکه که لغزش را به حداقل می‌رساند می‌تواند تا گشتاور قفلی 50 نیوتون متر را ایجاد نماید تا نیروی جلو برنده بیشتری تولید شود. در هنگام شتاب گیری با انتقال توان به اکسل عقب باعث می‌شود که نتیجه مطلوب‌تری را شما احساس کنید. با وجود دیفرانسیل مرکزی چند دیسکه موجود در خودرو شما می‌توانید نسبت‌های متغیری را مانند 30 به 70 یا 70 به 30 برای اکسل‌های جلو و عقب بنا به شرایط جاده انتخاب کنید.</a:t>
            </a:r>
            <a:endParaRPr lang="en-US" dirty="0"/>
          </a:p>
        </p:txBody>
      </p:sp>
      <p:sp>
        <p:nvSpPr>
          <p:cNvPr id="7" name="TextBox 6"/>
          <p:cNvSpPr txBox="1"/>
          <p:nvPr/>
        </p:nvSpPr>
        <p:spPr>
          <a:xfrm>
            <a:off x="7008797" y="759854"/>
            <a:ext cx="2680542" cy="369332"/>
          </a:xfrm>
          <a:prstGeom prst="rect">
            <a:avLst/>
          </a:prstGeom>
          <a:noFill/>
        </p:spPr>
        <p:txBody>
          <a:bodyPr wrap="none" rtlCol="0">
            <a:spAutoFit/>
          </a:bodyPr>
          <a:lstStyle/>
          <a:p>
            <a:pPr algn="r"/>
            <a:r>
              <a:rPr lang="fa-IR" dirty="0" smtClean="0"/>
              <a:t>سیستم                (مرسدس بنز)</a:t>
            </a:r>
            <a:endParaRPr lang="en-US" dirty="0"/>
          </a:p>
        </p:txBody>
      </p:sp>
      <p:sp>
        <p:nvSpPr>
          <p:cNvPr id="8" name="Rectangle 7"/>
          <p:cNvSpPr/>
          <p:nvPr/>
        </p:nvSpPr>
        <p:spPr>
          <a:xfrm>
            <a:off x="8172169" y="759854"/>
            <a:ext cx="947695" cy="369332"/>
          </a:xfrm>
          <a:prstGeom prst="rect">
            <a:avLst/>
          </a:prstGeom>
        </p:spPr>
        <p:txBody>
          <a:bodyPr wrap="none">
            <a:spAutoFit/>
          </a:bodyPr>
          <a:lstStyle/>
          <a:p>
            <a:r>
              <a:rPr lang="en-US" b="1" dirty="0"/>
              <a:t>4Matic</a:t>
            </a:r>
          </a:p>
        </p:txBody>
      </p:sp>
    </p:spTree>
    <p:extLst>
      <p:ext uri="{BB962C8B-B14F-4D97-AF65-F5344CB8AC3E}">
        <p14:creationId xmlns:p14="http://schemas.microsoft.com/office/powerpoint/2010/main" val="8839085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515510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08494" y="1279009"/>
            <a:ext cx="6096000" cy="4524315"/>
          </a:xfrm>
          <a:prstGeom prst="rect">
            <a:avLst/>
          </a:prstGeom>
        </p:spPr>
        <p:txBody>
          <a:bodyPr>
            <a:spAutoFit/>
          </a:bodyPr>
          <a:lstStyle/>
          <a:p>
            <a:pPr algn="r"/>
            <a:r>
              <a:rPr lang="fa-IR" dirty="0"/>
              <a:t>مدت ها است که خودروسازهایی نظیر تویوتا، کیا، هیوندای، رنو، لکسوس، و … از سیستمی جهت کنترل خودرو در سربالایی استفاده می کنند.</a:t>
            </a:r>
            <a:br>
              <a:rPr lang="fa-IR" dirty="0"/>
            </a:br>
            <a:r>
              <a:rPr lang="fa-IR" dirty="0"/>
              <a:t>این سیستم راننده را در حین حرکت در سربالایی </a:t>
            </a:r>
            <a:r>
              <a:rPr lang="fa-IR" dirty="0" smtClean="0"/>
              <a:t>کمک </a:t>
            </a:r>
            <a:r>
              <a:rPr lang="fa-IR" dirty="0"/>
              <a:t>می کند تا خودرو </a:t>
            </a:r>
            <a:r>
              <a:rPr lang="fa-IR" dirty="0" smtClean="0"/>
              <a:t>دچارناپایداری </a:t>
            </a:r>
            <a:r>
              <a:rPr lang="fa-IR" dirty="0"/>
              <a:t>نشود.</a:t>
            </a:r>
            <a:br>
              <a:rPr lang="fa-IR" dirty="0"/>
            </a:br>
            <a:r>
              <a:rPr lang="fa-IR" dirty="0" smtClean="0"/>
              <a:t>سیستم         مخفف                          به معنای </a:t>
            </a:r>
            <a:r>
              <a:rPr lang="fa-IR" dirty="0"/>
              <a:t>کمک به رانندگی در سربالایی به راننده کمک می کند تا </a:t>
            </a:r>
            <a:r>
              <a:rPr lang="fa-IR" dirty="0" smtClean="0"/>
              <a:t>که </a:t>
            </a:r>
            <a:r>
              <a:rPr lang="fa-IR" dirty="0"/>
              <a:t>در یک سراشیبی متوقف است و قصد شروع به حرکت، به سمت بالا را دارد، از حرکت رو به عقب خودرو جلوگیری شود (همان عمل نیم کلاج).</a:t>
            </a:r>
            <a:br>
              <a:rPr lang="fa-IR" dirty="0"/>
            </a:br>
            <a:r>
              <a:rPr lang="fa-IR" dirty="0"/>
              <a:t>مکانیسم عملکرد </a:t>
            </a:r>
            <a:r>
              <a:rPr lang="fa-IR" dirty="0" smtClean="0"/>
              <a:t>          “بدین </a:t>
            </a:r>
            <a:r>
              <a:rPr lang="fa-IR" dirty="0"/>
              <a:t>صورت است که وقتی خودرو بر روی یک شیب تند قرار دارد و راننده پای خود را از روی ترمز بر می دارد تا در این مسیر به سمت بالا حرکت کند، فشار ترمز به طور اتوماتیک بر روی چرخ ها تنظیم می شود تا خودرو در فاصله زمانی که راننده پای خود را روی پدال گاز می گذارد، به عقب پس نزند.</a:t>
            </a:r>
            <a:br>
              <a:rPr lang="fa-IR" dirty="0"/>
            </a:br>
            <a:r>
              <a:rPr lang="fa-IR" dirty="0"/>
              <a:t>به نظر می رسد وجود چنین امکاناتی در خودرو، نه تنها از میزان خسارات و تلفات به طور قابل ملاحظه جلوگیری خواهد کرد، بلکه به افزایش کارایی و عمر قطعات خودرو نیز تا حد زیادی کمک می کند</a:t>
            </a:r>
            <a:endParaRPr lang="en-US" dirty="0"/>
          </a:p>
        </p:txBody>
      </p:sp>
      <p:sp>
        <p:nvSpPr>
          <p:cNvPr id="10" name="Rectangle 9"/>
          <p:cNvSpPr/>
          <p:nvPr/>
        </p:nvSpPr>
        <p:spPr>
          <a:xfrm>
            <a:off x="8628332" y="717119"/>
            <a:ext cx="700833" cy="369332"/>
          </a:xfrm>
          <a:prstGeom prst="rect">
            <a:avLst/>
          </a:prstGeom>
        </p:spPr>
        <p:txBody>
          <a:bodyPr wrap="none">
            <a:spAutoFit/>
          </a:bodyPr>
          <a:lstStyle/>
          <a:p>
            <a:r>
              <a:rPr lang="en-US" dirty="0" smtClean="0"/>
              <a:t>HAC</a:t>
            </a:r>
            <a:endParaRPr lang="en-US" dirty="0"/>
          </a:p>
        </p:txBody>
      </p:sp>
      <p:sp>
        <p:nvSpPr>
          <p:cNvPr id="11" name="Rectangle 10"/>
          <p:cNvSpPr/>
          <p:nvPr/>
        </p:nvSpPr>
        <p:spPr>
          <a:xfrm>
            <a:off x="6960603" y="2390462"/>
            <a:ext cx="1750800" cy="369332"/>
          </a:xfrm>
          <a:prstGeom prst="rect">
            <a:avLst/>
          </a:prstGeom>
        </p:spPr>
        <p:txBody>
          <a:bodyPr wrap="none">
            <a:spAutoFit/>
          </a:bodyPr>
          <a:lstStyle/>
          <a:p>
            <a:r>
              <a:rPr lang="en-US" dirty="0"/>
              <a:t>Hill-Start Assist </a:t>
            </a:r>
          </a:p>
        </p:txBody>
      </p:sp>
      <p:sp>
        <p:nvSpPr>
          <p:cNvPr id="12" name="Rectangle 11"/>
          <p:cNvSpPr/>
          <p:nvPr/>
        </p:nvSpPr>
        <p:spPr>
          <a:xfrm>
            <a:off x="9043145" y="2381943"/>
            <a:ext cx="764953" cy="369332"/>
          </a:xfrm>
          <a:prstGeom prst="rect">
            <a:avLst/>
          </a:prstGeom>
        </p:spPr>
        <p:txBody>
          <a:bodyPr wrap="none">
            <a:spAutoFit/>
          </a:bodyPr>
          <a:lstStyle/>
          <a:p>
            <a:r>
              <a:rPr lang="en-US" dirty="0"/>
              <a:t>HAC </a:t>
            </a:r>
          </a:p>
        </p:txBody>
      </p:sp>
      <p:sp>
        <p:nvSpPr>
          <p:cNvPr id="13" name="Rectangle 12"/>
          <p:cNvSpPr/>
          <p:nvPr/>
        </p:nvSpPr>
        <p:spPr>
          <a:xfrm>
            <a:off x="8215151" y="3511049"/>
            <a:ext cx="700833" cy="369332"/>
          </a:xfrm>
          <a:prstGeom prst="rect">
            <a:avLst/>
          </a:prstGeom>
        </p:spPr>
        <p:txBody>
          <a:bodyPr wrap="none">
            <a:spAutoFit/>
          </a:bodyPr>
          <a:lstStyle/>
          <a:p>
            <a:r>
              <a:rPr lang="en-US" dirty="0" smtClean="0"/>
              <a:t>HAC</a:t>
            </a:r>
            <a:endParaRPr lang="en-US" dirty="0"/>
          </a:p>
        </p:txBody>
      </p:sp>
      <p:sp>
        <p:nvSpPr>
          <p:cNvPr id="14" name="TextBox 13"/>
          <p:cNvSpPr txBox="1"/>
          <p:nvPr/>
        </p:nvSpPr>
        <p:spPr>
          <a:xfrm>
            <a:off x="9585414" y="717119"/>
            <a:ext cx="619080" cy="369332"/>
          </a:xfrm>
          <a:prstGeom prst="rect">
            <a:avLst/>
          </a:prstGeom>
          <a:noFill/>
        </p:spPr>
        <p:txBody>
          <a:bodyPr wrap="none" rtlCol="0">
            <a:spAutoFit/>
          </a:bodyPr>
          <a:lstStyle/>
          <a:p>
            <a:pPr algn="r"/>
            <a:r>
              <a:rPr lang="fa-IR" dirty="0" smtClean="0"/>
              <a:t>سیستم</a:t>
            </a:r>
            <a:endParaRPr lang="en-US" dirty="0"/>
          </a:p>
        </p:txBody>
      </p:sp>
    </p:spTree>
    <p:extLst>
      <p:ext uri="{BB962C8B-B14F-4D97-AF65-F5344CB8AC3E}">
        <p14:creationId xmlns:p14="http://schemas.microsoft.com/office/powerpoint/2010/main" val="41877347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81660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1464" y="1447010"/>
            <a:ext cx="6096000" cy="1754326"/>
          </a:xfrm>
          <a:prstGeom prst="rect">
            <a:avLst/>
          </a:prstGeom>
        </p:spPr>
        <p:txBody>
          <a:bodyPr>
            <a:spAutoFit/>
          </a:bodyPr>
          <a:lstStyle/>
          <a:p>
            <a:pPr algn="r"/>
            <a:r>
              <a:rPr lang="fa-IR" dirty="0" smtClean="0"/>
              <a:t>سیستم           پورشه یک سیستم انتقال نیروی دو کلاچ است که جابجایی دنده را در کسری از ثانیه و بدون انقطاع نیرو (که معمولا توسط کلاچ گیری انجام می گیرد) امکانپذیر می سازد. این سیستم اولین بار در گروه 911 ها جهت بهبود به کار برده شد. سیستم          پورشه دارای 7 دنده قابل تعویض است دنده های 1 تا 6 که دنده های اسپورت و سرعتی هستند و دنده هفتم با نسبت بالا که برای کنترل سرعت های زیاد با کاهش مصرف سوخت همراه است.</a:t>
            </a:r>
            <a:endParaRPr lang="en-US" dirty="0"/>
          </a:p>
        </p:txBody>
      </p:sp>
      <p:sp>
        <p:nvSpPr>
          <p:cNvPr id="3" name="Rectangle 2"/>
          <p:cNvSpPr/>
          <p:nvPr/>
        </p:nvSpPr>
        <p:spPr>
          <a:xfrm>
            <a:off x="8499283" y="1485647"/>
            <a:ext cx="692818" cy="369332"/>
          </a:xfrm>
          <a:prstGeom prst="rect">
            <a:avLst/>
          </a:prstGeom>
        </p:spPr>
        <p:txBody>
          <a:bodyPr wrap="none">
            <a:spAutoFit/>
          </a:bodyPr>
          <a:lstStyle/>
          <a:p>
            <a:r>
              <a:rPr lang="en-US" dirty="0"/>
              <a:t>PDK </a:t>
            </a:r>
          </a:p>
        </p:txBody>
      </p:sp>
      <p:sp>
        <p:nvSpPr>
          <p:cNvPr id="4" name="Rectangle 3"/>
          <p:cNvSpPr/>
          <p:nvPr/>
        </p:nvSpPr>
        <p:spPr>
          <a:xfrm>
            <a:off x="8152874" y="3545784"/>
            <a:ext cx="692818" cy="369332"/>
          </a:xfrm>
          <a:prstGeom prst="rect">
            <a:avLst/>
          </a:prstGeom>
        </p:spPr>
        <p:txBody>
          <a:bodyPr wrap="none">
            <a:spAutoFit/>
          </a:bodyPr>
          <a:lstStyle/>
          <a:p>
            <a:r>
              <a:rPr lang="en-US" dirty="0"/>
              <a:t>PDK </a:t>
            </a:r>
          </a:p>
        </p:txBody>
      </p:sp>
      <p:sp>
        <p:nvSpPr>
          <p:cNvPr id="5" name="Rectangle 4"/>
          <p:cNvSpPr/>
          <p:nvPr/>
        </p:nvSpPr>
        <p:spPr>
          <a:xfrm>
            <a:off x="7314115" y="2324173"/>
            <a:ext cx="692818" cy="369332"/>
          </a:xfrm>
          <a:prstGeom prst="rect">
            <a:avLst/>
          </a:prstGeom>
        </p:spPr>
        <p:txBody>
          <a:bodyPr wrap="none">
            <a:spAutoFit/>
          </a:bodyPr>
          <a:lstStyle/>
          <a:p>
            <a:r>
              <a:rPr lang="en-US" dirty="0"/>
              <a:t>PDK </a:t>
            </a:r>
          </a:p>
        </p:txBody>
      </p:sp>
      <p:sp>
        <p:nvSpPr>
          <p:cNvPr id="6" name="Rectangle 5"/>
          <p:cNvSpPr/>
          <p:nvPr/>
        </p:nvSpPr>
        <p:spPr>
          <a:xfrm>
            <a:off x="3561464" y="3545784"/>
            <a:ext cx="6096000" cy="2308324"/>
          </a:xfrm>
          <a:prstGeom prst="rect">
            <a:avLst/>
          </a:prstGeom>
        </p:spPr>
        <p:txBody>
          <a:bodyPr>
            <a:spAutoFit/>
          </a:bodyPr>
          <a:lstStyle/>
          <a:p>
            <a:pPr algn="r"/>
            <a:r>
              <a:rPr lang="fa-IR" dirty="0" smtClean="0"/>
              <a:t>در </a:t>
            </a:r>
            <a:r>
              <a:rPr lang="fa-IR" dirty="0"/>
              <a:t>حقیقت </a:t>
            </a:r>
            <a:r>
              <a:rPr lang="fa-IR" dirty="0" smtClean="0"/>
              <a:t>           تلفیق </a:t>
            </a:r>
            <a:r>
              <a:rPr lang="fa-IR" dirty="0"/>
              <a:t>دو گیرباکس در یکی است و به همین دلیل هم دارای دو کلاچ تلفیقی متناوب به طوری که یک اتصال غیر مستقیم بین شفت و موتور (شفت اول درون شفت دوم) وجود دارد که در هر لحظه جریان انتقال نیرو فقط به یک کلاچ وارد میشود و با تعویض دنده بعدی کلاچ دوم شروع به کار می کند این عمل باعث می شود که نیرو به طور کامل از گیرباکس گرفته نشده تا باعث اتلاف نیرو، هدر رفت زمان و همچنین مصرف سوخت بالاتر شود و در نهایت یک کلاچ باز شده و به سرعت انتقال نیرو را بر عهده می گیرد و کلاچ دوم در همان زمان و در کسری از ثانیه بسته می شود.</a:t>
            </a:r>
            <a:endParaRPr lang="en-US" dirty="0"/>
          </a:p>
        </p:txBody>
      </p:sp>
      <p:sp>
        <p:nvSpPr>
          <p:cNvPr id="7" name="Rectangle 6"/>
          <p:cNvSpPr/>
          <p:nvPr/>
        </p:nvSpPr>
        <p:spPr>
          <a:xfrm>
            <a:off x="8345566" y="639574"/>
            <a:ext cx="692818" cy="369332"/>
          </a:xfrm>
          <a:prstGeom prst="rect">
            <a:avLst/>
          </a:prstGeom>
        </p:spPr>
        <p:txBody>
          <a:bodyPr wrap="none">
            <a:spAutoFit/>
          </a:bodyPr>
          <a:lstStyle/>
          <a:p>
            <a:r>
              <a:rPr lang="en-US" dirty="0"/>
              <a:t>PDK </a:t>
            </a:r>
          </a:p>
        </p:txBody>
      </p:sp>
      <p:sp>
        <p:nvSpPr>
          <p:cNvPr id="8" name="Rectangle 7"/>
          <p:cNvSpPr/>
          <p:nvPr/>
        </p:nvSpPr>
        <p:spPr>
          <a:xfrm>
            <a:off x="9038384" y="639574"/>
            <a:ext cx="619080" cy="369332"/>
          </a:xfrm>
          <a:prstGeom prst="rect">
            <a:avLst/>
          </a:prstGeom>
        </p:spPr>
        <p:txBody>
          <a:bodyPr wrap="none">
            <a:spAutoFit/>
          </a:bodyPr>
          <a:lstStyle/>
          <a:p>
            <a:r>
              <a:rPr lang="fa-IR" dirty="0"/>
              <a:t>سیستم</a:t>
            </a:r>
            <a:endParaRPr lang="en-US" dirty="0"/>
          </a:p>
        </p:txBody>
      </p:sp>
      <p:sp>
        <p:nvSpPr>
          <p:cNvPr id="9" name="Rectangle 8"/>
          <p:cNvSpPr/>
          <p:nvPr/>
        </p:nvSpPr>
        <p:spPr>
          <a:xfrm>
            <a:off x="7604658" y="639574"/>
            <a:ext cx="724878" cy="369332"/>
          </a:xfrm>
          <a:prstGeom prst="rect">
            <a:avLst/>
          </a:prstGeom>
        </p:spPr>
        <p:txBody>
          <a:bodyPr wrap="none">
            <a:spAutoFit/>
          </a:bodyPr>
          <a:lstStyle/>
          <a:p>
            <a:r>
              <a:rPr lang="fa-IR" dirty="0"/>
              <a:t>پورشه </a:t>
            </a:r>
            <a:endParaRPr lang="en-US" dirty="0"/>
          </a:p>
        </p:txBody>
      </p:sp>
    </p:spTree>
    <p:extLst>
      <p:ext uri="{BB962C8B-B14F-4D97-AF65-F5344CB8AC3E}">
        <p14:creationId xmlns:p14="http://schemas.microsoft.com/office/powerpoint/2010/main" val="42608491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65514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2238" y="1377279"/>
            <a:ext cx="6096000" cy="1477328"/>
          </a:xfrm>
          <a:prstGeom prst="rect">
            <a:avLst/>
          </a:prstGeom>
        </p:spPr>
        <p:txBody>
          <a:bodyPr>
            <a:spAutoFit/>
          </a:bodyPr>
          <a:lstStyle/>
          <a:p>
            <a:pPr algn="r"/>
            <a:r>
              <a:rPr lang="fa-IR" dirty="0"/>
              <a:t>سیستم </a:t>
            </a:r>
            <a:r>
              <a:rPr lang="fa-IR" dirty="0" smtClean="0"/>
              <a:t>ایکس درایودرواقع </a:t>
            </a:r>
            <a:r>
              <a:rPr lang="fa-IR" dirty="0"/>
              <a:t>همان عمل دو دیفرانسیل خودروهای دیگر را انجام میدهد تفاوت اصلی سیستم </a:t>
            </a:r>
            <a:r>
              <a:rPr lang="fa-IR" dirty="0" smtClean="0"/>
              <a:t>ایکس درایوخودرو </a:t>
            </a:r>
            <a:r>
              <a:rPr lang="fa-IR" dirty="0"/>
              <a:t>های بی ام دبلیو با خودرو های دو دیفرانسیل دیگر این است که نه تنها نیرو را به دیفرانسیل عقب و جلو منتقل میکند بلکه به چرخ های چپ و راست به صورت متغیر و جداگانه نیرو وارد </a:t>
            </a:r>
            <a:r>
              <a:rPr lang="fa-IR" dirty="0" smtClean="0"/>
              <a:t>میکند</a:t>
            </a:r>
            <a:endParaRPr lang="en-US" dirty="0"/>
          </a:p>
        </p:txBody>
      </p:sp>
      <p:sp>
        <p:nvSpPr>
          <p:cNvPr id="3" name="Rectangle 2"/>
          <p:cNvSpPr/>
          <p:nvPr/>
        </p:nvSpPr>
        <p:spPr>
          <a:xfrm>
            <a:off x="7912568" y="664356"/>
            <a:ext cx="942887" cy="369332"/>
          </a:xfrm>
          <a:prstGeom prst="rect">
            <a:avLst/>
          </a:prstGeom>
        </p:spPr>
        <p:txBody>
          <a:bodyPr wrap="none">
            <a:spAutoFit/>
          </a:bodyPr>
          <a:lstStyle/>
          <a:p>
            <a:r>
              <a:rPr lang="en-US" dirty="0" err="1"/>
              <a:t>Xdrive</a:t>
            </a:r>
            <a:r>
              <a:rPr lang="en-US" dirty="0"/>
              <a:t> </a:t>
            </a:r>
          </a:p>
        </p:txBody>
      </p:sp>
      <p:sp>
        <p:nvSpPr>
          <p:cNvPr id="6" name="Rectangle 5"/>
          <p:cNvSpPr/>
          <p:nvPr/>
        </p:nvSpPr>
        <p:spPr>
          <a:xfrm>
            <a:off x="7299900" y="4604889"/>
            <a:ext cx="612668" cy="369332"/>
          </a:xfrm>
          <a:prstGeom prst="rect">
            <a:avLst/>
          </a:prstGeom>
        </p:spPr>
        <p:txBody>
          <a:bodyPr wrap="none">
            <a:spAutoFit/>
          </a:bodyPr>
          <a:lstStyle/>
          <a:p>
            <a:r>
              <a:rPr lang="en-US" dirty="0" smtClean="0"/>
              <a:t>SUV</a:t>
            </a:r>
            <a:endParaRPr lang="en-US" dirty="0"/>
          </a:p>
        </p:txBody>
      </p:sp>
      <p:sp>
        <p:nvSpPr>
          <p:cNvPr id="8" name="Rectangle 7"/>
          <p:cNvSpPr/>
          <p:nvPr/>
        </p:nvSpPr>
        <p:spPr>
          <a:xfrm>
            <a:off x="3932238" y="3198198"/>
            <a:ext cx="6096000" cy="2308324"/>
          </a:xfrm>
          <a:prstGeom prst="rect">
            <a:avLst/>
          </a:prstGeom>
        </p:spPr>
        <p:txBody>
          <a:bodyPr>
            <a:spAutoFit/>
          </a:bodyPr>
          <a:lstStyle/>
          <a:p>
            <a:pPr algn="r"/>
            <a:r>
              <a:rPr lang="fa-IR" dirty="0"/>
              <a:t>. این سیستم هوشمند در زمانی که خودرو تا سه چرخ قابلیت چرخش روی زمین نداشته باشد بنا بر دلایل مختلف، تمامی نیروی خودرو می تواند روی یک چرخ منتقل شود و خودرو را از شرایط سخت در آورد. استفاده بهینه این آپشن در فصل زمستان و در جاده های پر پیچ و خم می باشد. آپشن ایکس درایویک آپشن همیشه فعال می باشد و دکمه برای غیر فعال کردن ندارد. بیشتر خودروهای شاسی بلند و نیمه شاسی بلند            بی ام و دارای این آپشن می باشند، در خودروهای سدان بی ام و </a:t>
            </a:r>
            <a:r>
              <a:rPr lang="fa-IR" dirty="0" smtClean="0"/>
              <a:t>آپشن             </a:t>
            </a:r>
            <a:r>
              <a:rPr lang="fa-IR" dirty="0"/>
              <a:t>یک آپشن گران قیمت و لوکس به حساب می آید. </a:t>
            </a:r>
            <a:endParaRPr lang="en-US" dirty="0"/>
          </a:p>
        </p:txBody>
      </p:sp>
      <p:sp>
        <p:nvSpPr>
          <p:cNvPr id="9" name="Rectangle 8"/>
          <p:cNvSpPr/>
          <p:nvPr/>
        </p:nvSpPr>
        <p:spPr>
          <a:xfrm>
            <a:off x="9409158" y="664356"/>
            <a:ext cx="619080" cy="369332"/>
          </a:xfrm>
          <a:prstGeom prst="rect">
            <a:avLst/>
          </a:prstGeom>
        </p:spPr>
        <p:txBody>
          <a:bodyPr wrap="none">
            <a:spAutoFit/>
          </a:bodyPr>
          <a:lstStyle/>
          <a:p>
            <a:r>
              <a:rPr lang="fa-IR" dirty="0"/>
              <a:t>سیستم</a:t>
            </a:r>
            <a:endParaRPr lang="en-US" dirty="0"/>
          </a:p>
        </p:txBody>
      </p:sp>
      <p:sp>
        <p:nvSpPr>
          <p:cNvPr id="10" name="Rectangle 9"/>
          <p:cNvSpPr/>
          <p:nvPr/>
        </p:nvSpPr>
        <p:spPr>
          <a:xfrm>
            <a:off x="6828456" y="4871039"/>
            <a:ext cx="942887" cy="369332"/>
          </a:xfrm>
          <a:prstGeom prst="rect">
            <a:avLst/>
          </a:prstGeom>
        </p:spPr>
        <p:txBody>
          <a:bodyPr wrap="none">
            <a:spAutoFit/>
          </a:bodyPr>
          <a:lstStyle/>
          <a:p>
            <a:r>
              <a:rPr lang="en-US" dirty="0" err="1"/>
              <a:t>Xdrive</a:t>
            </a:r>
            <a:r>
              <a:rPr lang="en-US" dirty="0"/>
              <a:t> </a:t>
            </a:r>
          </a:p>
        </p:txBody>
      </p:sp>
    </p:spTree>
    <p:extLst>
      <p:ext uri="{BB962C8B-B14F-4D97-AF65-F5344CB8AC3E}">
        <p14:creationId xmlns:p14="http://schemas.microsoft.com/office/powerpoint/2010/main" val="16122363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323036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305342"/>
            <a:ext cx="6096000" cy="3970318"/>
          </a:xfrm>
          <a:prstGeom prst="rect">
            <a:avLst/>
          </a:prstGeom>
        </p:spPr>
        <p:txBody>
          <a:bodyPr>
            <a:spAutoFit/>
          </a:bodyPr>
          <a:lstStyle/>
          <a:p>
            <a:pPr algn="r"/>
            <a:r>
              <a:rPr lang="fa-IR" dirty="0"/>
              <a:t>گــیربــکس های اتوماتیک در گــذشته با استفاده از دنـــده های کنار فرمان و میان کنسولی، عملکرد راننده را در پروسه تعویض دنده تـنــهــا به </a:t>
            </a:r>
            <a:r>
              <a:rPr lang="fa-IR" dirty="0" smtClean="0"/>
              <a:t>حــرکت خـــلاص عــقــب و پــارک محـدود</a:t>
            </a:r>
            <a:r>
              <a:rPr lang="fa-IR" dirty="0"/>
              <a:t> می کردند، اما سیــستم های مـنومتـیک با اهــرم های تعویــض دنـده در پـشت غربـیـلـــک فـرمـــان </a:t>
            </a:r>
            <a:r>
              <a:rPr lang="fa-IR" dirty="0" smtClean="0"/>
              <a:t>                         و </a:t>
            </a:r>
            <a:r>
              <a:rPr lang="fa-IR" dirty="0"/>
              <a:t>دستــه دنــده هــای مخصوص این سیستم، همچنان فرصت کم و زیاد کردن دنده ها را برای راننده فراهم کرده اند.سیستم تپترونیک در خودروهای اتوماتیک قابلیت تعویض دنده به راننده می دهد و این عمل همراه با دنده پشت فرمان بسیار لذت بخش تر و سریعتر انجام میشود. شرکت های خودروسازی هرکدام نامی برای گیـربکس منومتـیک ابـداعی خود انتخــاب کرده اند، نـام هـایـی مانند :</a:t>
            </a:r>
          </a:p>
          <a:p>
            <a:pPr algn="r">
              <a:buFont typeface="Arial" panose="020B0604020202020204" pitchFamily="34" charset="0"/>
              <a:buChar char="•"/>
            </a:pPr>
            <a:r>
              <a:rPr lang="fa-IR" dirty="0"/>
              <a:t>تیپ ترونیک </a:t>
            </a:r>
            <a:r>
              <a:rPr lang="en-US" dirty="0" err="1" smtClean="0"/>
              <a:t>Tiptronic</a:t>
            </a:r>
            <a:endParaRPr lang="en-US" dirty="0" smtClean="0"/>
          </a:p>
          <a:p>
            <a:pPr algn="r">
              <a:buFont typeface="Arial" panose="020B0604020202020204" pitchFamily="34" charset="0"/>
              <a:buChar char="•"/>
            </a:pPr>
            <a:r>
              <a:rPr lang="fa-IR" dirty="0" smtClean="0"/>
              <a:t>گیرترونیک </a:t>
            </a:r>
            <a:r>
              <a:rPr lang="en-US" dirty="0" err="1" smtClean="0"/>
              <a:t>Geartronic</a:t>
            </a:r>
            <a:r>
              <a:rPr lang="en-US" dirty="0" smtClean="0"/>
              <a:t/>
            </a:r>
            <a:br>
              <a:rPr lang="en-US" dirty="0" smtClean="0"/>
            </a:br>
            <a:r>
              <a:rPr lang="fa-IR" dirty="0" smtClean="0"/>
              <a:t>تاچ ترونیک </a:t>
            </a:r>
            <a:r>
              <a:rPr lang="en-US" dirty="0" err="1" smtClean="0"/>
              <a:t>touchtronic</a:t>
            </a:r>
            <a:r>
              <a:rPr lang="en-US" dirty="0" smtClean="0"/>
              <a:t/>
            </a:r>
            <a:br>
              <a:rPr lang="en-US" dirty="0" smtClean="0"/>
            </a:br>
            <a:r>
              <a:rPr lang="fa-IR" dirty="0" smtClean="0"/>
              <a:t>اسپرت ترونیک </a:t>
            </a:r>
            <a:r>
              <a:rPr lang="en-US" dirty="0" err="1" smtClean="0"/>
              <a:t>Sporttronic</a:t>
            </a:r>
            <a:r>
              <a:rPr lang="en-US" dirty="0" smtClean="0"/>
              <a:t/>
            </a:r>
            <a:br>
              <a:rPr lang="en-US" dirty="0" smtClean="0"/>
            </a:br>
            <a:r>
              <a:rPr lang="fa-IR" dirty="0" smtClean="0"/>
              <a:t>دستی بدون کلاچ </a:t>
            </a:r>
            <a:r>
              <a:rPr lang="en-US" dirty="0" err="1" smtClean="0"/>
              <a:t>clutchless</a:t>
            </a:r>
            <a:r>
              <a:rPr lang="en-US" dirty="0" smtClean="0"/>
              <a:t>-manual</a:t>
            </a:r>
            <a:endParaRPr lang="en-US" dirty="0"/>
          </a:p>
        </p:txBody>
      </p:sp>
      <p:sp>
        <p:nvSpPr>
          <p:cNvPr id="3" name="Rectangle 2"/>
          <p:cNvSpPr/>
          <p:nvPr/>
        </p:nvSpPr>
        <p:spPr>
          <a:xfrm>
            <a:off x="3048000" y="2120428"/>
            <a:ext cx="1819729" cy="369332"/>
          </a:xfrm>
          <a:prstGeom prst="rect">
            <a:avLst/>
          </a:prstGeom>
        </p:spPr>
        <p:txBody>
          <a:bodyPr wrap="none">
            <a:spAutoFit/>
          </a:bodyPr>
          <a:lstStyle/>
          <a:p>
            <a:r>
              <a:rPr lang="en-US" dirty="0"/>
              <a:t>Paddle </a:t>
            </a:r>
            <a:r>
              <a:rPr lang="en-US" dirty="0" smtClean="0"/>
              <a:t>Shifters</a:t>
            </a:r>
            <a:endParaRPr lang="en-US" dirty="0"/>
          </a:p>
        </p:txBody>
      </p:sp>
      <p:sp>
        <p:nvSpPr>
          <p:cNvPr id="8" name="TextBox 7"/>
          <p:cNvSpPr txBox="1"/>
          <p:nvPr/>
        </p:nvSpPr>
        <p:spPr>
          <a:xfrm>
            <a:off x="7768302" y="682580"/>
            <a:ext cx="1375698" cy="369332"/>
          </a:xfrm>
          <a:prstGeom prst="rect">
            <a:avLst/>
          </a:prstGeom>
          <a:noFill/>
        </p:spPr>
        <p:txBody>
          <a:bodyPr wrap="none" rtlCol="0">
            <a:spAutoFit/>
          </a:bodyPr>
          <a:lstStyle/>
          <a:p>
            <a:pPr algn="r"/>
            <a:r>
              <a:rPr lang="fa-IR" dirty="0" smtClean="0"/>
              <a:t>دنده پشت فرمان</a:t>
            </a:r>
            <a:endParaRPr lang="en-US" dirty="0"/>
          </a:p>
        </p:txBody>
      </p:sp>
    </p:spTree>
    <p:extLst>
      <p:ext uri="{BB962C8B-B14F-4D97-AF65-F5344CB8AC3E}">
        <p14:creationId xmlns:p14="http://schemas.microsoft.com/office/powerpoint/2010/main" val="32525938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83537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625943" y="6406698"/>
            <a:ext cx="441146" cy="369332"/>
          </a:xfrm>
          <a:prstGeom prst="rect">
            <a:avLst/>
          </a:prstGeom>
        </p:spPr>
        <p:txBody>
          <a:bodyPr wrap="none">
            <a:spAutoFit/>
          </a:bodyPr>
          <a:lstStyle/>
          <a:p>
            <a:r>
              <a:rPr lang="fa-IR" dirty="0"/>
              <a:t>18</a:t>
            </a:r>
            <a:endParaRPr lang="en-US" dirty="0"/>
          </a:p>
        </p:txBody>
      </p:sp>
    </p:spTree>
    <p:extLst>
      <p:ext uri="{BB962C8B-B14F-4D97-AF65-F5344CB8AC3E}">
        <p14:creationId xmlns:p14="http://schemas.microsoft.com/office/powerpoint/2010/main" val="367922964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960" y="1398868"/>
            <a:ext cx="6096000" cy="2862322"/>
          </a:xfrm>
          <a:prstGeom prst="rect">
            <a:avLst/>
          </a:prstGeom>
        </p:spPr>
        <p:txBody>
          <a:bodyPr>
            <a:spAutoFit/>
          </a:bodyPr>
          <a:lstStyle/>
          <a:p>
            <a:pPr algn="r"/>
            <a:r>
              <a:rPr lang="fa-IR" b="1" dirty="0">
                <a:hlinkClick r:id="rId2"/>
              </a:rPr>
              <a:t>ایزوفیکس</a:t>
            </a:r>
            <a:r>
              <a:rPr lang="fa-IR" dirty="0"/>
              <a:t> </a:t>
            </a:r>
            <a:r>
              <a:rPr lang="fa-IR" dirty="0" smtClean="0"/>
              <a:t>یک </a:t>
            </a:r>
            <a:r>
              <a:rPr lang="fa-IR" dirty="0"/>
              <a:t>استاندارد جهانی برای بخش‌های در دسترس کودکان در خودروهای سرنشین‌دار است. اینسامانه نام‌های گوناگون دیگری نیز دارد. برای نمونه در آمریکا با نام </a:t>
            </a:r>
            <a:r>
              <a:rPr lang="fa-IR" dirty="0" smtClean="0"/>
              <a:t>              و </a:t>
            </a:r>
            <a:r>
              <a:rPr lang="fa-IR" dirty="0"/>
              <a:t>در کانادا با </a:t>
            </a:r>
            <a:r>
              <a:rPr lang="fa-IR" dirty="0" smtClean="0"/>
              <a:t>نام های                       شناخته</a:t>
            </a:r>
            <a:r>
              <a:rPr lang="fa-IR" dirty="0"/>
              <a:t> می‌شود</a:t>
            </a:r>
            <a:r>
              <a:rPr lang="fa-IR" dirty="0" smtClean="0"/>
              <a:t>. ایزوفیکس </a:t>
            </a:r>
            <a:r>
              <a:rPr lang="fa-IR" dirty="0"/>
              <a:t>سازمان جهانی استانداردسازی است با شماره </a:t>
            </a:r>
            <a:r>
              <a:rPr lang="fa-IR" dirty="0" smtClean="0"/>
              <a:t>           استاندارد که </a:t>
            </a:r>
            <a:r>
              <a:rPr lang="fa-IR" dirty="0"/>
              <a:t>بر روی سامانه نگهدارنده گروه ۱ </a:t>
            </a:r>
            <a:r>
              <a:rPr lang="fa-IR" dirty="0" smtClean="0"/>
              <a:t>یعنی صندلی‌های ایمن برای </a:t>
            </a:r>
            <a:r>
              <a:rPr lang="fa-IR" dirty="0"/>
              <a:t>کودکان کار می‌کند</a:t>
            </a:r>
            <a:r>
              <a:rPr lang="fa-IR" dirty="0" smtClean="0"/>
              <a:t>. ایزوفیکس </a:t>
            </a:r>
            <a:r>
              <a:rPr lang="fa-IR" dirty="0"/>
              <a:t>سیستمی است که برای نصب صندلی ماشین طراحی شده است بدون استفاده از کمر بند ماشین.</a:t>
            </a:r>
          </a:p>
          <a:p>
            <a:pPr algn="r"/>
            <a:r>
              <a:rPr lang="fa-IR" dirty="0"/>
              <a:t>صندلی ماشین های مجهز به این سیستم چنگک هایی دارند که به نقاط لنگر مانندی که از ما بین صندلی های عقب ماشین خارج می شود وصل می گردند. این روش نصب ساده تر بوده و ریسک نصب اشتباه صندلی را کاهش می دهد.</a:t>
            </a:r>
          </a:p>
        </p:txBody>
      </p:sp>
      <p:sp>
        <p:nvSpPr>
          <p:cNvPr id="3" name="Rectangle 2"/>
          <p:cNvSpPr/>
          <p:nvPr/>
        </p:nvSpPr>
        <p:spPr>
          <a:xfrm>
            <a:off x="8261163" y="652439"/>
            <a:ext cx="894797" cy="369332"/>
          </a:xfrm>
          <a:prstGeom prst="rect">
            <a:avLst/>
          </a:prstGeom>
        </p:spPr>
        <p:txBody>
          <a:bodyPr wrap="none">
            <a:spAutoFit/>
          </a:bodyPr>
          <a:lstStyle/>
          <a:p>
            <a:r>
              <a:rPr lang="en-US" b="1" dirty="0" smtClean="0"/>
              <a:t>ISOFIX</a:t>
            </a:r>
            <a:endParaRPr lang="en-US" dirty="0"/>
          </a:p>
        </p:txBody>
      </p:sp>
      <p:sp>
        <p:nvSpPr>
          <p:cNvPr id="4" name="Rectangle 3"/>
          <p:cNvSpPr/>
          <p:nvPr/>
        </p:nvSpPr>
        <p:spPr>
          <a:xfrm>
            <a:off x="3059960" y="1978448"/>
            <a:ext cx="1991251" cy="369332"/>
          </a:xfrm>
          <a:prstGeom prst="rect">
            <a:avLst/>
          </a:prstGeom>
        </p:spPr>
        <p:txBody>
          <a:bodyPr wrap="none">
            <a:spAutoFit/>
          </a:bodyPr>
          <a:lstStyle/>
          <a:p>
            <a:r>
              <a:rPr lang="en-US" dirty="0" err="1"/>
              <a:t>Canfix</a:t>
            </a:r>
            <a:r>
              <a:rPr lang="en-US" dirty="0"/>
              <a:t> </a:t>
            </a:r>
            <a:r>
              <a:rPr lang="fa-IR" dirty="0"/>
              <a:t>و </a:t>
            </a:r>
            <a:r>
              <a:rPr lang="en-US" dirty="0"/>
              <a:t>UCSSSS </a:t>
            </a:r>
          </a:p>
        </p:txBody>
      </p:sp>
      <p:sp>
        <p:nvSpPr>
          <p:cNvPr id="5" name="Rectangle 4"/>
          <p:cNvSpPr/>
          <p:nvPr/>
        </p:nvSpPr>
        <p:spPr>
          <a:xfrm>
            <a:off x="6557951" y="1978448"/>
            <a:ext cx="970137" cy="369332"/>
          </a:xfrm>
          <a:prstGeom prst="rect">
            <a:avLst/>
          </a:prstGeom>
        </p:spPr>
        <p:txBody>
          <a:bodyPr wrap="none">
            <a:spAutoFit/>
          </a:bodyPr>
          <a:lstStyle/>
          <a:p>
            <a:r>
              <a:rPr lang="en-US" dirty="0"/>
              <a:t>LATCH </a:t>
            </a:r>
          </a:p>
        </p:txBody>
      </p:sp>
    </p:spTree>
    <p:extLst>
      <p:ext uri="{BB962C8B-B14F-4D97-AF65-F5344CB8AC3E}">
        <p14:creationId xmlns:p14="http://schemas.microsoft.com/office/powerpoint/2010/main" val="13668021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21511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5671" y="1501280"/>
            <a:ext cx="6096000" cy="3139321"/>
          </a:xfrm>
          <a:prstGeom prst="rect">
            <a:avLst/>
          </a:prstGeom>
        </p:spPr>
        <p:txBody>
          <a:bodyPr>
            <a:spAutoFit/>
          </a:bodyPr>
          <a:lstStyle/>
          <a:p>
            <a:pPr algn="r"/>
            <a:r>
              <a:rPr lang="fa-IR" dirty="0"/>
              <a:t>ایربگ عابر پیاده </a:t>
            </a:r>
            <a:r>
              <a:rPr lang="en-US" dirty="0" smtClean="0"/>
              <a:t>,</a:t>
            </a:r>
            <a:r>
              <a:rPr lang="en-US" dirty="0"/>
              <a:t> </a:t>
            </a:r>
            <a:r>
              <a:rPr lang="fa-IR" dirty="0"/>
              <a:t>یکی از ابتکارات در زمینه طراحی کیسه هوای خودرو، اقدام شرکت خودروسازی ولوو برای محافظت از جان عابران پیاده، دوچرخه سوارها و کاهش پیامدهای ناشی از برخورد بدنه خودرو با خودروهای دیگر یا سطوح مختلف است.</a:t>
            </a:r>
            <a:br>
              <a:rPr lang="fa-IR" dirty="0"/>
            </a:br>
            <a:r>
              <a:rPr lang="fa-IR" dirty="0"/>
              <a:t>این شرکت بزرگ خودروسازی در همه خودروهای تولیدی جدیدی که به بازار عرضه می کند، کیسه هوای خارجی نصب می کند که هنگام تصادف در برابر آسیب های احتمالی به عابران پیاده، موتورسوارها، دوچرخه سوارها و حتی سرنشینان خودرو به عنوان یک سپر محافظتی عمل می کند.</a:t>
            </a:r>
            <a:br>
              <a:rPr lang="fa-IR" dirty="0"/>
            </a:br>
            <a:r>
              <a:rPr lang="fa-IR" dirty="0"/>
              <a:t>نحوه عملکرد کیسه هوای خارجی این خودروها مبتنی بر ابزار ردیابی است. این سیستم به راداری مجهز است که در قسمت پنجره جلوی خودرو نصب می شود.</a:t>
            </a:r>
            <a:br>
              <a:rPr lang="fa-IR" dirty="0"/>
            </a:br>
            <a:endParaRPr lang="en-US" dirty="0"/>
          </a:p>
        </p:txBody>
      </p:sp>
      <p:sp>
        <p:nvSpPr>
          <p:cNvPr id="3" name="Rectangle 2"/>
          <p:cNvSpPr/>
          <p:nvPr/>
        </p:nvSpPr>
        <p:spPr>
          <a:xfrm>
            <a:off x="5398073" y="741921"/>
            <a:ext cx="2183611" cy="369332"/>
          </a:xfrm>
          <a:prstGeom prst="rect">
            <a:avLst/>
          </a:prstGeom>
        </p:spPr>
        <p:txBody>
          <a:bodyPr wrap="none">
            <a:spAutoFit/>
          </a:bodyPr>
          <a:lstStyle/>
          <a:p>
            <a:r>
              <a:rPr lang="en-US" dirty="0"/>
              <a:t>Pedestrian Airbag</a:t>
            </a:r>
          </a:p>
        </p:txBody>
      </p:sp>
      <p:sp>
        <p:nvSpPr>
          <p:cNvPr id="4" name="Rectangle 3"/>
          <p:cNvSpPr/>
          <p:nvPr/>
        </p:nvSpPr>
        <p:spPr>
          <a:xfrm>
            <a:off x="7964909" y="741921"/>
            <a:ext cx="1516762" cy="369332"/>
          </a:xfrm>
          <a:prstGeom prst="rect">
            <a:avLst/>
          </a:prstGeom>
        </p:spPr>
        <p:txBody>
          <a:bodyPr wrap="none">
            <a:spAutoFit/>
          </a:bodyPr>
          <a:lstStyle/>
          <a:p>
            <a:r>
              <a:rPr lang="fa-IR" dirty="0"/>
              <a:t>ایربگ عابر پیاده </a:t>
            </a:r>
            <a:endParaRPr lang="en-US" dirty="0"/>
          </a:p>
        </p:txBody>
      </p:sp>
    </p:spTree>
    <p:extLst>
      <p:ext uri="{BB962C8B-B14F-4D97-AF65-F5344CB8AC3E}">
        <p14:creationId xmlns:p14="http://schemas.microsoft.com/office/powerpoint/2010/main" val="4802888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6491" y="1121869"/>
            <a:ext cx="6096000" cy="3970318"/>
          </a:xfrm>
          <a:prstGeom prst="rect">
            <a:avLst/>
          </a:prstGeom>
        </p:spPr>
        <p:txBody>
          <a:bodyPr>
            <a:spAutoFit/>
          </a:bodyPr>
          <a:lstStyle/>
          <a:p>
            <a:pPr algn="r"/>
            <a:r>
              <a:rPr lang="fa-IR" dirty="0"/>
              <a:t>روی آینه های کناری این خودرو دوربینی نصب شده که اگر مانعی در حال نزدیک شدن به خودرو باشد، از طریق پیام صوتی به راننده هشدار داده می شود</a:t>
            </a:r>
            <a:br>
              <a:rPr lang="fa-IR" dirty="0"/>
            </a:br>
            <a:r>
              <a:rPr lang="fa-IR" dirty="0"/>
              <a:t>اگر راننده در زمان مناسب از خود واکنشی نشان نداده و خودرو را متوقف نکند، بلافاصله ترمز خودرو به طور خودکار فعال شده و چنانچه فاصله خودرو تا عابر پیاده بسیار کم باشد، حسگرهایی که روی سپر خودرو نصب شده از خود واکنش نشان داده و کیسه هوای خارجی از نزدیکی پنجره جلوی خودرو شروع به بزرگ شدن کرده و به طور کامل باز می شود.</a:t>
            </a:r>
            <a:br>
              <a:rPr lang="fa-IR" dirty="0"/>
            </a:br>
            <a:r>
              <a:rPr lang="fa-IR" dirty="0"/>
              <a:t>وقتی کیسه هوای خارجی به طور کامل باز می شود می تواند فضایی معادل یک سوم پنجره جلوی خودرو و ستون های جلویی خودرو را پوشش دهد.</a:t>
            </a:r>
            <a:br>
              <a:rPr lang="fa-IR" dirty="0"/>
            </a:br>
            <a:r>
              <a:rPr lang="fa-IR" dirty="0"/>
              <a:t>در شرایطی که این روزها بسیاری از تصادفات رانندگی ناشی از حواس پرتی رانندگان و استفاده از تلفن همراه در هنگام رانندگی است، مجهز بودن خودروها به سیستم های ایمنی پیشرفته تر، امتیازی بزرگ محسوب می شود.</a:t>
            </a:r>
            <a:br>
              <a:rPr lang="fa-IR" dirty="0"/>
            </a:br>
            <a:r>
              <a:rPr lang="fa-IR" dirty="0"/>
              <a:t>کیسه های هوایی که از قسمت های کناری بدنه بیرونی خودرو خارج می شود آخرین نوآوری امنیتی خودروهایی است که روانه بازار خودرو می شود.</a:t>
            </a:r>
            <a:endParaRPr lang="en-US" dirty="0"/>
          </a:p>
        </p:txBody>
      </p:sp>
    </p:spTree>
    <p:extLst>
      <p:ext uri="{BB962C8B-B14F-4D97-AF65-F5344CB8AC3E}">
        <p14:creationId xmlns:p14="http://schemas.microsoft.com/office/powerpoint/2010/main" val="8709630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0" y="0"/>
            <a:ext cx="12295030" cy="6858000"/>
          </a:xfrm>
          <a:prstGeom prst="rect">
            <a:avLst/>
          </a:prstGeom>
        </p:spPr>
      </p:pic>
    </p:spTree>
    <p:extLst>
      <p:ext uri="{BB962C8B-B14F-4D97-AF65-F5344CB8AC3E}">
        <p14:creationId xmlns:p14="http://schemas.microsoft.com/office/powerpoint/2010/main" val="5205252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5127" y="1433157"/>
            <a:ext cx="6096000" cy="2031325"/>
          </a:xfrm>
          <a:prstGeom prst="rect">
            <a:avLst/>
          </a:prstGeom>
        </p:spPr>
        <p:txBody>
          <a:bodyPr>
            <a:spAutoFit/>
          </a:bodyPr>
          <a:lstStyle/>
          <a:p>
            <a:pPr algn="r"/>
            <a:r>
              <a:rPr lang="fa-IR" dirty="0"/>
              <a:t>در خودروهای جدید معمولا از سیستم سوئیچ ایموبلایزر </a:t>
            </a:r>
            <a:r>
              <a:rPr lang="fa-IR" dirty="0" smtClean="0"/>
              <a:t>دار                    </a:t>
            </a:r>
            <a:r>
              <a:rPr lang="fa-IR" dirty="0"/>
              <a:t>استفاده </a:t>
            </a:r>
            <a:r>
              <a:rPr lang="fa-IR" dirty="0" smtClean="0"/>
              <a:t>می‌شود.سیستم </a:t>
            </a:r>
            <a:r>
              <a:rPr lang="fa-IR" dirty="0"/>
              <a:t>ایموبلایزر یکی از جالب‌ترین سیستم‌های نصب شده در خودروهای جدید می‌باشد که در واقع نوعی سیستم ضد سرقت محسوب می‌شود. با کمک این مکانیزم با استفاده از قفل نرم‌افزاری که بر روی </a:t>
            </a:r>
            <a:r>
              <a:rPr lang="fa-IR" dirty="0" smtClean="0"/>
              <a:t>      انژکتور </a:t>
            </a:r>
            <a:r>
              <a:rPr lang="fa-IR" dirty="0"/>
              <a:t>گذاشته می‌شود از روشن شدن موتور خودرو جلوگیری می کند. تا زمانی که این قفل باز نشود استارت زدن توسط سوئیچ حاصلی نداشته و خودرو روشن نمی‌شود</a:t>
            </a:r>
            <a:r>
              <a:rPr lang="fa-IR" dirty="0" smtClean="0"/>
              <a:t>.</a:t>
            </a:r>
            <a:endParaRPr lang="en-US" dirty="0"/>
          </a:p>
        </p:txBody>
      </p:sp>
      <p:sp>
        <p:nvSpPr>
          <p:cNvPr id="3" name="Rectangle 2"/>
          <p:cNvSpPr/>
          <p:nvPr/>
        </p:nvSpPr>
        <p:spPr>
          <a:xfrm>
            <a:off x="4165362" y="1433157"/>
            <a:ext cx="1435008" cy="369332"/>
          </a:xfrm>
          <a:prstGeom prst="rect">
            <a:avLst/>
          </a:prstGeom>
        </p:spPr>
        <p:txBody>
          <a:bodyPr wrap="none">
            <a:spAutoFit/>
          </a:bodyPr>
          <a:lstStyle/>
          <a:p>
            <a:r>
              <a:rPr lang="en-US" dirty="0" smtClean="0"/>
              <a:t>Immobilizer</a:t>
            </a:r>
            <a:endParaRPr lang="en-US" dirty="0"/>
          </a:p>
        </p:txBody>
      </p:sp>
      <p:sp>
        <p:nvSpPr>
          <p:cNvPr id="4" name="Rectangle 3"/>
          <p:cNvSpPr/>
          <p:nvPr/>
        </p:nvSpPr>
        <p:spPr>
          <a:xfrm>
            <a:off x="4172415" y="2264153"/>
            <a:ext cx="710451" cy="369332"/>
          </a:xfrm>
          <a:prstGeom prst="rect">
            <a:avLst/>
          </a:prstGeom>
        </p:spPr>
        <p:txBody>
          <a:bodyPr wrap="none">
            <a:spAutoFit/>
          </a:bodyPr>
          <a:lstStyle/>
          <a:p>
            <a:r>
              <a:rPr lang="en-US" dirty="0"/>
              <a:t>ECU </a:t>
            </a:r>
          </a:p>
        </p:txBody>
      </p:sp>
      <p:sp>
        <p:nvSpPr>
          <p:cNvPr id="5" name="Rectangle 4"/>
          <p:cNvSpPr/>
          <p:nvPr/>
        </p:nvSpPr>
        <p:spPr>
          <a:xfrm>
            <a:off x="8546119" y="696914"/>
            <a:ext cx="1435008" cy="369332"/>
          </a:xfrm>
          <a:prstGeom prst="rect">
            <a:avLst/>
          </a:prstGeom>
        </p:spPr>
        <p:txBody>
          <a:bodyPr wrap="none">
            <a:spAutoFit/>
          </a:bodyPr>
          <a:lstStyle/>
          <a:p>
            <a:r>
              <a:rPr lang="en-US" dirty="0" smtClean="0"/>
              <a:t>Immobilizer</a:t>
            </a:r>
            <a:endParaRPr lang="en-US" dirty="0"/>
          </a:p>
        </p:txBody>
      </p:sp>
    </p:spTree>
    <p:extLst>
      <p:ext uri="{BB962C8B-B14F-4D97-AF65-F5344CB8AC3E}">
        <p14:creationId xmlns:p14="http://schemas.microsoft.com/office/powerpoint/2010/main" val="1018337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2336" y="1630687"/>
            <a:ext cx="6096000" cy="3416320"/>
          </a:xfrm>
          <a:prstGeom prst="rect">
            <a:avLst/>
          </a:prstGeom>
        </p:spPr>
        <p:txBody>
          <a:bodyPr>
            <a:spAutoFit/>
          </a:bodyPr>
          <a:lstStyle/>
          <a:p>
            <a:pPr algn="r"/>
            <a:r>
              <a:rPr lang="fa-IR" dirty="0"/>
              <a:t>ترمز های برمبو جز پیشرفته ترین ترمز هایی است که امروزه در اکثر برندهای معروف کمپانی های خودرو سازی دنیا مورد استفاده قرار می گیرد، بطور مثال کمپانی هایی از قبیل : مرسدس ، بی ام دبلیو ، فراری . ولوو ، فیات ، لامبورگینی ، پژو و … لنت ترمز های ساخت این شرکت گواهینامه های متعددی اعم از ایزو 14001 , </a:t>
            </a:r>
            <a:r>
              <a:rPr lang="fa-IR" dirty="0" smtClean="0"/>
              <a:t>                    و </a:t>
            </a:r>
            <a:r>
              <a:rPr lang="fa-IR" dirty="0"/>
              <a:t>… را دارد که حاکی از برخورداری از ویژگی های برتر و ایمنی بالاتر این نوع لنت های ترمز در سطح  بین المللی می باشد. از ویژگی های بارز این لنت های ترمز می توان به قابل بازیافت بودن آنها اشاره کرد. از دیگر ویژگی های برجسته ای که در لنت ترمز برمبو به چشم می خورد ، می توان به عمر بالای این لنت ها اشاره کرد که به گفته خود شرکت سازنده، این لنت های ترمز تا ۲۰ درصد بیشتر از لنت های ترمز معمولی عمر میکنند، علت اصلی افزایش عمر این لنت ها نوع طراحی خاص آنهاست که به سریع خنک شدن آنها کمک میکند.</a:t>
            </a:r>
            <a:endParaRPr lang="en-US" dirty="0"/>
          </a:p>
        </p:txBody>
      </p:sp>
      <p:sp>
        <p:nvSpPr>
          <p:cNvPr id="3" name="Rectangle 2"/>
          <p:cNvSpPr/>
          <p:nvPr/>
        </p:nvSpPr>
        <p:spPr>
          <a:xfrm>
            <a:off x="6287944" y="2750263"/>
            <a:ext cx="1265090" cy="369332"/>
          </a:xfrm>
          <a:prstGeom prst="rect">
            <a:avLst/>
          </a:prstGeom>
        </p:spPr>
        <p:txBody>
          <a:bodyPr wrap="none">
            <a:spAutoFit/>
          </a:bodyPr>
          <a:lstStyle/>
          <a:p>
            <a:r>
              <a:rPr lang="en-US" dirty="0"/>
              <a:t>BER , ABE </a:t>
            </a:r>
          </a:p>
        </p:txBody>
      </p:sp>
      <p:sp>
        <p:nvSpPr>
          <p:cNvPr id="4" name="Rectangle 3"/>
          <p:cNvSpPr/>
          <p:nvPr/>
        </p:nvSpPr>
        <p:spPr>
          <a:xfrm>
            <a:off x="8409664" y="758712"/>
            <a:ext cx="1468672" cy="369332"/>
          </a:xfrm>
          <a:prstGeom prst="rect">
            <a:avLst/>
          </a:prstGeom>
        </p:spPr>
        <p:txBody>
          <a:bodyPr wrap="none">
            <a:spAutoFit/>
          </a:bodyPr>
          <a:lstStyle/>
          <a:p>
            <a:r>
              <a:rPr lang="fa-IR" dirty="0"/>
              <a:t>ترمز های برمبو </a:t>
            </a:r>
            <a:endParaRPr lang="en-US" dirty="0"/>
          </a:p>
        </p:txBody>
      </p:sp>
    </p:spTree>
    <p:extLst>
      <p:ext uri="{BB962C8B-B14F-4D97-AF65-F5344CB8AC3E}">
        <p14:creationId xmlns:p14="http://schemas.microsoft.com/office/powerpoint/2010/main" val="31237319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60964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28343"/>
            <a:ext cx="6096000" cy="4801314"/>
          </a:xfrm>
          <a:prstGeom prst="rect">
            <a:avLst/>
          </a:prstGeom>
        </p:spPr>
        <p:txBody>
          <a:bodyPr>
            <a:spAutoFit/>
          </a:bodyPr>
          <a:lstStyle/>
          <a:p>
            <a:pPr algn="r"/>
            <a:r>
              <a:rPr lang="fa-IR" dirty="0"/>
              <a:t>سیستم های شبیه سازی رانندگی، از قابلیت شناسایی خواب آلودگی راننده و هشدار دادن به راننده خواب آلود نیز برخوردارند. شبیه ساز مورد بحث، از یک دوربین دیجیتال با یک </a:t>
            </a:r>
            <a:r>
              <a:rPr lang="fa-IR" dirty="0" smtClean="0"/>
              <a:t>پردازشگر           </a:t>
            </a:r>
            <a:r>
              <a:rPr lang="fa-IR" dirty="0"/>
              <a:t>سیگنال </a:t>
            </a:r>
            <a:r>
              <a:rPr lang="fa-IR" dirty="0" smtClean="0"/>
              <a:t>تشکیل </a:t>
            </a:r>
            <a:r>
              <a:rPr lang="fa-IR" dirty="0"/>
              <a:t>شده است.</a:t>
            </a:r>
            <a:br>
              <a:rPr lang="fa-IR" dirty="0"/>
            </a:br>
            <a:r>
              <a:rPr lang="fa-IR" dirty="0"/>
              <a:t>این سیستم، درصد نزدیک شدن پلک ها به یکدیگر را اندازه گرفته و با مقایسه آن با زمان استاندارد، در صورت وجود اختلاف برای این عامل، از طریق بازخوردی که در سیستم تعریف شده است، سیستم هشدار دهنده را فعال می کند. سیستم هشدار ممکن است به صورت یکی از روش های صوتی، لرزش صندلی و یا غربیلک فرمان عمل می کند.</a:t>
            </a:r>
            <a:br>
              <a:rPr lang="fa-IR" dirty="0"/>
            </a:br>
            <a:r>
              <a:rPr lang="fa-IR" dirty="0"/>
              <a:t>البته سیستم های دیگری نیز برای تشخیص خواب آلودگی رانندگان طراحی شده اند که عبارتند از </a:t>
            </a:r>
            <a:r>
              <a:rPr lang="fa-IR" dirty="0" smtClean="0"/>
              <a:t>:</a:t>
            </a:r>
            <a:r>
              <a:rPr lang="fa-IR" dirty="0"/>
              <a:t/>
            </a:r>
            <a:br>
              <a:rPr lang="fa-IR" dirty="0"/>
            </a:br>
            <a:r>
              <a:rPr lang="fa-IR" dirty="0"/>
              <a:t>حسگرهای تعیین محل سر راننده</a:t>
            </a:r>
            <a:br>
              <a:rPr lang="fa-IR" dirty="0"/>
            </a:br>
            <a:r>
              <a:rPr lang="fa-IR" dirty="0"/>
              <a:t>سیستم شناسایی خیرگی چشم راننده</a:t>
            </a:r>
            <a:br>
              <a:rPr lang="fa-IR" dirty="0"/>
            </a:br>
            <a:r>
              <a:rPr lang="fa-IR" dirty="0"/>
              <a:t>اندازه گیری سیگنال های </a:t>
            </a:r>
            <a:r>
              <a:rPr lang="fa-IR" dirty="0" smtClean="0"/>
              <a:t>مغزی</a:t>
            </a:r>
            <a:r>
              <a:rPr lang="en-US" dirty="0"/>
              <a:t/>
            </a:r>
            <a:br>
              <a:rPr lang="en-US" dirty="0"/>
            </a:br>
            <a:r>
              <a:rPr lang="fa-IR" dirty="0"/>
              <a:t>اندازه گیری امپدانس سطح پوست</a:t>
            </a:r>
            <a:br>
              <a:rPr lang="fa-IR" dirty="0"/>
            </a:br>
            <a:r>
              <a:rPr lang="fa-IR" dirty="0"/>
              <a:t>و در نهایت تصویربرداری از سطح جاده</a:t>
            </a:r>
            <a:br>
              <a:rPr lang="fa-IR" dirty="0"/>
            </a:br>
            <a:r>
              <a:rPr lang="fa-IR" dirty="0"/>
              <a:t>امروزه اکثر کمپانی‌های مطرح اتومبیل سازی این سیستم را به جهت ایمنی بیشتر در محصولات خود استفاده می‌کنند.</a:t>
            </a:r>
          </a:p>
        </p:txBody>
      </p:sp>
      <p:sp>
        <p:nvSpPr>
          <p:cNvPr id="4" name="Rectangle 3"/>
          <p:cNvSpPr/>
          <p:nvPr/>
        </p:nvSpPr>
        <p:spPr>
          <a:xfrm>
            <a:off x="5985252" y="1595838"/>
            <a:ext cx="607859" cy="369332"/>
          </a:xfrm>
          <a:prstGeom prst="rect">
            <a:avLst/>
          </a:prstGeom>
        </p:spPr>
        <p:txBody>
          <a:bodyPr wrap="none">
            <a:spAutoFit/>
          </a:bodyPr>
          <a:lstStyle/>
          <a:p>
            <a:r>
              <a:rPr lang="en-US" dirty="0"/>
              <a:t>DSP</a:t>
            </a:r>
          </a:p>
        </p:txBody>
      </p:sp>
      <p:sp>
        <p:nvSpPr>
          <p:cNvPr id="5" name="Rectangle 4"/>
          <p:cNvSpPr/>
          <p:nvPr/>
        </p:nvSpPr>
        <p:spPr>
          <a:xfrm>
            <a:off x="6147516" y="4351917"/>
            <a:ext cx="633507" cy="369332"/>
          </a:xfrm>
          <a:prstGeom prst="rect">
            <a:avLst/>
          </a:prstGeom>
        </p:spPr>
        <p:txBody>
          <a:bodyPr wrap="none">
            <a:spAutoFit/>
          </a:bodyPr>
          <a:lstStyle/>
          <a:p>
            <a:r>
              <a:rPr lang="en-US" dirty="0"/>
              <a:t>EEG</a:t>
            </a:r>
          </a:p>
        </p:txBody>
      </p:sp>
    </p:spTree>
    <p:extLst>
      <p:ext uri="{BB962C8B-B14F-4D97-AF65-F5344CB8AC3E}">
        <p14:creationId xmlns:p14="http://schemas.microsoft.com/office/powerpoint/2010/main" val="1782442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92732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612" y="1808031"/>
            <a:ext cx="6096000" cy="1200329"/>
          </a:xfrm>
          <a:prstGeom prst="rect">
            <a:avLst/>
          </a:prstGeom>
        </p:spPr>
        <p:txBody>
          <a:bodyPr>
            <a:spAutoFit/>
          </a:bodyPr>
          <a:lstStyle/>
          <a:p>
            <a:pPr algn="r"/>
            <a:r>
              <a:rPr lang="fa-IR" dirty="0"/>
              <a:t>سقف پاناروما طوری طراحی شده که از جلو سقف تا انتهای سقف خودرو به صورت شیشه ای دیده می شود و قابلیت دید کامل برای سرنشین های عقب و جلو را فراهم می کند، در برخی از مدل ها قابلیت باز و بسته شدن کامل و نیمه کامل نیز دارد. </a:t>
            </a:r>
            <a:endParaRPr lang="en-US" dirty="0"/>
          </a:p>
        </p:txBody>
      </p:sp>
      <p:sp>
        <p:nvSpPr>
          <p:cNvPr id="5" name="Rectangle 4"/>
          <p:cNvSpPr/>
          <p:nvPr/>
        </p:nvSpPr>
        <p:spPr>
          <a:xfrm>
            <a:off x="4313612" y="3223565"/>
            <a:ext cx="6096000" cy="1200329"/>
          </a:xfrm>
          <a:prstGeom prst="rect">
            <a:avLst/>
          </a:prstGeom>
        </p:spPr>
        <p:txBody>
          <a:bodyPr>
            <a:spAutoFit/>
          </a:bodyPr>
          <a:lstStyle/>
          <a:p>
            <a:pPr algn="r"/>
            <a:r>
              <a:rPr lang="fa-IR" dirty="0"/>
              <a:t>پلی کربنات تضمین می کند که 60% انرژی خورشید به داخل خودرو وارد می شود و 100% مانع ورود اشعه </a:t>
            </a:r>
            <a:r>
              <a:rPr lang="en-US" dirty="0"/>
              <a:t>UV </a:t>
            </a:r>
            <a:r>
              <a:rPr lang="fa-IR" dirty="0"/>
              <a:t>می شود. سقف پانوراما کاملا از شیشه سخت درست شده و در هنگام چپ کردن خودرو هیچگونه صدمه ای به سرنشینان وارد نمی شود. </a:t>
            </a:r>
            <a:endParaRPr lang="en-US" dirty="0"/>
          </a:p>
        </p:txBody>
      </p:sp>
      <p:sp>
        <p:nvSpPr>
          <p:cNvPr id="6" name="TextBox 5"/>
          <p:cNvSpPr txBox="1"/>
          <p:nvPr/>
        </p:nvSpPr>
        <p:spPr>
          <a:xfrm>
            <a:off x="8875217" y="1223494"/>
            <a:ext cx="1534395" cy="369332"/>
          </a:xfrm>
          <a:prstGeom prst="rect">
            <a:avLst/>
          </a:prstGeom>
          <a:noFill/>
        </p:spPr>
        <p:txBody>
          <a:bodyPr wrap="none" rtlCol="0">
            <a:spAutoFit/>
          </a:bodyPr>
          <a:lstStyle/>
          <a:p>
            <a:pPr algn="r"/>
            <a:r>
              <a:rPr lang="fa-IR" dirty="0" smtClean="0"/>
              <a:t>4-) سقف پاناروما</a:t>
            </a:r>
            <a:endParaRPr lang="en-US" dirty="0"/>
          </a:p>
        </p:txBody>
      </p:sp>
      <p:sp>
        <p:nvSpPr>
          <p:cNvPr id="7" name="TextBox 6"/>
          <p:cNvSpPr txBox="1"/>
          <p:nvPr/>
        </p:nvSpPr>
        <p:spPr>
          <a:xfrm>
            <a:off x="11750854" y="6488668"/>
            <a:ext cx="441146" cy="369332"/>
          </a:xfrm>
          <a:prstGeom prst="rect">
            <a:avLst/>
          </a:prstGeom>
          <a:noFill/>
        </p:spPr>
        <p:txBody>
          <a:bodyPr wrap="none" rtlCol="0">
            <a:spAutoFit/>
          </a:bodyPr>
          <a:lstStyle/>
          <a:p>
            <a:r>
              <a:rPr lang="fa-IR" dirty="0" smtClean="0"/>
              <a:t>23</a:t>
            </a:r>
            <a:endParaRPr lang="en-US" dirty="0"/>
          </a:p>
        </p:txBody>
      </p:sp>
    </p:spTree>
    <p:extLst>
      <p:ext uri="{BB962C8B-B14F-4D97-AF65-F5344CB8AC3E}">
        <p14:creationId xmlns:p14="http://schemas.microsoft.com/office/powerpoint/2010/main" val="26674701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1372905"/>
            <a:ext cx="6096000" cy="4524315"/>
          </a:xfrm>
          <a:prstGeom prst="rect">
            <a:avLst/>
          </a:prstGeom>
        </p:spPr>
        <p:txBody>
          <a:bodyPr>
            <a:spAutoFit/>
          </a:bodyPr>
          <a:lstStyle/>
          <a:p>
            <a:pPr algn="r"/>
            <a:r>
              <a:rPr lang="fa-IR" dirty="0"/>
              <a:t>فناورى سيستم تشخيص </a:t>
            </a:r>
            <a:r>
              <a:rPr lang="fa-IR" dirty="0" smtClean="0"/>
              <a:t>ضدالكل                           </a:t>
            </a:r>
            <a:r>
              <a:rPr lang="fa-IR" dirty="0"/>
              <a:t> </a:t>
            </a:r>
            <a:r>
              <a:rPr lang="fa-IR" dirty="0" smtClean="0"/>
              <a:t>مختص </a:t>
            </a:r>
            <a:r>
              <a:rPr lang="fa-IR" dirty="0"/>
              <a:t>رانندگی، که توسط سازمان امنیت ترافیک بزرگراه‌های آمریکا طراحی شده است، باعث می‌شود نتوانید در حالت مستی رانندگی کنید. در واقع این فناوری به شما اجازه نمی‌دهد در حالت مستی، اتومبیل را روشن کنید.</a:t>
            </a:r>
            <a:br>
              <a:rPr lang="fa-IR" dirty="0"/>
            </a:br>
            <a:r>
              <a:rPr lang="fa-IR" dirty="0"/>
              <a:t>این سازمان دو حسگر از سیستم ضدالکل مختص رانندگی ارائه کرده که از سال ۲۰۰۸ در حال طراحی آن بوده است. یکی از سیستم‌ها، دستگاه تحلیل‌گر نفس است که یا روی فرمان یا روی درب سمت راننده قرار می‌گیرد تا بتواند نفس راننده را حتی از فاصله دور بو بکشد. سیستم دیگر یک حسگر لمسی است که روی دکمه استارت یا روی دسته دنده قرار می‌گیرد تا انگشت راننده را از نظر میزان الکل موجود در خون بررسی کند.</a:t>
            </a:r>
            <a:br>
              <a:rPr lang="fa-IR" dirty="0"/>
            </a:br>
            <a:r>
              <a:rPr lang="fa-IR" dirty="0"/>
              <a:t>هر دو سیستم می‌توانند تشخیص دهند که آیا میزان الکل موجود در خون راننده از حد قانونی ۰٫۰۸ بیشتر است یا خیر. همچنین هر دو سیستم طوری طراحی شده‌اند که در صورت بالا بودن میزان الکل موجود در خون راننده، از حرکت اتومبیل جلوگیری کنند.</a:t>
            </a:r>
            <a:br>
              <a:rPr lang="fa-IR" dirty="0"/>
            </a:br>
            <a:r>
              <a:rPr lang="fa-IR" dirty="0"/>
              <a:t>بطور مثال این تکنولوژی هم اکنون بر روی خودروی های </a:t>
            </a:r>
            <a:r>
              <a:rPr lang="fa-IR" dirty="0" smtClean="0"/>
              <a:t>کلاس    شرکت </a:t>
            </a:r>
            <a:r>
              <a:rPr lang="fa-IR" dirty="0"/>
              <a:t>مرسدس بنز قرار گرفته است.</a:t>
            </a:r>
            <a:endParaRPr lang="en-US" dirty="0"/>
          </a:p>
        </p:txBody>
      </p:sp>
      <p:sp>
        <p:nvSpPr>
          <p:cNvPr id="3" name="Rectangle 2"/>
          <p:cNvSpPr/>
          <p:nvPr/>
        </p:nvSpPr>
        <p:spPr>
          <a:xfrm>
            <a:off x="6083121" y="1372905"/>
            <a:ext cx="1503938" cy="369332"/>
          </a:xfrm>
          <a:prstGeom prst="rect">
            <a:avLst/>
          </a:prstGeom>
        </p:spPr>
        <p:txBody>
          <a:bodyPr wrap="none">
            <a:spAutoFit/>
          </a:bodyPr>
          <a:lstStyle/>
          <a:p>
            <a:r>
              <a:rPr lang="en-US" dirty="0"/>
              <a:t>Drunk drive </a:t>
            </a:r>
          </a:p>
        </p:txBody>
      </p:sp>
      <p:sp>
        <p:nvSpPr>
          <p:cNvPr id="4" name="Rectangle 3"/>
          <p:cNvSpPr/>
          <p:nvPr/>
        </p:nvSpPr>
        <p:spPr>
          <a:xfrm>
            <a:off x="4903712" y="5236803"/>
            <a:ext cx="364202" cy="369332"/>
          </a:xfrm>
          <a:prstGeom prst="rect">
            <a:avLst/>
          </a:prstGeom>
        </p:spPr>
        <p:txBody>
          <a:bodyPr wrap="none">
            <a:spAutoFit/>
          </a:bodyPr>
          <a:lstStyle/>
          <a:p>
            <a:r>
              <a:rPr lang="en-US" dirty="0"/>
              <a:t>S </a:t>
            </a:r>
          </a:p>
        </p:txBody>
      </p:sp>
      <p:sp>
        <p:nvSpPr>
          <p:cNvPr id="5" name="Rectangle 4"/>
          <p:cNvSpPr/>
          <p:nvPr/>
        </p:nvSpPr>
        <p:spPr>
          <a:xfrm>
            <a:off x="7528540" y="694317"/>
            <a:ext cx="2529860" cy="369332"/>
          </a:xfrm>
          <a:prstGeom prst="rect">
            <a:avLst/>
          </a:prstGeom>
        </p:spPr>
        <p:txBody>
          <a:bodyPr wrap="none">
            <a:spAutoFit/>
          </a:bodyPr>
          <a:lstStyle/>
          <a:p>
            <a:r>
              <a:rPr lang="fa-IR" dirty="0"/>
              <a:t>فناورى سيستم تشخيص ضدالكل</a:t>
            </a:r>
            <a:endParaRPr lang="en-US" dirty="0"/>
          </a:p>
        </p:txBody>
      </p:sp>
    </p:spTree>
    <p:extLst>
      <p:ext uri="{BB962C8B-B14F-4D97-AF65-F5344CB8AC3E}">
        <p14:creationId xmlns:p14="http://schemas.microsoft.com/office/powerpoint/2010/main" val="27911985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735" y="1801282"/>
            <a:ext cx="6096000" cy="3416320"/>
          </a:xfrm>
          <a:prstGeom prst="rect">
            <a:avLst/>
          </a:prstGeom>
        </p:spPr>
        <p:txBody>
          <a:bodyPr>
            <a:spAutoFit/>
          </a:bodyPr>
          <a:lstStyle/>
          <a:p>
            <a:pPr algn="r"/>
            <a:r>
              <a:rPr lang="fa-IR" dirty="0"/>
              <a:t>به طورکلی دو نوع “سیستم نگهدارنده اولیه” و “سیستم نگهدارنده ثانویه” در خودرو وجود دارد.</a:t>
            </a:r>
            <a:br>
              <a:rPr lang="fa-IR" dirty="0"/>
            </a:br>
            <a:r>
              <a:rPr lang="fa-IR" dirty="0"/>
              <a:t>سیستم نگهدارنده اولیه بر عهده کمربند ایمنی و سیستم نگهدارنده ثانویه </a:t>
            </a:r>
            <a:r>
              <a:rPr lang="fa-IR" dirty="0" smtClean="0"/>
              <a:t>بر </a:t>
            </a:r>
            <a:r>
              <a:rPr lang="fa-IR" dirty="0"/>
              <a:t>عهده کیسه هوا می باشد.</a:t>
            </a:r>
            <a:br>
              <a:rPr lang="fa-IR" dirty="0"/>
            </a:br>
            <a:r>
              <a:rPr lang="fa-IR" dirty="0"/>
              <a:t>کیسه هوا یکی از مهم ترین و حیاتی ترین تجهیزات ایمنی وسایل نقلیه به شمار می رود. بدین صورت که در مدت زمان حدود یک هزارم ثانیه در حین وقوع تصادف یا ضربه ناگهانی، پر از باد می شود و هم زمان با منبسط شدن، بین سر شخص و قسمت های سخت داخلی خودرو قرار می گیرد. ازاین رو، کم ترین میزان ضربه یا آسیب به راننده وارد می شود.</a:t>
            </a:r>
            <a:br>
              <a:rPr lang="fa-IR" dirty="0"/>
            </a:br>
            <a:r>
              <a:rPr lang="fa-IR" dirty="0"/>
              <a:t>کیسه های هوا معمولاً روی فرمان یا داشبورد جاسازی شده اند تا در هنگام ضربات ناگهانی، مانع از برخورد سر راننده یا شاگرد به فرمان یا داشبورد شوند.</a:t>
            </a:r>
            <a:endParaRPr lang="en-US" dirty="0"/>
          </a:p>
        </p:txBody>
      </p:sp>
      <p:sp>
        <p:nvSpPr>
          <p:cNvPr id="4" name="Rectangle 3"/>
          <p:cNvSpPr/>
          <p:nvPr/>
        </p:nvSpPr>
        <p:spPr>
          <a:xfrm>
            <a:off x="9722655" y="845130"/>
            <a:ext cx="619080" cy="369332"/>
          </a:xfrm>
          <a:prstGeom prst="rect">
            <a:avLst/>
          </a:prstGeom>
        </p:spPr>
        <p:txBody>
          <a:bodyPr wrap="none">
            <a:spAutoFit/>
          </a:bodyPr>
          <a:lstStyle/>
          <a:p>
            <a:r>
              <a:rPr lang="en-US" dirty="0"/>
              <a:t>SRS </a:t>
            </a:r>
          </a:p>
        </p:txBody>
      </p:sp>
      <p:sp>
        <p:nvSpPr>
          <p:cNvPr id="5" name="Rectangle 4"/>
          <p:cNvSpPr/>
          <p:nvPr/>
        </p:nvSpPr>
        <p:spPr>
          <a:xfrm>
            <a:off x="6335336" y="845130"/>
            <a:ext cx="3252814" cy="369332"/>
          </a:xfrm>
          <a:prstGeom prst="rect">
            <a:avLst/>
          </a:prstGeom>
        </p:spPr>
        <p:txBody>
          <a:bodyPr wrap="none">
            <a:spAutoFit/>
          </a:bodyPr>
          <a:lstStyle/>
          <a:p>
            <a:r>
              <a:rPr lang="en-US" dirty="0"/>
              <a:t>Secondary Restraint </a:t>
            </a:r>
            <a:r>
              <a:rPr lang="en-US" dirty="0" smtClean="0"/>
              <a:t>System</a:t>
            </a:r>
            <a:endParaRPr lang="en-US" dirty="0"/>
          </a:p>
        </p:txBody>
      </p:sp>
    </p:spTree>
    <p:extLst>
      <p:ext uri="{BB962C8B-B14F-4D97-AF65-F5344CB8AC3E}">
        <p14:creationId xmlns:p14="http://schemas.microsoft.com/office/powerpoint/2010/main" val="39286804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9065" y="986332"/>
            <a:ext cx="6096000" cy="5632311"/>
          </a:xfrm>
          <a:prstGeom prst="rect">
            <a:avLst/>
          </a:prstGeom>
        </p:spPr>
        <p:txBody>
          <a:bodyPr>
            <a:spAutoFit/>
          </a:bodyPr>
          <a:lstStyle/>
          <a:p>
            <a:pPr algn="r"/>
            <a:r>
              <a:rPr lang="fa-IR" dirty="0"/>
              <a:t>البته برخی شرکت های خودروسازی، درها، سقف، زیر زانو و صندلی ها را نیز به کیسه هوا مجهز کرده اند.</a:t>
            </a:r>
            <a:br>
              <a:rPr lang="fa-IR" dirty="0"/>
            </a:br>
            <a:r>
              <a:rPr lang="fa-IR" dirty="0"/>
              <a:t>در این مناطق از حس گر های مخصوصی استفاده شده است تا از بروز خسارت های جانی روی سایر سرنشینان جلوگیری به عمل آید. برخی شرکت های خودروسازی، ازآن جاکه عده ای رانندگان در سرعت های پایین، از کمربند استفاده نمی کنند و در این سرعت ها، تمایلی نیز به استفاده از وسایل ایمنی ندارند، سیستم ایمنی خودروها را به گونه ای طراحی کرده اند که کیسه های هوا، در سرعت هایی بین 20 تا 25 کیلومتربرساعت به بالا فعال شوند.</a:t>
            </a:r>
            <a:br>
              <a:rPr lang="fa-IR" dirty="0"/>
            </a:br>
            <a:r>
              <a:rPr lang="fa-IR" dirty="0"/>
              <a:t>کیسه هوا از سه بخش اصلی کیسه، حس گر، و ژنراتور تولید گاز تشکیل شده است.</a:t>
            </a:r>
            <a:br>
              <a:rPr lang="fa-IR" dirty="0"/>
            </a:br>
            <a:r>
              <a:rPr lang="fa-IR" dirty="0"/>
              <a:t>کیسه هوا از الیاف نایلون بسیار سبک با قابلیت های ویژه ساخته شده است.</a:t>
            </a:r>
            <a:br>
              <a:rPr lang="fa-IR" dirty="0"/>
            </a:br>
            <a:r>
              <a:rPr lang="fa-IR" dirty="0"/>
              <a:t>نحوه عملکرد حس گر کیسه هوا بدین شکل است که با هوشمندی بالا در موقعیت تصادف، به سیستم داخل جعبه حاوی کیسه هوا دستور می دهد تا کیسه هوا را پُر کند.</a:t>
            </a:r>
            <a:br>
              <a:rPr lang="fa-IR" dirty="0"/>
            </a:br>
            <a:r>
              <a:rPr lang="fa-IR" dirty="0"/>
              <a:t>این دستور معمولاً یک سیگنال الکترونیکی است که پیامد آن، ایجاد یک انفجار در ژنراتور تولید گاز است و در نتیجه، گاز حاصل از این انفجار، وارد کیسه هوا می شود و آن را منبسط می کند.</a:t>
            </a:r>
            <a:br>
              <a:rPr lang="fa-IR" dirty="0"/>
            </a:br>
            <a:r>
              <a:rPr lang="fa-IR" dirty="0"/>
              <a:t>ژنراتور تولید گاز هم بخشی از سیستم کیسه هوا می باشد که در آن طی یک فرآیند شیمیایی، گاز نیتروژن تولید می شود و کیسه هوا را قبل از برخورد سرنشین با فرمان، داشبورد، درب، و… با فشار بالا باز می کند.</a:t>
            </a:r>
            <a:endParaRPr lang="en-US" dirty="0"/>
          </a:p>
        </p:txBody>
      </p:sp>
    </p:spTree>
    <p:extLst>
      <p:ext uri="{BB962C8B-B14F-4D97-AF65-F5344CB8AC3E}">
        <p14:creationId xmlns:p14="http://schemas.microsoft.com/office/powerpoint/2010/main" val="39804786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541" y="382073"/>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6323527" y="578407"/>
            <a:ext cx="2839239" cy="369332"/>
          </a:xfrm>
          <a:prstGeom prst="rect">
            <a:avLst/>
          </a:prstGeom>
          <a:noFill/>
        </p:spPr>
        <p:txBody>
          <a:bodyPr wrap="none" rtlCol="0">
            <a:spAutoFit/>
          </a:bodyPr>
          <a:lstStyle/>
          <a:p>
            <a:r>
              <a:rPr lang="fa-IR" dirty="0" smtClean="0"/>
              <a:t>سیستم های صوتی حرفه ایی خودرو</a:t>
            </a:r>
            <a:endParaRPr lang="en-US" dirty="0"/>
          </a:p>
        </p:txBody>
      </p:sp>
      <p:sp>
        <p:nvSpPr>
          <p:cNvPr id="4" name="Rectangle 3"/>
          <p:cNvSpPr/>
          <p:nvPr/>
        </p:nvSpPr>
        <p:spPr>
          <a:xfrm>
            <a:off x="3048000" y="1720840"/>
            <a:ext cx="6096000" cy="3139321"/>
          </a:xfrm>
          <a:prstGeom prst="rect">
            <a:avLst/>
          </a:prstGeom>
        </p:spPr>
        <p:txBody>
          <a:bodyPr>
            <a:spAutoFit/>
          </a:bodyPr>
          <a:lstStyle/>
          <a:p>
            <a:pPr algn="r"/>
            <a:r>
              <a:rPr lang="fa-IR" dirty="0"/>
              <a:t>کمپانی انگلیسی </a:t>
            </a:r>
            <a:r>
              <a:rPr lang="fa-IR" dirty="0" smtClean="0"/>
              <a:t>                             توسط </a:t>
            </a:r>
            <a:r>
              <a:rPr lang="fa-IR" dirty="0"/>
              <a:t>جان باورز در سال 1966 میلادی در کشور انگلستان تاسیس شد، این کمپانی فعالیت خود را با ساخت بلندگوهای صدا بلند و حرفه ای شروع کرد.</a:t>
            </a:r>
          </a:p>
          <a:p>
            <a:pPr algn="r"/>
            <a:r>
              <a:rPr lang="fa-IR" dirty="0"/>
              <a:t>شرکت بی ام و برای اتومبیل </a:t>
            </a:r>
            <a:r>
              <a:rPr lang="fa-IR" dirty="0" smtClean="0"/>
              <a:t>سری   خود </a:t>
            </a:r>
            <a:r>
              <a:rPr lang="fa-IR" dirty="0"/>
              <a:t>از سیستم </a:t>
            </a:r>
            <a:r>
              <a:rPr lang="fa-IR" dirty="0" smtClean="0"/>
              <a:t>صوتی پیشرفته               یا بهره </a:t>
            </a:r>
            <a:r>
              <a:rPr lang="fa-IR" dirty="0"/>
              <a:t>گرفته که در دیگر مدل های کمپانی وجود ندارد. همچمین کمپانی خودرو سازی ولوو در خودروی </a:t>
            </a:r>
            <a:r>
              <a:rPr lang="fa-IR" dirty="0" smtClean="0"/>
              <a:t>لوکس            و کمپانی </a:t>
            </a:r>
            <a:r>
              <a:rPr lang="fa-IR" dirty="0"/>
              <a:t>مازراتی در خودروی لوکس کواتروپورتر خود از این سیستم حرفه استفاده کرده اند. این سیستم صوتی در نوع خود بی نظیرست و صدای فراگیر و رسایی به گوش سرنشینان خواهد رساند. از همان ابتدا تیم مهندسی </a:t>
            </a:r>
            <a:r>
              <a:rPr lang="fa-IR" dirty="0" smtClean="0"/>
              <a:t>        سعی </a:t>
            </a:r>
            <a:r>
              <a:rPr lang="fa-IR" dirty="0"/>
              <a:t>داشتند سیستم صوتی منحصر بفردی را توسعه دهند که در حال حاضر به آن دست یافتند. هدف </a:t>
            </a:r>
            <a:r>
              <a:rPr lang="fa-IR" dirty="0" smtClean="0"/>
              <a:t>         تجربه </a:t>
            </a:r>
            <a:r>
              <a:rPr lang="fa-IR" dirty="0"/>
              <a:t>صوتی بود که سرنشینان در اتومبیل دیگری آن را مشاهده نکرده باشند.</a:t>
            </a:r>
          </a:p>
        </p:txBody>
      </p:sp>
      <p:sp>
        <p:nvSpPr>
          <p:cNvPr id="5" name="Rectangle 4"/>
          <p:cNvSpPr/>
          <p:nvPr/>
        </p:nvSpPr>
        <p:spPr>
          <a:xfrm>
            <a:off x="5984032" y="1703904"/>
            <a:ext cx="2044149" cy="369332"/>
          </a:xfrm>
          <a:prstGeom prst="rect">
            <a:avLst/>
          </a:prstGeom>
        </p:spPr>
        <p:txBody>
          <a:bodyPr wrap="none">
            <a:spAutoFit/>
          </a:bodyPr>
          <a:lstStyle/>
          <a:p>
            <a:r>
              <a:rPr lang="en-US" dirty="0"/>
              <a:t>Bowers &amp; Wilkins </a:t>
            </a:r>
          </a:p>
        </p:txBody>
      </p:sp>
      <p:sp>
        <p:nvSpPr>
          <p:cNvPr id="6" name="Rectangle 5"/>
          <p:cNvSpPr/>
          <p:nvPr/>
        </p:nvSpPr>
        <p:spPr>
          <a:xfrm>
            <a:off x="2337243" y="2536825"/>
            <a:ext cx="1034257" cy="369332"/>
          </a:xfrm>
          <a:prstGeom prst="rect">
            <a:avLst/>
          </a:prstGeom>
        </p:spPr>
        <p:txBody>
          <a:bodyPr wrap="none">
            <a:spAutoFit/>
          </a:bodyPr>
          <a:lstStyle/>
          <a:p>
            <a:r>
              <a:rPr lang="en-US" dirty="0"/>
              <a:t>Bowers </a:t>
            </a:r>
          </a:p>
        </p:txBody>
      </p:sp>
      <p:sp>
        <p:nvSpPr>
          <p:cNvPr id="7" name="Rectangle 6"/>
          <p:cNvSpPr/>
          <p:nvPr/>
        </p:nvSpPr>
        <p:spPr>
          <a:xfrm>
            <a:off x="6008811" y="3105834"/>
            <a:ext cx="833883" cy="369332"/>
          </a:xfrm>
          <a:prstGeom prst="rect">
            <a:avLst/>
          </a:prstGeom>
        </p:spPr>
        <p:txBody>
          <a:bodyPr wrap="none">
            <a:spAutoFit/>
          </a:bodyPr>
          <a:lstStyle/>
          <a:p>
            <a:r>
              <a:rPr lang="en-US" dirty="0"/>
              <a:t>XC90 </a:t>
            </a:r>
          </a:p>
        </p:txBody>
      </p:sp>
      <p:sp>
        <p:nvSpPr>
          <p:cNvPr id="8" name="Rectangle 7"/>
          <p:cNvSpPr/>
          <p:nvPr/>
        </p:nvSpPr>
        <p:spPr>
          <a:xfrm>
            <a:off x="8449109" y="1152515"/>
            <a:ext cx="713657" cy="369332"/>
          </a:xfrm>
          <a:prstGeom prst="rect">
            <a:avLst/>
          </a:prstGeom>
        </p:spPr>
        <p:txBody>
          <a:bodyPr wrap="none">
            <a:spAutoFit/>
          </a:bodyPr>
          <a:lstStyle/>
          <a:p>
            <a:r>
              <a:rPr lang="en-US" dirty="0"/>
              <a:t>B&amp;W</a:t>
            </a:r>
          </a:p>
        </p:txBody>
      </p:sp>
      <p:sp>
        <p:nvSpPr>
          <p:cNvPr id="9" name="Rectangle 8"/>
          <p:cNvSpPr/>
          <p:nvPr/>
        </p:nvSpPr>
        <p:spPr>
          <a:xfrm>
            <a:off x="3298136" y="2536825"/>
            <a:ext cx="955711" cy="369332"/>
          </a:xfrm>
          <a:prstGeom prst="rect">
            <a:avLst/>
          </a:prstGeom>
        </p:spPr>
        <p:txBody>
          <a:bodyPr wrap="none">
            <a:spAutoFit/>
          </a:bodyPr>
          <a:lstStyle/>
          <a:p>
            <a:r>
              <a:rPr lang="en-US" dirty="0"/>
              <a:t>Wilkins </a:t>
            </a:r>
          </a:p>
        </p:txBody>
      </p:sp>
      <p:sp>
        <p:nvSpPr>
          <p:cNvPr id="10" name="Rectangle 9"/>
          <p:cNvSpPr/>
          <p:nvPr/>
        </p:nvSpPr>
        <p:spPr>
          <a:xfrm>
            <a:off x="3649683" y="4188963"/>
            <a:ext cx="777777" cy="369332"/>
          </a:xfrm>
          <a:prstGeom prst="rect">
            <a:avLst/>
          </a:prstGeom>
        </p:spPr>
        <p:txBody>
          <a:bodyPr wrap="none">
            <a:spAutoFit/>
          </a:bodyPr>
          <a:lstStyle/>
          <a:p>
            <a:r>
              <a:rPr lang="en-US" dirty="0"/>
              <a:t>B&amp;W </a:t>
            </a:r>
          </a:p>
        </p:txBody>
      </p:sp>
      <p:sp>
        <p:nvSpPr>
          <p:cNvPr id="11" name="Rectangle 10"/>
          <p:cNvSpPr/>
          <p:nvPr/>
        </p:nvSpPr>
        <p:spPr>
          <a:xfrm>
            <a:off x="6036863" y="3922197"/>
            <a:ext cx="777777" cy="369332"/>
          </a:xfrm>
          <a:prstGeom prst="rect">
            <a:avLst/>
          </a:prstGeom>
        </p:spPr>
        <p:txBody>
          <a:bodyPr wrap="none">
            <a:spAutoFit/>
          </a:bodyPr>
          <a:lstStyle/>
          <a:p>
            <a:r>
              <a:rPr lang="en-US" dirty="0"/>
              <a:t>B&amp;W </a:t>
            </a:r>
          </a:p>
        </p:txBody>
      </p:sp>
      <p:sp>
        <p:nvSpPr>
          <p:cNvPr id="12" name="Rectangle 11"/>
          <p:cNvSpPr/>
          <p:nvPr/>
        </p:nvSpPr>
        <p:spPr>
          <a:xfrm>
            <a:off x="3115848" y="2553761"/>
            <a:ext cx="359394" cy="369332"/>
          </a:xfrm>
          <a:prstGeom prst="rect">
            <a:avLst/>
          </a:prstGeom>
        </p:spPr>
        <p:txBody>
          <a:bodyPr wrap="none">
            <a:spAutoFit/>
          </a:bodyPr>
          <a:lstStyle/>
          <a:p>
            <a:r>
              <a:rPr lang="en-US" dirty="0"/>
              <a:t>&amp;</a:t>
            </a:r>
          </a:p>
        </p:txBody>
      </p:sp>
      <p:sp>
        <p:nvSpPr>
          <p:cNvPr id="13" name="Rectangle 12"/>
          <p:cNvSpPr/>
          <p:nvPr/>
        </p:nvSpPr>
        <p:spPr>
          <a:xfrm>
            <a:off x="6205180" y="2536825"/>
            <a:ext cx="441146" cy="369332"/>
          </a:xfrm>
          <a:prstGeom prst="rect">
            <a:avLst/>
          </a:prstGeom>
        </p:spPr>
        <p:txBody>
          <a:bodyPr wrap="none">
            <a:spAutoFit/>
          </a:bodyPr>
          <a:lstStyle/>
          <a:p>
            <a:r>
              <a:rPr lang="fa-IR" dirty="0"/>
              <a:t> 7 </a:t>
            </a:r>
            <a:endParaRPr lang="en-US" dirty="0"/>
          </a:p>
        </p:txBody>
      </p:sp>
    </p:spTree>
    <p:extLst>
      <p:ext uri="{BB962C8B-B14F-4D97-AF65-F5344CB8AC3E}">
        <p14:creationId xmlns:p14="http://schemas.microsoft.com/office/powerpoint/2010/main" val="133685086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08871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526" y="1791984"/>
            <a:ext cx="6096000" cy="1754326"/>
          </a:xfrm>
          <a:prstGeom prst="rect">
            <a:avLst/>
          </a:prstGeom>
        </p:spPr>
        <p:txBody>
          <a:bodyPr>
            <a:spAutoFit/>
          </a:bodyPr>
          <a:lstStyle/>
          <a:p>
            <a:pPr algn="r"/>
            <a:r>
              <a:rPr lang="fa-IR" dirty="0"/>
              <a:t>لکسیکون </a:t>
            </a:r>
            <a:r>
              <a:rPr lang="fa-IR" dirty="0" smtClean="0"/>
              <a:t>یک </a:t>
            </a:r>
            <a:r>
              <a:rPr lang="fa-IR" dirty="0"/>
              <a:t>کمپانی آمریکایی میابشد که در سال 1971-1969 توسط دکتر فرانسیس اف لی و مهندس چاک بگناشی در آمریکا تاسیس شد، و در سال 1993 توسط کمپانی اینترنشنال هارمن خریداری شد. سیستم صوتی لکسیکون یک برند لوکس و آپشن حرفه ای شناخته شده میباشد که در خودروی رولز رویز فانتوم عرضه میشود، این سیستم در خودروهای هیوندای جنسیس، ایکاس و کیا </a:t>
            </a:r>
            <a:r>
              <a:rPr lang="fa-IR" dirty="0" smtClean="0"/>
              <a:t>نیز </a:t>
            </a:r>
            <a:r>
              <a:rPr lang="fa-IR" dirty="0"/>
              <a:t>عرضه میشود.</a:t>
            </a:r>
          </a:p>
        </p:txBody>
      </p:sp>
      <p:sp>
        <p:nvSpPr>
          <p:cNvPr id="3" name="Rectangle 2"/>
          <p:cNvSpPr/>
          <p:nvPr/>
        </p:nvSpPr>
        <p:spPr>
          <a:xfrm>
            <a:off x="6903780" y="755089"/>
            <a:ext cx="1104790" cy="369332"/>
          </a:xfrm>
          <a:prstGeom prst="rect">
            <a:avLst/>
          </a:prstGeom>
        </p:spPr>
        <p:txBody>
          <a:bodyPr wrap="none">
            <a:spAutoFit/>
          </a:bodyPr>
          <a:lstStyle/>
          <a:p>
            <a:r>
              <a:rPr lang="en-US" dirty="0"/>
              <a:t>Lexicon </a:t>
            </a:r>
          </a:p>
        </p:txBody>
      </p:sp>
      <p:sp>
        <p:nvSpPr>
          <p:cNvPr id="4" name="Rectangle 3"/>
          <p:cNvSpPr/>
          <p:nvPr/>
        </p:nvSpPr>
        <p:spPr>
          <a:xfrm>
            <a:off x="4250163" y="2377089"/>
            <a:ext cx="769763" cy="369332"/>
          </a:xfrm>
          <a:prstGeom prst="rect">
            <a:avLst/>
          </a:prstGeom>
        </p:spPr>
        <p:txBody>
          <a:bodyPr wrap="none">
            <a:spAutoFit/>
          </a:bodyPr>
          <a:lstStyle/>
          <a:p>
            <a:r>
              <a:rPr lang="en-US" dirty="0"/>
              <a:t>K900 </a:t>
            </a:r>
          </a:p>
        </p:txBody>
      </p:sp>
      <p:sp>
        <p:nvSpPr>
          <p:cNvPr id="5" name="TextBox 4"/>
          <p:cNvSpPr txBox="1"/>
          <p:nvPr/>
        </p:nvSpPr>
        <p:spPr>
          <a:xfrm>
            <a:off x="8385204" y="755089"/>
            <a:ext cx="1922322" cy="369332"/>
          </a:xfrm>
          <a:prstGeom prst="rect">
            <a:avLst/>
          </a:prstGeom>
          <a:noFill/>
        </p:spPr>
        <p:txBody>
          <a:bodyPr wrap="none" rtlCol="0">
            <a:spAutoFit/>
          </a:bodyPr>
          <a:lstStyle/>
          <a:p>
            <a:pPr algn="r"/>
            <a:r>
              <a:rPr lang="fa-IR" dirty="0" smtClean="0"/>
              <a:t>سیستم صوتی حرفه ایی</a:t>
            </a:r>
            <a:endParaRPr lang="en-US" dirty="0"/>
          </a:p>
        </p:txBody>
      </p:sp>
    </p:spTree>
    <p:extLst>
      <p:ext uri="{BB962C8B-B14F-4D97-AF65-F5344CB8AC3E}">
        <p14:creationId xmlns:p14="http://schemas.microsoft.com/office/powerpoint/2010/main" val="4860182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33004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8766" y="1566500"/>
            <a:ext cx="6096000" cy="2031325"/>
          </a:xfrm>
          <a:prstGeom prst="rect">
            <a:avLst/>
          </a:prstGeom>
        </p:spPr>
        <p:txBody>
          <a:bodyPr>
            <a:spAutoFit/>
          </a:bodyPr>
          <a:lstStyle/>
          <a:p>
            <a:pPr algn="r"/>
            <a:r>
              <a:rPr lang="fa-IR" dirty="0" smtClean="0"/>
              <a:t>کمپانی       یک </a:t>
            </a:r>
            <a:r>
              <a:rPr lang="fa-IR" dirty="0"/>
              <a:t>برند آمریکایی است که توسط جیمز بولوق لنسینگ در سال </a:t>
            </a:r>
            <a:r>
              <a:rPr lang="fa-IR" dirty="0" smtClean="0"/>
              <a:t>1946میلادی </a:t>
            </a:r>
            <a:r>
              <a:rPr lang="fa-IR" dirty="0"/>
              <a:t>تاسیس گردید. تولیدات شرکت </a:t>
            </a:r>
            <a:r>
              <a:rPr lang="fa-IR" dirty="0" smtClean="0"/>
              <a:t>       بلندگوهای </a:t>
            </a:r>
            <a:r>
              <a:rPr lang="fa-IR" dirty="0"/>
              <a:t>حرفه ای با تمرکز در صدای بلندتر میباشد، که به دو دسته مصرف بسیار حرفه ای برای  کمپانی هایی مانند </a:t>
            </a:r>
            <a:r>
              <a:rPr lang="fa-IR" dirty="0" smtClean="0"/>
              <a:t>      و </a:t>
            </a:r>
            <a:r>
              <a:rPr lang="fa-IR" dirty="0"/>
              <a:t>کنسرت ها و مصرف شخصی تقسیم میشود. کمپانی های خودرو سازی سیستم </a:t>
            </a:r>
            <a:r>
              <a:rPr lang="fa-IR" dirty="0" smtClean="0"/>
              <a:t>های را </a:t>
            </a:r>
            <a:r>
              <a:rPr lang="fa-IR" dirty="0"/>
              <a:t>به عنوان یک آپشن استاندارد روی خودروهای خود عرضه میکنند. سیستم صوتی </a:t>
            </a:r>
            <a:r>
              <a:rPr lang="fa-IR" dirty="0" smtClean="0"/>
              <a:t>قابلیت </a:t>
            </a:r>
            <a:r>
              <a:rPr lang="fa-IR" dirty="0"/>
              <a:t>نصب بر روی خودروهایی که نصب سیستم صوتی غیر </a:t>
            </a:r>
            <a:r>
              <a:rPr lang="fa-IR" dirty="0" smtClean="0"/>
              <a:t>روی </a:t>
            </a:r>
            <a:r>
              <a:rPr lang="fa-IR" dirty="0"/>
              <a:t>کامپیوتر آنها مشکلی ایجاد نمیکند را </a:t>
            </a:r>
            <a:r>
              <a:rPr lang="fa-IR" dirty="0" smtClean="0"/>
              <a:t>دارد.</a:t>
            </a:r>
            <a:endParaRPr lang="en-US" dirty="0"/>
          </a:p>
        </p:txBody>
      </p:sp>
      <p:sp>
        <p:nvSpPr>
          <p:cNvPr id="3" name="Rectangle 2"/>
          <p:cNvSpPr/>
          <p:nvPr/>
        </p:nvSpPr>
        <p:spPr>
          <a:xfrm>
            <a:off x="7858640" y="901521"/>
            <a:ext cx="535724" cy="369332"/>
          </a:xfrm>
          <a:prstGeom prst="rect">
            <a:avLst/>
          </a:prstGeom>
        </p:spPr>
        <p:txBody>
          <a:bodyPr wrap="none">
            <a:spAutoFit/>
          </a:bodyPr>
          <a:lstStyle/>
          <a:p>
            <a:r>
              <a:rPr lang="en-US" dirty="0"/>
              <a:t>JBL</a:t>
            </a:r>
          </a:p>
        </p:txBody>
      </p:sp>
      <p:sp>
        <p:nvSpPr>
          <p:cNvPr id="4" name="Rectangle 3"/>
          <p:cNvSpPr/>
          <p:nvPr/>
        </p:nvSpPr>
        <p:spPr>
          <a:xfrm>
            <a:off x="9371977" y="1579379"/>
            <a:ext cx="599844" cy="369332"/>
          </a:xfrm>
          <a:prstGeom prst="rect">
            <a:avLst/>
          </a:prstGeom>
        </p:spPr>
        <p:txBody>
          <a:bodyPr wrap="none">
            <a:spAutoFit/>
          </a:bodyPr>
          <a:lstStyle/>
          <a:p>
            <a:r>
              <a:rPr lang="en-US" dirty="0"/>
              <a:t>JBL </a:t>
            </a:r>
          </a:p>
        </p:txBody>
      </p:sp>
      <p:sp>
        <p:nvSpPr>
          <p:cNvPr id="5" name="Rectangle 4"/>
          <p:cNvSpPr/>
          <p:nvPr/>
        </p:nvSpPr>
        <p:spPr>
          <a:xfrm>
            <a:off x="9123571" y="2391057"/>
            <a:ext cx="599844" cy="369332"/>
          </a:xfrm>
          <a:prstGeom prst="rect">
            <a:avLst/>
          </a:prstGeom>
        </p:spPr>
        <p:txBody>
          <a:bodyPr wrap="none">
            <a:spAutoFit/>
          </a:bodyPr>
          <a:lstStyle/>
          <a:p>
            <a:r>
              <a:rPr lang="en-US" dirty="0"/>
              <a:t>JBL </a:t>
            </a:r>
          </a:p>
        </p:txBody>
      </p:sp>
      <p:sp>
        <p:nvSpPr>
          <p:cNvPr id="6" name="Rectangle 5"/>
          <p:cNvSpPr/>
          <p:nvPr/>
        </p:nvSpPr>
        <p:spPr>
          <a:xfrm>
            <a:off x="6599087" y="1845679"/>
            <a:ext cx="599844" cy="369332"/>
          </a:xfrm>
          <a:prstGeom prst="rect">
            <a:avLst/>
          </a:prstGeom>
        </p:spPr>
        <p:txBody>
          <a:bodyPr wrap="none">
            <a:spAutoFit/>
          </a:bodyPr>
          <a:lstStyle/>
          <a:p>
            <a:r>
              <a:rPr lang="en-US" dirty="0"/>
              <a:t>JBL </a:t>
            </a:r>
          </a:p>
        </p:txBody>
      </p:sp>
      <p:sp>
        <p:nvSpPr>
          <p:cNvPr id="7" name="TextBox 6"/>
          <p:cNvSpPr txBox="1"/>
          <p:nvPr/>
        </p:nvSpPr>
        <p:spPr>
          <a:xfrm>
            <a:off x="8519101" y="901521"/>
            <a:ext cx="1234633" cy="369332"/>
          </a:xfrm>
          <a:prstGeom prst="rect">
            <a:avLst/>
          </a:prstGeom>
          <a:noFill/>
        </p:spPr>
        <p:txBody>
          <a:bodyPr wrap="none" rtlCol="0">
            <a:spAutoFit/>
          </a:bodyPr>
          <a:lstStyle/>
          <a:p>
            <a:pPr algn="r"/>
            <a:r>
              <a:rPr lang="fa-IR" dirty="0" smtClean="0"/>
              <a:t>سیستم صوتی </a:t>
            </a:r>
            <a:endParaRPr lang="en-US" dirty="0"/>
          </a:p>
        </p:txBody>
      </p:sp>
    </p:spTree>
    <p:extLst>
      <p:ext uri="{BB962C8B-B14F-4D97-AF65-F5344CB8AC3E}">
        <p14:creationId xmlns:p14="http://schemas.microsoft.com/office/powerpoint/2010/main" val="19774229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048092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6323" y="874621"/>
            <a:ext cx="1285929" cy="369332"/>
          </a:xfrm>
          <a:prstGeom prst="rect">
            <a:avLst/>
          </a:prstGeom>
        </p:spPr>
        <p:txBody>
          <a:bodyPr wrap="none">
            <a:spAutoFit/>
          </a:bodyPr>
          <a:lstStyle/>
          <a:p>
            <a:r>
              <a:rPr lang="en-US" b="1" dirty="0" err="1" smtClean="0"/>
              <a:t>Burmester</a:t>
            </a:r>
            <a:endParaRPr lang="en-US" b="1" dirty="0"/>
          </a:p>
        </p:txBody>
      </p:sp>
      <p:sp>
        <p:nvSpPr>
          <p:cNvPr id="5" name="Rectangle 4"/>
          <p:cNvSpPr/>
          <p:nvPr/>
        </p:nvSpPr>
        <p:spPr>
          <a:xfrm>
            <a:off x="9136950" y="871766"/>
            <a:ext cx="1276311" cy="369332"/>
          </a:xfrm>
          <a:prstGeom prst="rect">
            <a:avLst/>
          </a:prstGeom>
        </p:spPr>
        <p:txBody>
          <a:bodyPr wrap="none">
            <a:spAutoFit/>
          </a:bodyPr>
          <a:lstStyle/>
          <a:p>
            <a:r>
              <a:rPr lang="fa-IR" b="1" dirty="0"/>
              <a:t>سیستم صوتی </a:t>
            </a:r>
            <a:endParaRPr lang="en-US" dirty="0"/>
          </a:p>
        </p:txBody>
      </p:sp>
      <p:sp>
        <p:nvSpPr>
          <p:cNvPr id="6" name="Rectangle 5"/>
          <p:cNvSpPr/>
          <p:nvPr/>
        </p:nvSpPr>
        <p:spPr>
          <a:xfrm>
            <a:off x="7766323" y="1607575"/>
            <a:ext cx="715260" cy="369332"/>
          </a:xfrm>
          <a:prstGeom prst="rect">
            <a:avLst/>
          </a:prstGeom>
        </p:spPr>
        <p:txBody>
          <a:bodyPr wrap="none">
            <a:spAutoFit/>
          </a:bodyPr>
          <a:lstStyle/>
          <a:p>
            <a:r>
              <a:rPr lang="en-US" b="1" dirty="0" smtClean="0"/>
              <a:t>Bose</a:t>
            </a:r>
            <a:endParaRPr lang="en-US" b="1" dirty="0"/>
          </a:p>
        </p:txBody>
      </p:sp>
      <p:sp>
        <p:nvSpPr>
          <p:cNvPr id="7" name="Rectangle 6"/>
          <p:cNvSpPr/>
          <p:nvPr/>
        </p:nvSpPr>
        <p:spPr>
          <a:xfrm>
            <a:off x="9136949" y="1544262"/>
            <a:ext cx="1276311" cy="369332"/>
          </a:xfrm>
          <a:prstGeom prst="rect">
            <a:avLst/>
          </a:prstGeom>
        </p:spPr>
        <p:txBody>
          <a:bodyPr wrap="none">
            <a:spAutoFit/>
          </a:bodyPr>
          <a:lstStyle/>
          <a:p>
            <a:r>
              <a:rPr lang="fa-IR" b="1" dirty="0"/>
              <a:t>سیستم صوتی </a:t>
            </a:r>
            <a:endParaRPr lang="en-US" dirty="0"/>
          </a:p>
        </p:txBody>
      </p:sp>
      <p:sp>
        <p:nvSpPr>
          <p:cNvPr id="8" name="Rectangle 7"/>
          <p:cNvSpPr/>
          <p:nvPr/>
        </p:nvSpPr>
        <p:spPr>
          <a:xfrm>
            <a:off x="7766323" y="2340529"/>
            <a:ext cx="896399" cy="369332"/>
          </a:xfrm>
          <a:prstGeom prst="rect">
            <a:avLst/>
          </a:prstGeom>
        </p:spPr>
        <p:txBody>
          <a:bodyPr wrap="none">
            <a:spAutoFit/>
          </a:bodyPr>
          <a:lstStyle/>
          <a:p>
            <a:r>
              <a:rPr lang="en-US" b="1" dirty="0" smtClean="0"/>
              <a:t>infinity</a:t>
            </a:r>
            <a:endParaRPr lang="en-US" b="1" dirty="0"/>
          </a:p>
        </p:txBody>
      </p:sp>
      <p:sp>
        <p:nvSpPr>
          <p:cNvPr id="9" name="Rectangle 8"/>
          <p:cNvSpPr/>
          <p:nvPr/>
        </p:nvSpPr>
        <p:spPr>
          <a:xfrm>
            <a:off x="9136949" y="2325306"/>
            <a:ext cx="1276311" cy="369332"/>
          </a:xfrm>
          <a:prstGeom prst="rect">
            <a:avLst/>
          </a:prstGeom>
        </p:spPr>
        <p:txBody>
          <a:bodyPr wrap="none">
            <a:spAutoFit/>
          </a:bodyPr>
          <a:lstStyle/>
          <a:p>
            <a:r>
              <a:rPr lang="fa-IR" b="1" dirty="0"/>
              <a:t>سیستم صوتی </a:t>
            </a:r>
            <a:endParaRPr lang="en-US" dirty="0"/>
          </a:p>
        </p:txBody>
      </p:sp>
      <p:sp>
        <p:nvSpPr>
          <p:cNvPr id="10" name="Rectangle 9"/>
          <p:cNvSpPr/>
          <p:nvPr/>
        </p:nvSpPr>
        <p:spPr>
          <a:xfrm>
            <a:off x="7766323" y="2888817"/>
            <a:ext cx="535724" cy="369332"/>
          </a:xfrm>
          <a:prstGeom prst="rect">
            <a:avLst/>
          </a:prstGeom>
        </p:spPr>
        <p:txBody>
          <a:bodyPr wrap="none">
            <a:spAutoFit/>
          </a:bodyPr>
          <a:lstStyle/>
          <a:p>
            <a:r>
              <a:rPr lang="en-US" dirty="0"/>
              <a:t>JBL</a:t>
            </a:r>
          </a:p>
        </p:txBody>
      </p:sp>
      <p:sp>
        <p:nvSpPr>
          <p:cNvPr id="11" name="TextBox 10"/>
          <p:cNvSpPr txBox="1"/>
          <p:nvPr/>
        </p:nvSpPr>
        <p:spPr>
          <a:xfrm>
            <a:off x="9178627" y="2888817"/>
            <a:ext cx="1234633" cy="369332"/>
          </a:xfrm>
          <a:prstGeom prst="rect">
            <a:avLst/>
          </a:prstGeom>
          <a:noFill/>
        </p:spPr>
        <p:txBody>
          <a:bodyPr wrap="none" rtlCol="0">
            <a:spAutoFit/>
          </a:bodyPr>
          <a:lstStyle/>
          <a:p>
            <a:pPr algn="r"/>
            <a:r>
              <a:rPr lang="fa-IR" dirty="0" smtClean="0"/>
              <a:t>سیستم صوتی </a:t>
            </a:r>
            <a:endParaRPr lang="en-US" dirty="0"/>
          </a:p>
        </p:txBody>
      </p:sp>
      <p:sp>
        <p:nvSpPr>
          <p:cNvPr id="12" name="Rectangle 11"/>
          <p:cNvSpPr/>
          <p:nvPr/>
        </p:nvSpPr>
        <p:spPr>
          <a:xfrm>
            <a:off x="7413823" y="3563732"/>
            <a:ext cx="1776448" cy="369332"/>
          </a:xfrm>
          <a:prstGeom prst="rect">
            <a:avLst/>
          </a:prstGeom>
        </p:spPr>
        <p:txBody>
          <a:bodyPr wrap="none">
            <a:spAutoFit/>
          </a:bodyPr>
          <a:lstStyle/>
          <a:p>
            <a:r>
              <a:rPr lang="en-US" b="1" dirty="0" smtClean="0"/>
              <a:t>Mark </a:t>
            </a:r>
            <a:r>
              <a:rPr lang="en-US" b="1" dirty="0"/>
              <a:t>Levinson</a:t>
            </a:r>
          </a:p>
        </p:txBody>
      </p:sp>
      <p:sp>
        <p:nvSpPr>
          <p:cNvPr id="13" name="Rectangle 12"/>
          <p:cNvSpPr/>
          <p:nvPr/>
        </p:nvSpPr>
        <p:spPr>
          <a:xfrm>
            <a:off x="9136948" y="3563732"/>
            <a:ext cx="1276311" cy="369332"/>
          </a:xfrm>
          <a:prstGeom prst="rect">
            <a:avLst/>
          </a:prstGeom>
        </p:spPr>
        <p:txBody>
          <a:bodyPr wrap="none">
            <a:spAutoFit/>
          </a:bodyPr>
          <a:lstStyle/>
          <a:p>
            <a:r>
              <a:rPr lang="fa-IR" b="1" dirty="0"/>
              <a:t>سیستم صوتی </a:t>
            </a:r>
            <a:endParaRPr lang="en-US" dirty="0"/>
          </a:p>
        </p:txBody>
      </p:sp>
      <p:sp>
        <p:nvSpPr>
          <p:cNvPr id="14" name="Rectangle 13"/>
          <p:cNvSpPr/>
          <p:nvPr/>
        </p:nvSpPr>
        <p:spPr>
          <a:xfrm>
            <a:off x="7836664" y="4238647"/>
            <a:ext cx="954107" cy="369332"/>
          </a:xfrm>
          <a:prstGeom prst="rect">
            <a:avLst/>
          </a:prstGeom>
        </p:spPr>
        <p:txBody>
          <a:bodyPr wrap="none">
            <a:spAutoFit/>
          </a:bodyPr>
          <a:lstStyle/>
          <a:p>
            <a:r>
              <a:rPr lang="en-US" b="1" dirty="0" smtClean="0"/>
              <a:t>Fender</a:t>
            </a:r>
            <a:endParaRPr lang="en-US" b="1" dirty="0"/>
          </a:p>
        </p:txBody>
      </p:sp>
      <p:sp>
        <p:nvSpPr>
          <p:cNvPr id="15" name="Rectangle 14"/>
          <p:cNvSpPr/>
          <p:nvPr/>
        </p:nvSpPr>
        <p:spPr>
          <a:xfrm>
            <a:off x="9134716" y="4233373"/>
            <a:ext cx="1276311" cy="369332"/>
          </a:xfrm>
          <a:prstGeom prst="rect">
            <a:avLst/>
          </a:prstGeom>
        </p:spPr>
        <p:txBody>
          <a:bodyPr wrap="none">
            <a:spAutoFit/>
          </a:bodyPr>
          <a:lstStyle/>
          <a:p>
            <a:r>
              <a:rPr lang="fa-IR" b="1" dirty="0"/>
              <a:t>سیستم صوتی </a:t>
            </a:r>
            <a:endParaRPr lang="en-US" dirty="0"/>
          </a:p>
        </p:txBody>
      </p:sp>
      <p:sp>
        <p:nvSpPr>
          <p:cNvPr id="16" name="Rectangle 15"/>
          <p:cNvSpPr/>
          <p:nvPr/>
        </p:nvSpPr>
        <p:spPr>
          <a:xfrm>
            <a:off x="7145281" y="5011273"/>
            <a:ext cx="1944763" cy="369332"/>
          </a:xfrm>
          <a:prstGeom prst="rect">
            <a:avLst/>
          </a:prstGeom>
        </p:spPr>
        <p:txBody>
          <a:bodyPr wrap="none">
            <a:spAutoFit/>
          </a:bodyPr>
          <a:lstStyle/>
          <a:p>
            <a:r>
              <a:rPr lang="en-US" b="1" dirty="0" smtClean="0"/>
              <a:t>Harman </a:t>
            </a:r>
            <a:r>
              <a:rPr lang="en-US" b="1" dirty="0" err="1"/>
              <a:t>Kardon</a:t>
            </a:r>
            <a:endParaRPr lang="en-US" b="1" dirty="0"/>
          </a:p>
        </p:txBody>
      </p:sp>
      <p:sp>
        <p:nvSpPr>
          <p:cNvPr id="17" name="Rectangle 16"/>
          <p:cNvSpPr/>
          <p:nvPr/>
        </p:nvSpPr>
        <p:spPr>
          <a:xfrm>
            <a:off x="9368639" y="5017272"/>
            <a:ext cx="1276311" cy="369332"/>
          </a:xfrm>
          <a:prstGeom prst="rect">
            <a:avLst/>
          </a:prstGeom>
        </p:spPr>
        <p:txBody>
          <a:bodyPr wrap="none">
            <a:spAutoFit/>
          </a:bodyPr>
          <a:lstStyle/>
          <a:p>
            <a:r>
              <a:rPr lang="fa-IR" b="1" dirty="0"/>
              <a:t>سیستم صوتی </a:t>
            </a:r>
            <a:endParaRPr lang="en-US" dirty="0"/>
          </a:p>
        </p:txBody>
      </p:sp>
      <p:sp>
        <p:nvSpPr>
          <p:cNvPr id="18" name="Rectangle 17"/>
          <p:cNvSpPr/>
          <p:nvPr/>
        </p:nvSpPr>
        <p:spPr>
          <a:xfrm>
            <a:off x="7234769" y="5783899"/>
            <a:ext cx="1885453" cy="369332"/>
          </a:xfrm>
          <a:prstGeom prst="rect">
            <a:avLst/>
          </a:prstGeom>
        </p:spPr>
        <p:txBody>
          <a:bodyPr wrap="none">
            <a:spAutoFit/>
          </a:bodyPr>
          <a:lstStyle/>
          <a:p>
            <a:r>
              <a:rPr lang="en-US" b="1" dirty="0" smtClean="0"/>
              <a:t>Bang </a:t>
            </a:r>
            <a:r>
              <a:rPr lang="en-US" b="1" dirty="0"/>
              <a:t>&amp; </a:t>
            </a:r>
            <a:r>
              <a:rPr lang="en-US" b="1" dirty="0" err="1"/>
              <a:t>Olufsen</a:t>
            </a:r>
            <a:endParaRPr lang="en-US" b="1" dirty="0"/>
          </a:p>
        </p:txBody>
      </p:sp>
      <p:sp>
        <p:nvSpPr>
          <p:cNvPr id="19" name="Rectangle 18"/>
          <p:cNvSpPr/>
          <p:nvPr/>
        </p:nvSpPr>
        <p:spPr>
          <a:xfrm>
            <a:off x="9368639" y="5783899"/>
            <a:ext cx="1276311" cy="369332"/>
          </a:xfrm>
          <a:prstGeom prst="rect">
            <a:avLst/>
          </a:prstGeom>
        </p:spPr>
        <p:txBody>
          <a:bodyPr wrap="none">
            <a:spAutoFit/>
          </a:bodyPr>
          <a:lstStyle/>
          <a:p>
            <a:r>
              <a:rPr lang="fa-IR" b="1" dirty="0"/>
              <a:t>سیستم صوتی </a:t>
            </a:r>
            <a:endParaRPr lang="en-US" dirty="0"/>
          </a:p>
        </p:txBody>
      </p:sp>
    </p:spTree>
    <p:extLst>
      <p:ext uri="{BB962C8B-B14F-4D97-AF65-F5344CB8AC3E}">
        <p14:creationId xmlns:p14="http://schemas.microsoft.com/office/powerpoint/2010/main" val="321076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8563" y="6452313"/>
            <a:ext cx="293670" cy="369332"/>
          </a:xfrm>
          <a:prstGeom prst="rect">
            <a:avLst/>
          </a:prstGeom>
          <a:noFill/>
        </p:spPr>
        <p:txBody>
          <a:bodyPr wrap="none" rtlCol="0">
            <a:spAutoFit/>
          </a:bodyPr>
          <a:lstStyle/>
          <a:p>
            <a:r>
              <a:rPr lang="fa-IR" dirty="0" smtClean="0">
                <a:cs typeface="B Nazanin" panose="00000400000000000000" pitchFamily="2" charset="-78"/>
              </a:rPr>
              <a:t>2</a:t>
            </a:r>
            <a:endParaRPr lang="en-US" dirty="0">
              <a:cs typeface="B Nazanin" panose="00000400000000000000" pitchFamily="2" charset="-78"/>
            </a:endParaRPr>
          </a:p>
        </p:txBody>
      </p:sp>
      <p:sp>
        <p:nvSpPr>
          <p:cNvPr id="5" name="TextBox 4"/>
          <p:cNvSpPr txBox="1"/>
          <p:nvPr/>
        </p:nvSpPr>
        <p:spPr>
          <a:xfrm>
            <a:off x="6375174" y="632236"/>
            <a:ext cx="3995004" cy="461665"/>
          </a:xfrm>
          <a:prstGeom prst="rect">
            <a:avLst/>
          </a:prstGeom>
          <a:noFill/>
        </p:spPr>
        <p:txBody>
          <a:bodyPr wrap="none" rtlCol="0">
            <a:spAutoFit/>
          </a:bodyPr>
          <a:lstStyle/>
          <a:p>
            <a:pPr algn="r"/>
            <a:r>
              <a:rPr lang="fa-IR" sz="2400" dirty="0" smtClean="0">
                <a:cs typeface="B Nazanin" panose="00000400000000000000" pitchFamily="2" charset="-78"/>
              </a:rPr>
              <a:t>سیستم های ایمنی هشدار دهنده تصادف</a:t>
            </a:r>
            <a:endParaRPr lang="en-US" sz="2400" dirty="0">
              <a:cs typeface="B Nazanin" panose="00000400000000000000" pitchFamily="2" charset="-78"/>
            </a:endParaRPr>
          </a:p>
        </p:txBody>
      </p:sp>
      <p:sp>
        <p:nvSpPr>
          <p:cNvPr id="10" name="TextBox 9"/>
          <p:cNvSpPr txBox="1"/>
          <p:nvPr/>
        </p:nvSpPr>
        <p:spPr>
          <a:xfrm>
            <a:off x="7473371" y="2025008"/>
            <a:ext cx="2518638" cy="369332"/>
          </a:xfrm>
          <a:prstGeom prst="rect">
            <a:avLst/>
          </a:prstGeom>
          <a:noFill/>
        </p:spPr>
        <p:txBody>
          <a:bodyPr wrap="none" rtlCol="0">
            <a:spAutoFit/>
          </a:bodyPr>
          <a:lstStyle/>
          <a:p>
            <a:pPr algn="r"/>
            <a:r>
              <a:rPr lang="fa-IR" dirty="0" smtClean="0">
                <a:cs typeface="B Nazanin" panose="00000400000000000000" pitchFamily="2" charset="-78"/>
              </a:rPr>
              <a:t>1-) سیستم هشدار تصادف از جلو</a:t>
            </a:r>
            <a:endParaRPr lang="en-US" dirty="0">
              <a:cs typeface="B Nazanin" panose="00000400000000000000" pitchFamily="2" charset="-78"/>
            </a:endParaRPr>
          </a:p>
        </p:txBody>
      </p:sp>
      <p:sp>
        <p:nvSpPr>
          <p:cNvPr id="11" name="TextBox 10"/>
          <p:cNvSpPr txBox="1"/>
          <p:nvPr/>
        </p:nvSpPr>
        <p:spPr>
          <a:xfrm>
            <a:off x="7308262" y="2643191"/>
            <a:ext cx="2683747" cy="369332"/>
          </a:xfrm>
          <a:prstGeom prst="rect">
            <a:avLst/>
          </a:prstGeom>
          <a:noFill/>
        </p:spPr>
        <p:txBody>
          <a:bodyPr wrap="none" rtlCol="0">
            <a:spAutoFit/>
          </a:bodyPr>
          <a:lstStyle/>
          <a:p>
            <a:pPr algn="r"/>
            <a:r>
              <a:rPr lang="fa-IR" dirty="0" smtClean="0">
                <a:cs typeface="B Nazanin" panose="00000400000000000000" pitchFamily="2" charset="-78"/>
              </a:rPr>
              <a:t>2-) سیستم هشدارعابر پیاده در جلو</a:t>
            </a:r>
            <a:endParaRPr lang="en-US" dirty="0">
              <a:cs typeface="B Nazanin" panose="00000400000000000000" pitchFamily="2" charset="-78"/>
            </a:endParaRPr>
          </a:p>
        </p:txBody>
      </p:sp>
      <p:sp>
        <p:nvSpPr>
          <p:cNvPr id="12" name="TextBox 11"/>
          <p:cNvSpPr txBox="1"/>
          <p:nvPr/>
        </p:nvSpPr>
        <p:spPr>
          <a:xfrm>
            <a:off x="6524393" y="3261374"/>
            <a:ext cx="3467616" cy="369332"/>
          </a:xfrm>
          <a:prstGeom prst="rect">
            <a:avLst/>
          </a:prstGeom>
          <a:noFill/>
        </p:spPr>
        <p:txBody>
          <a:bodyPr wrap="none" rtlCol="0">
            <a:spAutoFit/>
          </a:bodyPr>
          <a:lstStyle/>
          <a:p>
            <a:pPr algn="r"/>
            <a:r>
              <a:rPr lang="fa-IR" dirty="0" smtClean="0">
                <a:cs typeface="B Nazanin" panose="00000400000000000000" pitchFamily="2" charset="-78"/>
              </a:rPr>
              <a:t>3-) سیستم هشدار تشخیص عابر پیاده در عقب</a:t>
            </a:r>
            <a:endParaRPr lang="en-US" dirty="0">
              <a:cs typeface="B Nazanin" panose="00000400000000000000" pitchFamily="2" charset="-78"/>
            </a:endParaRPr>
          </a:p>
        </p:txBody>
      </p:sp>
      <p:sp>
        <p:nvSpPr>
          <p:cNvPr id="13" name="TextBox 12"/>
          <p:cNvSpPr txBox="1"/>
          <p:nvPr/>
        </p:nvSpPr>
        <p:spPr>
          <a:xfrm>
            <a:off x="7117504" y="3879557"/>
            <a:ext cx="2874505" cy="369332"/>
          </a:xfrm>
          <a:prstGeom prst="rect">
            <a:avLst/>
          </a:prstGeom>
          <a:noFill/>
        </p:spPr>
        <p:txBody>
          <a:bodyPr wrap="none" rtlCol="0">
            <a:spAutoFit/>
          </a:bodyPr>
          <a:lstStyle/>
          <a:p>
            <a:pPr algn="r"/>
            <a:r>
              <a:rPr lang="fa-IR" dirty="0" smtClean="0">
                <a:cs typeface="B Nazanin" panose="00000400000000000000" pitchFamily="2" charset="-78"/>
              </a:rPr>
              <a:t>4-) سیستم کمکی حرکت بین خطوط</a:t>
            </a:r>
            <a:endParaRPr lang="en-US" dirty="0">
              <a:cs typeface="B Nazanin" panose="00000400000000000000" pitchFamily="2" charset="-78"/>
            </a:endParaRPr>
          </a:p>
        </p:txBody>
      </p:sp>
      <p:sp>
        <p:nvSpPr>
          <p:cNvPr id="15" name="TextBox 14"/>
          <p:cNvSpPr txBox="1"/>
          <p:nvPr/>
        </p:nvSpPr>
        <p:spPr>
          <a:xfrm>
            <a:off x="7250553" y="4497740"/>
            <a:ext cx="2741456" cy="369332"/>
          </a:xfrm>
          <a:prstGeom prst="rect">
            <a:avLst/>
          </a:prstGeom>
          <a:noFill/>
        </p:spPr>
        <p:txBody>
          <a:bodyPr wrap="none" rtlCol="0">
            <a:spAutoFit/>
          </a:bodyPr>
          <a:lstStyle/>
          <a:p>
            <a:pPr algn="r"/>
            <a:r>
              <a:rPr lang="fa-IR" dirty="0" smtClean="0">
                <a:cs typeface="B Nazanin" panose="00000400000000000000" pitchFamily="2" charset="-78"/>
              </a:rPr>
              <a:t>5-) سیستم هشدار دهنده نقاط  کور</a:t>
            </a:r>
            <a:endParaRPr lang="en-US" dirty="0">
              <a:cs typeface="B Nazanin" panose="00000400000000000000" pitchFamily="2" charset="-78"/>
            </a:endParaRPr>
          </a:p>
        </p:txBody>
      </p:sp>
      <p:sp>
        <p:nvSpPr>
          <p:cNvPr id="17" name="TextBox 16"/>
          <p:cNvSpPr txBox="1"/>
          <p:nvPr/>
        </p:nvSpPr>
        <p:spPr>
          <a:xfrm>
            <a:off x="5276074" y="2023509"/>
            <a:ext cx="875561" cy="369332"/>
          </a:xfrm>
          <a:prstGeom prst="rect">
            <a:avLst/>
          </a:prstGeom>
          <a:noFill/>
        </p:spPr>
        <p:txBody>
          <a:bodyPr wrap="none" rtlCol="0">
            <a:spAutoFit/>
          </a:bodyPr>
          <a:lstStyle/>
          <a:p>
            <a:r>
              <a:rPr lang="en-US" dirty="0" smtClean="0">
                <a:cs typeface="B Nazanin" panose="00000400000000000000" pitchFamily="2" charset="-78"/>
              </a:rPr>
              <a:t>(FCW)</a:t>
            </a:r>
            <a:endParaRPr lang="en-US" dirty="0">
              <a:cs typeface="B Nazanin" panose="00000400000000000000" pitchFamily="2" charset="-78"/>
            </a:endParaRPr>
          </a:p>
        </p:txBody>
      </p:sp>
      <p:sp>
        <p:nvSpPr>
          <p:cNvPr id="18" name="TextBox 17"/>
          <p:cNvSpPr txBox="1"/>
          <p:nvPr/>
        </p:nvSpPr>
        <p:spPr>
          <a:xfrm>
            <a:off x="5268060" y="2643191"/>
            <a:ext cx="883575" cy="369332"/>
          </a:xfrm>
          <a:prstGeom prst="rect">
            <a:avLst/>
          </a:prstGeom>
          <a:noFill/>
        </p:spPr>
        <p:txBody>
          <a:bodyPr wrap="none" rtlCol="0">
            <a:spAutoFit/>
          </a:bodyPr>
          <a:lstStyle/>
          <a:p>
            <a:r>
              <a:rPr lang="en-US" dirty="0" smtClean="0">
                <a:cs typeface="B Nazanin" panose="00000400000000000000" pitchFamily="2" charset="-78"/>
              </a:rPr>
              <a:t>(PDW)</a:t>
            </a:r>
            <a:endParaRPr lang="en-US" dirty="0">
              <a:cs typeface="B Nazanin" panose="00000400000000000000" pitchFamily="2" charset="-78"/>
            </a:endParaRPr>
          </a:p>
        </p:txBody>
      </p:sp>
      <p:sp>
        <p:nvSpPr>
          <p:cNvPr id="19" name="TextBox 18"/>
          <p:cNvSpPr txBox="1"/>
          <p:nvPr/>
        </p:nvSpPr>
        <p:spPr>
          <a:xfrm>
            <a:off x="5244817" y="3265734"/>
            <a:ext cx="938077" cy="369332"/>
          </a:xfrm>
          <a:prstGeom prst="rect">
            <a:avLst/>
          </a:prstGeom>
          <a:noFill/>
        </p:spPr>
        <p:txBody>
          <a:bodyPr wrap="none" rtlCol="0">
            <a:spAutoFit/>
          </a:bodyPr>
          <a:lstStyle/>
          <a:p>
            <a:r>
              <a:rPr lang="en-US" dirty="0" smtClean="0">
                <a:cs typeface="B Nazanin" panose="00000400000000000000" pitchFamily="2" charset="-78"/>
              </a:rPr>
              <a:t>(MOD)</a:t>
            </a:r>
            <a:endParaRPr lang="en-US" dirty="0">
              <a:cs typeface="B Nazanin" panose="00000400000000000000" pitchFamily="2" charset="-78"/>
            </a:endParaRPr>
          </a:p>
        </p:txBody>
      </p:sp>
      <p:sp>
        <p:nvSpPr>
          <p:cNvPr id="20" name="TextBox 19"/>
          <p:cNvSpPr txBox="1"/>
          <p:nvPr/>
        </p:nvSpPr>
        <p:spPr>
          <a:xfrm>
            <a:off x="5282486" y="3879557"/>
            <a:ext cx="854721" cy="369332"/>
          </a:xfrm>
          <a:prstGeom prst="rect">
            <a:avLst/>
          </a:prstGeom>
          <a:noFill/>
        </p:spPr>
        <p:txBody>
          <a:bodyPr wrap="none" rtlCol="0">
            <a:spAutoFit/>
          </a:bodyPr>
          <a:lstStyle/>
          <a:p>
            <a:r>
              <a:rPr lang="en-US" dirty="0" smtClean="0">
                <a:cs typeface="B Nazanin" panose="00000400000000000000" pitchFamily="2" charset="-78"/>
              </a:rPr>
              <a:t>(LDW)</a:t>
            </a:r>
            <a:endParaRPr lang="en-US" dirty="0">
              <a:cs typeface="B Nazanin" panose="00000400000000000000" pitchFamily="2" charset="-78"/>
            </a:endParaRPr>
          </a:p>
        </p:txBody>
      </p:sp>
      <p:sp>
        <p:nvSpPr>
          <p:cNvPr id="21" name="TextBox 20"/>
          <p:cNvSpPr txBox="1"/>
          <p:nvPr/>
        </p:nvSpPr>
        <p:spPr>
          <a:xfrm>
            <a:off x="5322560" y="4507959"/>
            <a:ext cx="774571" cy="369332"/>
          </a:xfrm>
          <a:prstGeom prst="rect">
            <a:avLst/>
          </a:prstGeom>
          <a:noFill/>
        </p:spPr>
        <p:txBody>
          <a:bodyPr wrap="none" rtlCol="0">
            <a:spAutoFit/>
          </a:bodyPr>
          <a:lstStyle/>
          <a:p>
            <a:r>
              <a:rPr lang="en-US" dirty="0" smtClean="0">
                <a:cs typeface="B Nazanin" panose="00000400000000000000" pitchFamily="2" charset="-78"/>
              </a:rPr>
              <a:t>(BSD)</a:t>
            </a:r>
            <a:endParaRPr lang="en-US" dirty="0">
              <a:cs typeface="B Nazanin" panose="00000400000000000000" pitchFamily="2" charset="-78"/>
            </a:endParaRPr>
          </a:p>
        </p:txBody>
      </p:sp>
    </p:spTree>
    <p:extLst>
      <p:ext uri="{BB962C8B-B14F-4D97-AF65-F5344CB8AC3E}">
        <p14:creationId xmlns:p14="http://schemas.microsoft.com/office/powerpoint/2010/main" val="30043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
        <p:nvSpPr>
          <p:cNvPr id="3" name="TextBox 2"/>
          <p:cNvSpPr txBox="1"/>
          <p:nvPr/>
        </p:nvSpPr>
        <p:spPr>
          <a:xfrm>
            <a:off x="11750854" y="6488667"/>
            <a:ext cx="441146" cy="369332"/>
          </a:xfrm>
          <a:prstGeom prst="rect">
            <a:avLst/>
          </a:prstGeom>
          <a:noFill/>
        </p:spPr>
        <p:txBody>
          <a:bodyPr wrap="none" rtlCol="0">
            <a:spAutoFit/>
          </a:bodyPr>
          <a:lstStyle/>
          <a:p>
            <a:r>
              <a:rPr lang="fa-IR" dirty="0" smtClean="0"/>
              <a:t>24</a:t>
            </a:r>
            <a:endParaRPr lang="en-US" dirty="0"/>
          </a:p>
        </p:txBody>
      </p:sp>
    </p:spTree>
    <p:extLst>
      <p:ext uri="{BB962C8B-B14F-4D97-AF65-F5344CB8AC3E}">
        <p14:creationId xmlns:p14="http://schemas.microsoft.com/office/powerpoint/2010/main" val="190904636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4372" y="1956035"/>
            <a:ext cx="6096000" cy="2585323"/>
          </a:xfrm>
          <a:prstGeom prst="rect">
            <a:avLst/>
          </a:prstGeom>
        </p:spPr>
        <p:txBody>
          <a:bodyPr>
            <a:spAutoFit/>
          </a:bodyPr>
          <a:lstStyle/>
          <a:p>
            <a:pPr algn="r"/>
            <a:r>
              <a:rPr lang="fa-IR" dirty="0" smtClean="0"/>
              <a:t>سیستم           یا </a:t>
            </a:r>
            <a:r>
              <a:rPr lang="fa-IR" dirty="0"/>
              <a:t>همان </a:t>
            </a:r>
            <a:r>
              <a:rPr lang="fa-IR" dirty="0" smtClean="0"/>
              <a:t>                                        همراه </a:t>
            </a:r>
            <a:r>
              <a:rPr lang="fa-IR" dirty="0"/>
              <a:t>با پکیج تغییر دهنده حالت عملکرد اتومبیل می آید که شامل </a:t>
            </a:r>
            <a:r>
              <a:rPr lang="fa-IR" dirty="0" smtClean="0"/>
              <a:t>                                            میباشد </a:t>
            </a:r>
            <a:r>
              <a:rPr lang="fa-IR" dirty="0"/>
              <a:t>که با فعال شدن آنها حالت عملکردی خودرو از جمله شاسی، موتور و انتقال قدرت تغییر می کند. این سیستم همانطور که از نامش پیداست، اختصاصی کمپانی پورشه بوده این سیستم در کنسول میانی به شکل یک ساعت آنالوگی بوده که صفحه دیجیتالی نیز درون آن قرار گرفته است و در آن تغییرات زمانی </a:t>
            </a:r>
            <a:r>
              <a:rPr lang="fa-IR" dirty="0" smtClean="0"/>
              <a:t>(ثانیه،دقیقه </a:t>
            </a:r>
            <a:r>
              <a:rPr lang="fa-IR" dirty="0"/>
              <a:t>و ساعت) نمایش داده میشود. پورشه این سیستم را در مدل اسپرت یا سطح بالا اتومبیل های خود قرار می دهد و شامل مدل استاندارد محصولات این کمپانی نمی شود</a:t>
            </a:r>
            <a:r>
              <a:rPr lang="fa-IR" dirty="0" smtClean="0"/>
              <a:t>.</a:t>
            </a:r>
            <a:endParaRPr lang="en-US" dirty="0"/>
          </a:p>
        </p:txBody>
      </p:sp>
      <p:sp>
        <p:nvSpPr>
          <p:cNvPr id="3" name="Rectangle 2"/>
          <p:cNvSpPr/>
          <p:nvPr/>
        </p:nvSpPr>
        <p:spPr>
          <a:xfrm>
            <a:off x="5995307" y="1956035"/>
            <a:ext cx="2674130" cy="369332"/>
          </a:xfrm>
          <a:prstGeom prst="rect">
            <a:avLst/>
          </a:prstGeom>
        </p:spPr>
        <p:txBody>
          <a:bodyPr wrap="none">
            <a:spAutoFit/>
          </a:bodyPr>
          <a:lstStyle/>
          <a:p>
            <a:r>
              <a:rPr lang="en-US" dirty="0"/>
              <a:t>Porsche Sport </a:t>
            </a:r>
            <a:r>
              <a:rPr lang="en-US" dirty="0" err="1"/>
              <a:t>Chrono</a:t>
            </a:r>
            <a:r>
              <a:rPr lang="en-US" dirty="0"/>
              <a:t> </a:t>
            </a:r>
          </a:p>
        </p:txBody>
      </p:sp>
      <p:sp>
        <p:nvSpPr>
          <p:cNvPr id="4" name="Rectangle 3"/>
          <p:cNvSpPr/>
          <p:nvPr/>
        </p:nvSpPr>
        <p:spPr>
          <a:xfrm>
            <a:off x="4171934" y="2260972"/>
            <a:ext cx="3001143" cy="369332"/>
          </a:xfrm>
          <a:prstGeom prst="rect">
            <a:avLst/>
          </a:prstGeom>
        </p:spPr>
        <p:txBody>
          <a:bodyPr wrap="none">
            <a:spAutoFit/>
          </a:bodyPr>
          <a:lstStyle/>
          <a:p>
            <a:r>
              <a:rPr lang="en-US" dirty="0"/>
              <a:t>PDK, SPORT </a:t>
            </a:r>
            <a:r>
              <a:rPr lang="fa-IR" dirty="0"/>
              <a:t>و </a:t>
            </a:r>
            <a:r>
              <a:rPr lang="en-US" dirty="0"/>
              <a:t>SPORT PLUS </a:t>
            </a:r>
          </a:p>
        </p:txBody>
      </p:sp>
      <p:sp>
        <p:nvSpPr>
          <p:cNvPr id="5" name="Rectangle 4"/>
          <p:cNvSpPr/>
          <p:nvPr/>
        </p:nvSpPr>
        <p:spPr>
          <a:xfrm>
            <a:off x="9237766" y="1958768"/>
            <a:ext cx="688009" cy="369332"/>
          </a:xfrm>
          <a:prstGeom prst="rect">
            <a:avLst/>
          </a:prstGeom>
        </p:spPr>
        <p:txBody>
          <a:bodyPr wrap="none">
            <a:spAutoFit/>
          </a:bodyPr>
          <a:lstStyle/>
          <a:p>
            <a:r>
              <a:rPr lang="en-US" dirty="0"/>
              <a:t>PSC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614" y="369193"/>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666965" y="565527"/>
            <a:ext cx="2002472" cy="369332"/>
          </a:xfrm>
          <a:prstGeom prst="rect">
            <a:avLst/>
          </a:prstGeom>
          <a:noFill/>
        </p:spPr>
        <p:txBody>
          <a:bodyPr wrap="none" rtlCol="0">
            <a:spAutoFit/>
          </a:bodyPr>
          <a:lstStyle/>
          <a:p>
            <a:pPr algn="r"/>
            <a:r>
              <a:rPr lang="fa-IR" dirty="0" smtClean="0"/>
              <a:t>لوازم های جانبی خودرو</a:t>
            </a:r>
            <a:endParaRPr lang="en-US" dirty="0"/>
          </a:p>
        </p:txBody>
      </p:sp>
    </p:spTree>
    <p:extLst>
      <p:ext uri="{BB962C8B-B14F-4D97-AF65-F5344CB8AC3E}">
        <p14:creationId xmlns:p14="http://schemas.microsoft.com/office/powerpoint/2010/main" val="34950045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3444" y="1528070"/>
            <a:ext cx="6096000" cy="1200329"/>
          </a:xfrm>
          <a:prstGeom prst="rect">
            <a:avLst/>
          </a:prstGeom>
        </p:spPr>
        <p:txBody>
          <a:bodyPr>
            <a:spAutoFit/>
          </a:bodyPr>
          <a:lstStyle/>
          <a:p>
            <a:pPr algn="r"/>
            <a:r>
              <a:rPr lang="fa-IR" dirty="0"/>
              <a:t>باکس صندوق عقب جهت قرارگیری وسایل و اجناس کوچک تر در صندوق عقب برای جلوگیری از جابه جا شدن و آسیب دیدن اجناس در نظر گرفته شده است. باکس عقب قابلیت باز و بسته شدن دارد. باکس صندوق عقب بر روی صندوق تمامی خودروها نصب میشود.</a:t>
            </a:r>
          </a:p>
        </p:txBody>
      </p:sp>
      <p:sp>
        <p:nvSpPr>
          <p:cNvPr id="4" name="Rectangle 3"/>
          <p:cNvSpPr/>
          <p:nvPr/>
        </p:nvSpPr>
        <p:spPr>
          <a:xfrm>
            <a:off x="8540779" y="810227"/>
            <a:ext cx="1678665" cy="369332"/>
          </a:xfrm>
          <a:prstGeom prst="rect">
            <a:avLst/>
          </a:prstGeom>
        </p:spPr>
        <p:txBody>
          <a:bodyPr wrap="none">
            <a:spAutoFit/>
          </a:bodyPr>
          <a:lstStyle/>
          <a:p>
            <a:r>
              <a:rPr lang="fa-IR" dirty="0"/>
              <a:t>باکس صندوق عقب </a:t>
            </a:r>
            <a:endParaRPr lang="en-US" dirty="0"/>
          </a:p>
        </p:txBody>
      </p:sp>
    </p:spTree>
    <p:extLst>
      <p:ext uri="{BB962C8B-B14F-4D97-AF65-F5344CB8AC3E}">
        <p14:creationId xmlns:p14="http://schemas.microsoft.com/office/powerpoint/2010/main" val="1925192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9261131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7099" y="1595631"/>
            <a:ext cx="6096000" cy="1477328"/>
          </a:xfrm>
          <a:prstGeom prst="rect">
            <a:avLst/>
          </a:prstGeom>
        </p:spPr>
        <p:txBody>
          <a:bodyPr>
            <a:spAutoFit/>
          </a:bodyPr>
          <a:lstStyle/>
          <a:p>
            <a:pPr algn="r"/>
            <a:r>
              <a:rPr lang="fa-IR" dirty="0"/>
              <a:t>بادگیر عقب برای استفاده در ماشین های کروک، هنگام خالی بودن صندلی های عقب و جهت جلوگیری از چرخش شدید باد و ممانعت از پرت شدن وسایل قرار داده شده بر روی صندلی عقب به بیرون، در سرعت بالا در نظر گرفته شده است. بادگیر خودروهای کروک قابلیت باز و بسته شدن دارد و به راحتی در صندوق عقب و یا پشت صندلی های عقب جا میگیرد.</a:t>
            </a:r>
          </a:p>
        </p:txBody>
      </p:sp>
      <p:sp>
        <p:nvSpPr>
          <p:cNvPr id="3" name="Rectangle 2"/>
          <p:cNvSpPr/>
          <p:nvPr/>
        </p:nvSpPr>
        <p:spPr>
          <a:xfrm>
            <a:off x="9195103" y="848864"/>
            <a:ext cx="1107996" cy="369332"/>
          </a:xfrm>
          <a:prstGeom prst="rect">
            <a:avLst/>
          </a:prstGeom>
        </p:spPr>
        <p:txBody>
          <a:bodyPr wrap="none">
            <a:spAutoFit/>
          </a:bodyPr>
          <a:lstStyle/>
          <a:p>
            <a:r>
              <a:rPr lang="fa-IR" dirty="0"/>
              <a:t>بادگیر عقب </a:t>
            </a:r>
            <a:endParaRPr lang="en-US" dirty="0"/>
          </a:p>
        </p:txBody>
      </p:sp>
    </p:spTree>
    <p:extLst>
      <p:ext uri="{BB962C8B-B14F-4D97-AF65-F5344CB8AC3E}">
        <p14:creationId xmlns:p14="http://schemas.microsoft.com/office/powerpoint/2010/main" val="9737188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462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4671" y="1624558"/>
            <a:ext cx="6096000" cy="1754326"/>
          </a:xfrm>
          <a:prstGeom prst="rect">
            <a:avLst/>
          </a:prstGeom>
        </p:spPr>
        <p:txBody>
          <a:bodyPr>
            <a:spAutoFit/>
          </a:bodyPr>
          <a:lstStyle/>
          <a:p>
            <a:pPr algn="r"/>
            <a:r>
              <a:rPr lang="fa-IR" dirty="0"/>
              <a:t>بلوتوث موبایل قابلیت اتصال موبایل به خودرو برای دریافت و ایجاد تماس توسط دکمه های فعال سازی روی فرمان و یا کنسول وسط  خودرو دارد. بلوتوث موبایل در برخی از خودروها قابلیت پخش موسیقی از گوشی هوشمند روی مانیتور خودرو دارد. بلوتوث موبایل در بیشتر خودروهای وارداتی به صورت استاندارد عرضه میشود. بلوتوث موبایل قابل نصب بروی تمامی خودروها میباشد.</a:t>
            </a:r>
            <a:endParaRPr lang="en-US" dirty="0"/>
          </a:p>
        </p:txBody>
      </p:sp>
      <p:sp>
        <p:nvSpPr>
          <p:cNvPr id="3" name="Rectangle 2"/>
          <p:cNvSpPr/>
          <p:nvPr/>
        </p:nvSpPr>
        <p:spPr>
          <a:xfrm>
            <a:off x="8400697" y="913258"/>
            <a:ext cx="1309974" cy="369332"/>
          </a:xfrm>
          <a:prstGeom prst="rect">
            <a:avLst/>
          </a:prstGeom>
        </p:spPr>
        <p:txBody>
          <a:bodyPr wrap="none">
            <a:spAutoFit/>
          </a:bodyPr>
          <a:lstStyle/>
          <a:p>
            <a:r>
              <a:rPr lang="fa-IR" dirty="0"/>
              <a:t>بلوتوث موبایل </a:t>
            </a:r>
            <a:endParaRPr lang="en-US" dirty="0"/>
          </a:p>
        </p:txBody>
      </p:sp>
    </p:spTree>
    <p:extLst>
      <p:ext uri="{BB962C8B-B14F-4D97-AF65-F5344CB8AC3E}">
        <p14:creationId xmlns:p14="http://schemas.microsoft.com/office/powerpoint/2010/main" val="27227180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24344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66843"/>
            <a:ext cx="6096000" cy="4524315"/>
          </a:xfrm>
          <a:prstGeom prst="rect">
            <a:avLst/>
          </a:prstGeom>
        </p:spPr>
        <p:txBody>
          <a:bodyPr>
            <a:spAutoFit/>
          </a:bodyPr>
          <a:lstStyle/>
          <a:p>
            <a:pPr algn="r"/>
            <a:r>
              <a:rPr lang="fa-IR" dirty="0"/>
              <a:t>امروزه توسعه فن آوری تولید پوششهای چند لایه  </a:t>
            </a:r>
            <a:r>
              <a:rPr lang="fa-IR" dirty="0" smtClean="0"/>
              <a:t>                          توانسته </a:t>
            </a:r>
            <a:r>
              <a:rPr lang="fa-IR" dirty="0"/>
              <a:t>است مشكلات متعدد شیشه در اتومبیل ها را به میزان قابل توجهی رفع نماید.</a:t>
            </a:r>
            <a:br>
              <a:rPr lang="fa-IR" dirty="0"/>
            </a:br>
            <a:r>
              <a:rPr lang="fa-IR" dirty="0"/>
              <a:t>شیشه‌های رفلکس برای تمام اتومبیل‌ها اعم از سواری عادی‌، رالی‌ و تشریفات سیاسی قابل استفاده است</a:t>
            </a:r>
            <a:br>
              <a:rPr lang="fa-IR" dirty="0"/>
            </a:br>
            <a:r>
              <a:rPr lang="fa-IR" dirty="0"/>
              <a:t>این شیشه‌ها در موارد خاص از دیده شدن داخل خودرو به دلایل امنیتی جلوگیری می‌کنند.</a:t>
            </a:r>
            <a:br>
              <a:rPr lang="fa-IR" dirty="0"/>
            </a:br>
            <a:r>
              <a:rPr lang="fa-IR" dirty="0"/>
              <a:t>از دیگر مزیت های این فن آوری می توان به موارد زیر اشاره نمود :</a:t>
            </a:r>
            <a:br>
              <a:rPr lang="fa-IR" dirty="0"/>
            </a:br>
            <a:r>
              <a:rPr lang="fa-IR" dirty="0"/>
              <a:t>جلوگیری از ورود حرارت خورشید</a:t>
            </a:r>
            <a:br>
              <a:rPr lang="fa-IR" dirty="0"/>
            </a:br>
            <a:r>
              <a:rPr lang="fa-IR" dirty="0"/>
              <a:t>افزایش ضریب ایمنی و امنیت</a:t>
            </a:r>
            <a:br>
              <a:rPr lang="fa-IR" dirty="0"/>
            </a:br>
            <a:r>
              <a:rPr lang="fa-IR" dirty="0"/>
              <a:t>تامین سلامت سرنشینان و لوازم خودرو</a:t>
            </a:r>
            <a:br>
              <a:rPr lang="fa-IR" dirty="0"/>
            </a:br>
            <a:r>
              <a:rPr lang="fa-IR" dirty="0"/>
              <a:t>افزایش جلوه و زیبایی خودرو</a:t>
            </a:r>
            <a:br>
              <a:rPr lang="fa-IR" dirty="0"/>
            </a:br>
            <a:r>
              <a:rPr lang="fa-IR" dirty="0"/>
              <a:t>جلوگیری از ورود نور های مضر و آزار دهنده برای چشم</a:t>
            </a:r>
            <a:br>
              <a:rPr lang="fa-IR" dirty="0"/>
            </a:br>
            <a:r>
              <a:rPr lang="fa-IR" dirty="0"/>
              <a:t>معمولا در پوشش‌های مدرن به علت به‌کارگیری گونه‌های جاذب اشعه فرابنفش در ساختار شیشه‌ها، از ورود این اشعه مضر که به دلیل داشتن فرکانس بالا دارای انرژی زیادی است‌، جلوگیری می‌شود و قطعات داخلی خودرو از رنگ‌پریدگی و ترک‌خوردگی مصون می‌مانند.</a:t>
            </a:r>
            <a:endParaRPr lang="en-US" dirty="0"/>
          </a:p>
        </p:txBody>
      </p:sp>
      <p:sp>
        <p:nvSpPr>
          <p:cNvPr id="3" name="Rectangle 2"/>
          <p:cNvSpPr/>
          <p:nvPr/>
        </p:nvSpPr>
        <p:spPr>
          <a:xfrm>
            <a:off x="3863636" y="1166843"/>
            <a:ext cx="1511952" cy="369332"/>
          </a:xfrm>
          <a:prstGeom prst="rect">
            <a:avLst/>
          </a:prstGeom>
        </p:spPr>
        <p:txBody>
          <a:bodyPr wrap="none">
            <a:spAutoFit/>
          </a:bodyPr>
          <a:lstStyle/>
          <a:p>
            <a:r>
              <a:rPr lang="en-US" dirty="0"/>
              <a:t>window </a:t>
            </a:r>
            <a:r>
              <a:rPr lang="en-US" dirty="0" smtClean="0"/>
              <a:t>film</a:t>
            </a:r>
            <a:endParaRPr lang="en-US" dirty="0"/>
          </a:p>
        </p:txBody>
      </p:sp>
      <p:sp>
        <p:nvSpPr>
          <p:cNvPr id="4" name="TextBox 3"/>
          <p:cNvSpPr txBox="1"/>
          <p:nvPr/>
        </p:nvSpPr>
        <p:spPr>
          <a:xfrm>
            <a:off x="7982723" y="515155"/>
            <a:ext cx="1165704" cy="369332"/>
          </a:xfrm>
          <a:prstGeom prst="rect">
            <a:avLst/>
          </a:prstGeom>
          <a:noFill/>
        </p:spPr>
        <p:txBody>
          <a:bodyPr wrap="none" rtlCol="0">
            <a:spAutoFit/>
          </a:bodyPr>
          <a:lstStyle/>
          <a:p>
            <a:pPr algn="r"/>
            <a:r>
              <a:rPr lang="fa-IR" dirty="0" smtClean="0"/>
              <a:t>رفلکس شیشه</a:t>
            </a:r>
            <a:endParaRPr lang="en-US" dirty="0"/>
          </a:p>
        </p:txBody>
      </p:sp>
    </p:spTree>
    <p:extLst>
      <p:ext uri="{BB962C8B-B14F-4D97-AF65-F5344CB8AC3E}">
        <p14:creationId xmlns:p14="http://schemas.microsoft.com/office/powerpoint/2010/main" val="38192278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28191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5887" y="1017925"/>
            <a:ext cx="6096000" cy="1200329"/>
          </a:xfrm>
          <a:prstGeom prst="rect">
            <a:avLst/>
          </a:prstGeom>
        </p:spPr>
        <p:txBody>
          <a:bodyPr>
            <a:spAutoFit/>
          </a:bodyPr>
          <a:lstStyle/>
          <a:p>
            <a:pPr algn="r"/>
            <a:r>
              <a:rPr lang="fa-IR" dirty="0"/>
              <a:t>میز بار، میز پذیرایی برای سرنشینان عقب خودرو برای رفاه بیشتر با قابلیت تا شوندگی میباشد، این آپشن بیشتر در خودروهای لوکس </a:t>
            </a:r>
            <a:r>
              <a:rPr lang="fa-IR" dirty="0" smtClean="0"/>
              <a:t>کلاس    </a:t>
            </a:r>
            <a:r>
              <a:rPr lang="fa-IR" dirty="0"/>
              <a:t>مرسدس بنز، سری 7 (بی ام و) و </a:t>
            </a:r>
            <a:r>
              <a:rPr lang="fa-IR" dirty="0" smtClean="0"/>
              <a:t>لکسوس </a:t>
            </a:r>
            <a:r>
              <a:rPr lang="fa-IR" dirty="0"/>
              <a:t>عرضه میشود. در برخی از خودروها بر پشت صندلی های جلو و در برخی دیگر داخل کنسول عقب قرار گرفته است.</a:t>
            </a:r>
            <a:endParaRPr lang="en-US" dirty="0"/>
          </a:p>
        </p:txBody>
      </p:sp>
      <p:sp>
        <p:nvSpPr>
          <p:cNvPr id="4" name="Rectangle 3"/>
          <p:cNvSpPr/>
          <p:nvPr/>
        </p:nvSpPr>
        <p:spPr>
          <a:xfrm>
            <a:off x="5657414" y="1316239"/>
            <a:ext cx="300082" cy="369332"/>
          </a:xfrm>
          <a:prstGeom prst="rect">
            <a:avLst/>
          </a:prstGeom>
        </p:spPr>
        <p:txBody>
          <a:bodyPr wrap="none">
            <a:spAutoFit/>
          </a:bodyPr>
          <a:lstStyle/>
          <a:p>
            <a:r>
              <a:rPr lang="en-US" dirty="0"/>
              <a:t>S</a:t>
            </a:r>
          </a:p>
        </p:txBody>
      </p:sp>
    </p:spTree>
    <p:extLst>
      <p:ext uri="{BB962C8B-B14F-4D97-AF65-F5344CB8AC3E}">
        <p14:creationId xmlns:p14="http://schemas.microsoft.com/office/powerpoint/2010/main" val="746073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5920" y="450756"/>
            <a:ext cx="1678666" cy="369332"/>
          </a:xfrm>
          <a:prstGeom prst="rect">
            <a:avLst/>
          </a:prstGeom>
          <a:noFill/>
        </p:spPr>
        <p:txBody>
          <a:bodyPr wrap="none" rtlCol="0">
            <a:spAutoFit/>
          </a:bodyPr>
          <a:lstStyle/>
          <a:p>
            <a:pPr algn="r"/>
            <a:r>
              <a:rPr lang="fa-IR" dirty="0" smtClean="0"/>
              <a:t>نوع لاستیک خودرو</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012" y="95582"/>
            <a:ext cx="943377" cy="1079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837974" y="990595"/>
            <a:ext cx="1436612" cy="369332"/>
          </a:xfrm>
          <a:prstGeom prst="rect">
            <a:avLst/>
          </a:prstGeom>
          <a:noFill/>
        </p:spPr>
        <p:txBody>
          <a:bodyPr wrap="none" rtlCol="0">
            <a:spAutoFit/>
          </a:bodyPr>
          <a:lstStyle/>
          <a:p>
            <a:pPr algn="r"/>
            <a:r>
              <a:rPr lang="fa-IR" dirty="0" smtClean="0"/>
              <a:t>کنترل فشار تایر </a:t>
            </a:r>
            <a:endParaRPr lang="en-US" dirty="0"/>
          </a:p>
        </p:txBody>
      </p:sp>
      <p:sp>
        <p:nvSpPr>
          <p:cNvPr id="5" name="TextBox 4"/>
          <p:cNvSpPr txBox="1"/>
          <p:nvPr/>
        </p:nvSpPr>
        <p:spPr>
          <a:xfrm>
            <a:off x="6924831" y="990595"/>
            <a:ext cx="745717" cy="369332"/>
          </a:xfrm>
          <a:prstGeom prst="rect">
            <a:avLst/>
          </a:prstGeom>
          <a:noFill/>
        </p:spPr>
        <p:txBody>
          <a:bodyPr wrap="none" rtlCol="0">
            <a:spAutoFit/>
          </a:bodyPr>
          <a:lstStyle/>
          <a:p>
            <a:r>
              <a:rPr lang="en-US" dirty="0" err="1" smtClean="0"/>
              <a:t>Tpms</a:t>
            </a:r>
            <a:endParaRPr lang="en-US" dirty="0"/>
          </a:p>
        </p:txBody>
      </p:sp>
      <p:sp>
        <p:nvSpPr>
          <p:cNvPr id="6" name="Rectangle 5"/>
          <p:cNvSpPr/>
          <p:nvPr/>
        </p:nvSpPr>
        <p:spPr>
          <a:xfrm>
            <a:off x="3178586" y="1433946"/>
            <a:ext cx="6096000" cy="1754326"/>
          </a:xfrm>
          <a:prstGeom prst="rect">
            <a:avLst/>
          </a:prstGeom>
        </p:spPr>
        <p:txBody>
          <a:bodyPr>
            <a:spAutoFit/>
          </a:bodyPr>
          <a:lstStyle/>
          <a:p>
            <a:pPr algn="r"/>
            <a:r>
              <a:rPr lang="fa-IR" dirty="0"/>
              <a:t>چند سالی است خودروها به سیستمی مجهز می شوند که در حال حرکت به صورت پیوسته فشار باد تایرها را کنترل می کند و به اطلاع راننده می رساند. به علاوه این سیستم ها به گونه ای تنظیم شده اند که در صورت کاهش یا افزایش فشار باد تایرها از حدود مشخصی، با اخطار صوتی، راننده را از وضعیت پیش آمده مطلع می کنند تا راننده بتواند در اولین فرصت ممکن برای اصلاح فشار باد اقدام کند.</a:t>
            </a:r>
            <a:endParaRPr lang="en-US" dirty="0"/>
          </a:p>
        </p:txBody>
      </p:sp>
      <p:sp>
        <p:nvSpPr>
          <p:cNvPr id="7" name="Rectangle 6"/>
          <p:cNvSpPr/>
          <p:nvPr/>
        </p:nvSpPr>
        <p:spPr>
          <a:xfrm>
            <a:off x="3178586" y="3262291"/>
            <a:ext cx="6096000" cy="3693319"/>
          </a:xfrm>
          <a:prstGeom prst="rect">
            <a:avLst/>
          </a:prstGeom>
        </p:spPr>
        <p:txBody>
          <a:bodyPr>
            <a:spAutoFit/>
          </a:bodyPr>
          <a:lstStyle/>
          <a:p>
            <a:pPr algn="r"/>
            <a:r>
              <a:rPr lang="fa-IR" b="1" dirty="0"/>
              <a:t>سیستم کنترل فشار باد تایر مستقیم</a:t>
            </a:r>
          </a:p>
          <a:p>
            <a:pPr algn="r"/>
            <a:r>
              <a:rPr lang="fa-IR" dirty="0"/>
              <a:t>ساده ترین راه حل آن است که فشار باد تایر را از درون تایر اندازه بگیریم. برای این منظور دو راه حل وجود دارد؛ بعضی سیستم ها سنسور فشار را درون رینگ نصب می کنند و بعضی دیگر سنسور را روی سوپاپ هوای تایر قرار می دهند.</a:t>
            </a:r>
          </a:p>
          <a:p>
            <a:pPr algn="r"/>
            <a:r>
              <a:rPr lang="fa-IR" dirty="0"/>
              <a:t>معمولا خودروسازان از سنسورهایی استفاده می کنند که دورن تایر نصب می شوند ولی اگر از بازار یدک این قطعه را تهیه کنید سنسور روی سوپاپ هوا نصب می شود.</a:t>
            </a:r>
          </a:p>
          <a:p>
            <a:pPr algn="r"/>
            <a:r>
              <a:rPr lang="fa-IR" dirty="0"/>
              <a:t>سنسورهای کنترل فشار باد تایر به شکل مستقیم، پس از دریافت اطلاعات فشار باد تایر، اطلاعات خود را از طریق امواج رادیویی </a:t>
            </a:r>
            <a:r>
              <a:rPr lang="fa-IR" dirty="0" smtClean="0"/>
              <a:t>به سی پی یو می </a:t>
            </a:r>
            <a:r>
              <a:rPr lang="fa-IR" dirty="0"/>
              <a:t>فرستند تا </a:t>
            </a:r>
            <a:r>
              <a:rPr lang="fa-IR" dirty="0" smtClean="0"/>
              <a:t>متناسب </a:t>
            </a:r>
            <a:r>
              <a:rPr lang="fa-IR" dirty="0"/>
              <a:t>با اطلاعات دریافتی بتواند هشدارهای لازم را به راننده بدهد و یا به درخواست راننده اطلاعات به دست آمده را روی سیستم نمایشگر خودرو نشان دهد.</a:t>
            </a:r>
          </a:p>
        </p:txBody>
      </p:sp>
      <p:sp>
        <p:nvSpPr>
          <p:cNvPr id="8" name="TextBox 7"/>
          <p:cNvSpPr txBox="1"/>
          <p:nvPr/>
        </p:nvSpPr>
        <p:spPr>
          <a:xfrm>
            <a:off x="11750854" y="6488668"/>
            <a:ext cx="441146" cy="369332"/>
          </a:xfrm>
          <a:prstGeom prst="rect">
            <a:avLst/>
          </a:prstGeom>
          <a:noFill/>
        </p:spPr>
        <p:txBody>
          <a:bodyPr wrap="none" rtlCol="0">
            <a:spAutoFit/>
          </a:bodyPr>
          <a:lstStyle/>
          <a:p>
            <a:r>
              <a:rPr lang="fa-IR" dirty="0" smtClean="0"/>
              <a:t>25</a:t>
            </a:r>
            <a:endParaRPr lang="en-US" dirty="0"/>
          </a:p>
        </p:txBody>
      </p:sp>
    </p:spTree>
    <p:extLst>
      <p:ext uri="{BB962C8B-B14F-4D97-AF65-F5344CB8AC3E}">
        <p14:creationId xmlns:p14="http://schemas.microsoft.com/office/powerpoint/2010/main" val="253806178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185448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6947" y="1347766"/>
            <a:ext cx="6096000" cy="1200329"/>
          </a:xfrm>
          <a:prstGeom prst="rect">
            <a:avLst/>
          </a:prstGeom>
        </p:spPr>
        <p:txBody>
          <a:bodyPr>
            <a:spAutoFit/>
          </a:bodyPr>
          <a:lstStyle/>
          <a:p>
            <a:pPr algn="r"/>
            <a:r>
              <a:rPr lang="fa-IR" dirty="0"/>
              <a:t>سیستم خودکار درب باز کن پارکینگ نصب شده بر روی خودرو (روی آینه دید عقب) و یا کنسول وسط، قابلیت برنامه ریزی تا سه درب مختلف (منزل، دفتر، ویلا) برای ورود و خروج خودرو به پارکینگ بدون نیاز به استفاده از ریموت جداگانه دارد.</a:t>
            </a:r>
            <a:endParaRPr lang="en-US" dirty="0"/>
          </a:p>
        </p:txBody>
      </p:sp>
      <p:sp>
        <p:nvSpPr>
          <p:cNvPr id="3" name="Rectangle 2"/>
          <p:cNvSpPr/>
          <p:nvPr/>
        </p:nvSpPr>
        <p:spPr>
          <a:xfrm>
            <a:off x="7223026" y="565529"/>
            <a:ext cx="2989921" cy="369332"/>
          </a:xfrm>
          <a:prstGeom prst="rect">
            <a:avLst/>
          </a:prstGeom>
        </p:spPr>
        <p:txBody>
          <a:bodyPr wrap="none">
            <a:spAutoFit/>
          </a:bodyPr>
          <a:lstStyle/>
          <a:p>
            <a:r>
              <a:rPr lang="fa-IR" dirty="0"/>
              <a:t>سیستم خودکار درب باز کن پارکینگ </a:t>
            </a:r>
            <a:endParaRPr lang="en-US" dirty="0"/>
          </a:p>
        </p:txBody>
      </p:sp>
    </p:spTree>
    <p:extLst>
      <p:ext uri="{BB962C8B-B14F-4D97-AF65-F5344CB8AC3E}">
        <p14:creationId xmlns:p14="http://schemas.microsoft.com/office/powerpoint/2010/main" val="239367157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8654077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5431" y="1479517"/>
            <a:ext cx="6096000" cy="2585323"/>
          </a:xfrm>
          <a:prstGeom prst="rect">
            <a:avLst/>
          </a:prstGeom>
        </p:spPr>
        <p:txBody>
          <a:bodyPr>
            <a:spAutoFit/>
          </a:bodyPr>
          <a:lstStyle/>
          <a:p>
            <a:pPr algn="r"/>
            <a:r>
              <a:rPr lang="fa-IR" dirty="0"/>
              <a:t>حتی در صورت استفاده از کولرهای قوی، تابش مستقیم آفتاب موجب گرم شدن بخشی از صورت و بدن سرنشینان خودرو می گردد و آسایش را از آنها سلب می کند.</a:t>
            </a:r>
            <a:br>
              <a:rPr lang="fa-IR" dirty="0"/>
            </a:br>
            <a:r>
              <a:rPr lang="fa-IR" dirty="0"/>
              <a:t>پرده عقب در انواع خودرو تا 50% می تواند از ورود گرمای خورشید جلوگیری نماید ، لذا علاوه بر ایجاد آسایش، کاهش مصرف سوخت را در خودرو نیز بدلیل استفاده کمتر از کولر به همراه خواهد داشت. پرده عقب توسط دکمه جلوی خودرو در دسترس راننده قابلیت باز و بسته شدن دارد، در برخی از خودروها این عمل دستی انجام میشود. پرده عقب قابل نصب بر روی تمامی خودروها میباشد.</a:t>
            </a:r>
            <a:endParaRPr lang="en-US" dirty="0"/>
          </a:p>
        </p:txBody>
      </p:sp>
      <p:sp>
        <p:nvSpPr>
          <p:cNvPr id="5" name="TextBox 4"/>
          <p:cNvSpPr txBox="1"/>
          <p:nvPr/>
        </p:nvSpPr>
        <p:spPr>
          <a:xfrm>
            <a:off x="9252207" y="798490"/>
            <a:ext cx="909224" cy="369332"/>
          </a:xfrm>
          <a:prstGeom prst="rect">
            <a:avLst/>
          </a:prstGeom>
          <a:noFill/>
        </p:spPr>
        <p:txBody>
          <a:bodyPr wrap="none" rtlCol="0">
            <a:spAutoFit/>
          </a:bodyPr>
          <a:lstStyle/>
          <a:p>
            <a:pPr algn="r"/>
            <a:r>
              <a:rPr lang="fa-IR" dirty="0" smtClean="0"/>
              <a:t>پرده عقب</a:t>
            </a:r>
            <a:endParaRPr lang="en-US" dirty="0"/>
          </a:p>
        </p:txBody>
      </p:sp>
    </p:spTree>
    <p:extLst>
      <p:ext uri="{BB962C8B-B14F-4D97-AF65-F5344CB8AC3E}">
        <p14:creationId xmlns:p14="http://schemas.microsoft.com/office/powerpoint/2010/main" val="28554514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91930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8006" y="1209754"/>
            <a:ext cx="6096000" cy="2585323"/>
          </a:xfrm>
          <a:prstGeom prst="rect">
            <a:avLst/>
          </a:prstGeom>
        </p:spPr>
        <p:txBody>
          <a:bodyPr>
            <a:spAutoFit/>
          </a:bodyPr>
          <a:lstStyle/>
          <a:p>
            <a:pPr algn="r"/>
            <a:r>
              <a:rPr lang="fa-IR" dirty="0"/>
              <a:t>شاید برای شما نیز پیش آمده باشد که هنگام رانندگی در فصل بارندگی، وقتی که با بارش نم نم باران روبرو می شوید و برف پاک کن را روشن می کنید، گاهی اوقات با قطع و وصل شدن ناگهانی باران، ناچار شوید برف پاک کن را مدام خاموش و روشن کنید.</a:t>
            </a:r>
            <a:br>
              <a:rPr lang="fa-IR" dirty="0"/>
            </a:br>
            <a:r>
              <a:rPr lang="fa-IR" dirty="0"/>
              <a:t>امروزه بهترین راه حل برای حل این مشکل، استفاده از حسگر </a:t>
            </a:r>
            <a:r>
              <a:rPr lang="fa-IR" dirty="0" smtClean="0"/>
              <a:t>باران            در </a:t>
            </a:r>
            <a:r>
              <a:rPr lang="fa-IR" dirty="0"/>
              <a:t>خودرو است. وقتی شیشه با بارش نم نم باران خیس می شود، حسگر باران به برف پاک کن سیگنال ارسال می کند تا به طور اتوماتیک برف پاک کن فعال شود و شیشه را پاک کند. در ادامه علاوه بر بیان شرح مختصری از تاریخچه برف پاک کن، به بررسی حسگر باران و چگونگی عملکرد آن خواهیم پرداخت</a:t>
            </a:r>
            <a:r>
              <a:rPr lang="fa-IR" dirty="0" smtClean="0"/>
              <a:t>.</a:t>
            </a:r>
            <a:endParaRPr lang="fa-IR" dirty="0"/>
          </a:p>
        </p:txBody>
      </p:sp>
      <p:sp>
        <p:nvSpPr>
          <p:cNvPr id="3" name="Rectangle 2"/>
          <p:cNvSpPr/>
          <p:nvPr/>
        </p:nvSpPr>
        <p:spPr>
          <a:xfrm>
            <a:off x="3495352" y="2317749"/>
            <a:ext cx="1449436" cy="369332"/>
          </a:xfrm>
          <a:prstGeom prst="rect">
            <a:avLst/>
          </a:prstGeom>
        </p:spPr>
        <p:txBody>
          <a:bodyPr wrap="none">
            <a:spAutoFit/>
          </a:bodyPr>
          <a:lstStyle/>
          <a:p>
            <a:r>
              <a:rPr lang="en-US" dirty="0" smtClean="0"/>
              <a:t>Rain Sensor</a:t>
            </a:r>
            <a:endParaRPr lang="en-US" dirty="0"/>
          </a:p>
        </p:txBody>
      </p:sp>
      <p:sp>
        <p:nvSpPr>
          <p:cNvPr id="4" name="Rectangle 3"/>
          <p:cNvSpPr/>
          <p:nvPr/>
        </p:nvSpPr>
        <p:spPr>
          <a:xfrm>
            <a:off x="3898006" y="4080041"/>
            <a:ext cx="6096000" cy="1754326"/>
          </a:xfrm>
          <a:prstGeom prst="rect">
            <a:avLst/>
          </a:prstGeom>
        </p:spPr>
        <p:txBody>
          <a:bodyPr>
            <a:spAutoFit/>
          </a:bodyPr>
          <a:lstStyle/>
          <a:p>
            <a:pPr algn="r"/>
            <a:r>
              <a:rPr lang="fa-IR" dirty="0"/>
              <a:t>در گذشته شرکت های خودروسازی در تلاش بوده اند تا برف پاک کن را از خودرو حذف کنند. به طور مثال برخی سعی کرده اند به جای برف پاک کن، با ایجاد لرزش های خفیف در شیشه جلو از شکل گیری قطره روی شیشه جلوگیری کنند. ولی این ایده ها هرگز رنگ واقعیت به خود نگرفتند؛ زیرا مشکلات زیادی داشتند و از همه مهم تر رانندگان از نمونه های آزمایشی ساخته شده رضایت خاطر نداشتند.</a:t>
            </a:r>
          </a:p>
        </p:txBody>
      </p:sp>
      <p:sp>
        <p:nvSpPr>
          <p:cNvPr id="5" name="TextBox 4"/>
          <p:cNvSpPr txBox="1"/>
          <p:nvPr/>
        </p:nvSpPr>
        <p:spPr>
          <a:xfrm>
            <a:off x="8988824" y="655756"/>
            <a:ext cx="1151277" cy="369332"/>
          </a:xfrm>
          <a:prstGeom prst="rect">
            <a:avLst/>
          </a:prstGeom>
          <a:noFill/>
        </p:spPr>
        <p:txBody>
          <a:bodyPr wrap="none" rtlCol="0">
            <a:spAutoFit/>
          </a:bodyPr>
          <a:lstStyle/>
          <a:p>
            <a:pPr algn="r"/>
            <a:r>
              <a:rPr lang="fa-IR" dirty="0" smtClean="0"/>
              <a:t>سنسور باران</a:t>
            </a:r>
            <a:endParaRPr lang="en-US" dirty="0"/>
          </a:p>
        </p:txBody>
      </p:sp>
    </p:spTree>
    <p:extLst>
      <p:ext uri="{BB962C8B-B14F-4D97-AF65-F5344CB8AC3E}">
        <p14:creationId xmlns:p14="http://schemas.microsoft.com/office/powerpoint/2010/main" val="19620266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2248" y="1050933"/>
            <a:ext cx="6096000" cy="4524315"/>
          </a:xfrm>
          <a:prstGeom prst="rect">
            <a:avLst/>
          </a:prstGeom>
        </p:spPr>
        <p:txBody>
          <a:bodyPr>
            <a:spAutoFit/>
          </a:bodyPr>
          <a:lstStyle/>
          <a:p>
            <a:pPr algn="r"/>
            <a:r>
              <a:rPr lang="fa-IR" dirty="0"/>
              <a:t>امروزه نوعی از برف پاک کن های پیشرفته در حال توسعه هستند که میزان بارندگی را می سنجند و برف پاک کن و سرعت آن را بر این اساس تنظیم می کنند. سیستم این برف پاک کن ها به گونه ای است که حس گرهای مادون قرمز که به سطح خارجی شیشه متصل هستند، پس از تعیین میزان و شدت رطوبت یک سیگنال به واحد کنترل مرکزی برف پاک کن ارسال می کنند و برف پاک کن ها با سرعت مشخصی توسط این واحد فعال می شوند.</a:t>
            </a:r>
          </a:p>
          <a:p>
            <a:pPr algn="r"/>
            <a:r>
              <a:rPr lang="fa-IR" dirty="0"/>
              <a:t>زمانی که شیشه خشک است، حداکثر میزان امواج مادون قرمز به حسگرها می رسد و با زاویه 45 درجه بازتاب می شود. اما زمانی که بارندگی شروع می شود، خیس بودن شیشه باعث می شود تا امواج مادون قرمز در مسیرهای متفاوتی با زاویه های کم تر یا بیش تر از 45 درجه بازتاب شوند. در عمل باید گفت که هرچه میزان آب روی شیشه بیش تر باشد، اشعه کم تری توسط حسگرهای مادون قرمز بازتاب می شود. زمانی که میزان بازتاب امواج مادون قرمز به حداقل مقدار ممکن برسد، نرم افزار موجود در سیستم برف پاک کن روشن می شود، سرعت برف پاک کن نیز بسته به سرعت خیس شدن شیشه تعیین می شود، و در نهایت برف پاک کن فعال می گردد. این سیستم را می توان در فصل هایی که بارندگی نیست یا در هنگام شستشوی خودرو، غیرفعال کرد.</a:t>
            </a:r>
          </a:p>
        </p:txBody>
      </p:sp>
    </p:spTree>
    <p:extLst>
      <p:ext uri="{BB962C8B-B14F-4D97-AF65-F5344CB8AC3E}">
        <p14:creationId xmlns:p14="http://schemas.microsoft.com/office/powerpoint/2010/main" val="22256213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9990751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31" y="746974"/>
            <a:ext cx="1975221" cy="369332"/>
          </a:xfrm>
          <a:prstGeom prst="rect">
            <a:avLst/>
          </a:prstGeom>
          <a:noFill/>
        </p:spPr>
        <p:txBody>
          <a:bodyPr wrap="none" rtlCol="0">
            <a:spAutoFit/>
          </a:bodyPr>
          <a:lstStyle/>
          <a:p>
            <a:pPr algn="r"/>
            <a:r>
              <a:rPr lang="fa-IR" dirty="0" smtClean="0"/>
              <a:t>گرمکن و سرد کن لیوان</a:t>
            </a:r>
            <a:endParaRPr lang="en-US" dirty="0"/>
          </a:p>
        </p:txBody>
      </p:sp>
      <p:sp>
        <p:nvSpPr>
          <p:cNvPr id="3" name="Rectangle 2"/>
          <p:cNvSpPr/>
          <p:nvPr/>
        </p:nvSpPr>
        <p:spPr>
          <a:xfrm>
            <a:off x="3494601" y="1580155"/>
            <a:ext cx="6735651" cy="1200329"/>
          </a:xfrm>
          <a:prstGeom prst="rect">
            <a:avLst/>
          </a:prstGeom>
        </p:spPr>
        <p:txBody>
          <a:bodyPr wrap="square">
            <a:spAutoFit/>
          </a:bodyPr>
          <a:lstStyle/>
          <a:p>
            <a:pPr algn="r"/>
            <a:r>
              <a:rPr lang="fa-IR" dirty="0"/>
              <a:t>گرمکن و سردکن لیوان قادر به گرم و سرد کردن نوشیدنی داخل لیوان میباشد، جالیوانی با امکان گرمکن و سردکن در قسمت کنسول جلو و یا </a:t>
            </a:r>
            <a:r>
              <a:rPr lang="fa-IR" dirty="0" smtClean="0"/>
              <a:t>درخودروهای                          یا       در </a:t>
            </a:r>
            <a:r>
              <a:rPr lang="fa-IR" dirty="0"/>
              <a:t>کنسول عقب میباشد. دمای مورد نظر در کنار جا لیوانی توسط دکمه تنظیم میشود. در بعضی خودروها این آپشن شامل یا گرمکن یا سردکن </a:t>
            </a:r>
            <a:r>
              <a:rPr lang="fa-IR" dirty="0" smtClean="0"/>
              <a:t>میباشد.</a:t>
            </a:r>
            <a:endParaRPr lang="en-US" dirty="0"/>
          </a:p>
        </p:txBody>
      </p:sp>
      <p:sp>
        <p:nvSpPr>
          <p:cNvPr id="4" name="Rectangle 3"/>
          <p:cNvSpPr/>
          <p:nvPr/>
        </p:nvSpPr>
        <p:spPr>
          <a:xfrm>
            <a:off x="9526233" y="2154561"/>
            <a:ext cx="599844" cy="369332"/>
          </a:xfrm>
          <a:prstGeom prst="rect">
            <a:avLst/>
          </a:prstGeom>
        </p:spPr>
        <p:txBody>
          <a:bodyPr wrap="none">
            <a:spAutoFit/>
          </a:bodyPr>
          <a:lstStyle/>
          <a:p>
            <a:r>
              <a:rPr lang="en-US" dirty="0"/>
              <a:t>VIP </a:t>
            </a:r>
          </a:p>
        </p:txBody>
      </p:sp>
      <p:sp>
        <p:nvSpPr>
          <p:cNvPr id="5" name="Rectangle 4"/>
          <p:cNvSpPr/>
          <p:nvPr/>
        </p:nvSpPr>
        <p:spPr>
          <a:xfrm>
            <a:off x="3970497" y="1862627"/>
            <a:ext cx="1279517" cy="369332"/>
          </a:xfrm>
          <a:prstGeom prst="rect">
            <a:avLst/>
          </a:prstGeom>
        </p:spPr>
        <p:txBody>
          <a:bodyPr wrap="none">
            <a:spAutoFit/>
          </a:bodyPr>
          <a:lstStyle/>
          <a:p>
            <a:r>
              <a:rPr lang="en-US" dirty="0">
                <a:hlinkClick r:id="rId2"/>
              </a:rPr>
              <a:t>First Class</a:t>
            </a:r>
            <a:r>
              <a:rPr lang="en-US" dirty="0"/>
              <a:t> </a:t>
            </a:r>
          </a:p>
        </p:txBody>
      </p:sp>
    </p:spTree>
    <p:extLst>
      <p:ext uri="{BB962C8B-B14F-4D97-AF65-F5344CB8AC3E}">
        <p14:creationId xmlns:p14="http://schemas.microsoft.com/office/powerpoint/2010/main" val="10778378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40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3156" y="1079859"/>
            <a:ext cx="6096000" cy="4801314"/>
          </a:xfrm>
          <a:prstGeom prst="rect">
            <a:avLst/>
          </a:prstGeom>
        </p:spPr>
        <p:txBody>
          <a:bodyPr>
            <a:spAutoFit/>
          </a:bodyPr>
          <a:lstStyle/>
          <a:p>
            <a:pPr algn="r"/>
            <a:r>
              <a:rPr lang="fa-IR" b="1" dirty="0"/>
              <a:t>نیاز به نیروی الکتریسیته</a:t>
            </a:r>
          </a:p>
          <a:p>
            <a:pPr algn="r"/>
            <a:r>
              <a:rPr lang="fa-IR" dirty="0"/>
              <a:t>این سنسورها برای کار احتیاج به نیروی الکتریسیته دارند. این نیرو معمولا از باتری کوچکی تامین می شود که همراه با این سنسورها وجود دارد. این باتری بطور معمول می تواند تا هفت سال هم کار کند و به گونه ای طراحی شده که بتواند کارکرد خود را در دماهای مختلف سرد و گرم حفظ کند. هر چند این باتری عمر بالایی دارد، اما در نهایت ممکن است تمام شود و باید آن را تعویض کرد.</a:t>
            </a:r>
          </a:p>
          <a:p>
            <a:pPr algn="r"/>
            <a:r>
              <a:rPr lang="fa-IR" dirty="0"/>
              <a:t>برای حل این مشکل، راه حل های جدیدی مطرح شده است تا نیروی الکتریکی لازم را بدون نیاز به باتری بتوان تامین کرد. در حال حاضر دو راه حل اصلی در این زمینه وجود دارد.</a:t>
            </a:r>
          </a:p>
          <a:p>
            <a:pPr algn="r"/>
            <a:r>
              <a:rPr lang="fa-IR" dirty="0"/>
              <a:t>نخست تامین نیروی الکتریکی لازم از طریق تبدیل نیروی دورانی تایر است. در راه حل دوم، نیروی الکتریکی لازم از طریق امواج به سنسور می رسد. هر دو راه حل هر چند عملی هستند و نمونه هایی از آن ها هم ساخته شده است اما هنوز در میان خودروسازان چندان جا افتاده نیست و بسیاری از خودروسازان هنوز از باتری استفاده می کنند.</a:t>
            </a:r>
          </a:p>
          <a:p>
            <a:pPr algn="r"/>
            <a:r>
              <a:rPr lang="fa-IR" dirty="0"/>
              <a:t>سنسور های مستقیم، تعادل وزنی رینگ را برهم می زنند و در هنگام بالانس رینگ و یا تولید آن به این مسئله باید دقت شود.</a:t>
            </a:r>
          </a:p>
        </p:txBody>
      </p:sp>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26</a:t>
            </a:r>
            <a:endParaRPr lang="en-US" dirty="0"/>
          </a:p>
        </p:txBody>
      </p:sp>
    </p:spTree>
    <p:extLst>
      <p:ext uri="{BB962C8B-B14F-4D97-AF65-F5344CB8AC3E}">
        <p14:creationId xmlns:p14="http://schemas.microsoft.com/office/powerpoint/2010/main" val="319249345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5583" y="1563538"/>
            <a:ext cx="6096000" cy="923330"/>
          </a:xfrm>
          <a:prstGeom prst="rect">
            <a:avLst/>
          </a:prstGeom>
        </p:spPr>
        <p:txBody>
          <a:bodyPr>
            <a:spAutoFit/>
          </a:bodyPr>
          <a:lstStyle/>
          <a:p>
            <a:pPr algn="r"/>
            <a:r>
              <a:rPr lang="fa-IR" dirty="0"/>
              <a:t>گرمکن شیشه شور چراغ در فصل زمستان در دمای زیر صفر درجه با گرم کردن آب شیشه شور چراغ از یخ زدن آن جلوگیری میکند تا راننده قادر به تمیز کردن چراغ جلوی خودرو باشد.</a:t>
            </a:r>
            <a:endParaRPr lang="en-US" dirty="0"/>
          </a:p>
        </p:txBody>
      </p:sp>
      <p:sp>
        <p:nvSpPr>
          <p:cNvPr id="3" name="Rectangle 2"/>
          <p:cNvSpPr/>
          <p:nvPr/>
        </p:nvSpPr>
        <p:spPr>
          <a:xfrm>
            <a:off x="8148122" y="823106"/>
            <a:ext cx="2103461" cy="369332"/>
          </a:xfrm>
          <a:prstGeom prst="rect">
            <a:avLst/>
          </a:prstGeom>
        </p:spPr>
        <p:txBody>
          <a:bodyPr wrap="none">
            <a:spAutoFit/>
          </a:bodyPr>
          <a:lstStyle/>
          <a:p>
            <a:r>
              <a:rPr lang="fa-IR" dirty="0"/>
              <a:t>گرمکن شیشه شور چراغ </a:t>
            </a:r>
            <a:endParaRPr lang="en-US" dirty="0"/>
          </a:p>
        </p:txBody>
      </p:sp>
    </p:spTree>
    <p:extLst>
      <p:ext uri="{BB962C8B-B14F-4D97-AF65-F5344CB8AC3E}">
        <p14:creationId xmlns:p14="http://schemas.microsoft.com/office/powerpoint/2010/main" val="12373107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529389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6947" y="1711542"/>
            <a:ext cx="6096000" cy="1477328"/>
          </a:xfrm>
          <a:prstGeom prst="rect">
            <a:avLst/>
          </a:prstGeom>
        </p:spPr>
        <p:txBody>
          <a:bodyPr>
            <a:spAutoFit/>
          </a:bodyPr>
          <a:lstStyle/>
          <a:p>
            <a:pPr algn="r"/>
            <a:r>
              <a:rPr lang="fa-IR" dirty="0"/>
              <a:t>شیشه شور چراغ برای تمیز نگه داشتن چراغ های جلو آپشن لوکس به حساب نمی آید اما به دلیل اینکه هنوز خودروسازان لوکس مانند مرسدس بنز و بی ام و برای گذاشتن این آپشن از خریداران خود مبلغ بیشتری دریافت می کنند و این آپشن را استاندارد قرار نمی دهند شیشه شور چراغ در لیست آپشن ها قرار می گیرد.</a:t>
            </a:r>
            <a:endParaRPr lang="en-US" dirty="0"/>
          </a:p>
        </p:txBody>
      </p:sp>
      <p:sp>
        <p:nvSpPr>
          <p:cNvPr id="3" name="Rectangle 2"/>
          <p:cNvSpPr/>
          <p:nvPr/>
        </p:nvSpPr>
        <p:spPr>
          <a:xfrm>
            <a:off x="8709009" y="810227"/>
            <a:ext cx="1503938" cy="369332"/>
          </a:xfrm>
          <a:prstGeom prst="rect">
            <a:avLst/>
          </a:prstGeom>
        </p:spPr>
        <p:txBody>
          <a:bodyPr wrap="none">
            <a:spAutoFit/>
          </a:bodyPr>
          <a:lstStyle/>
          <a:p>
            <a:r>
              <a:rPr lang="fa-IR" dirty="0"/>
              <a:t>شیشه شور چراغ </a:t>
            </a:r>
            <a:endParaRPr lang="en-US" dirty="0"/>
          </a:p>
        </p:txBody>
      </p:sp>
    </p:spTree>
    <p:extLst>
      <p:ext uri="{BB962C8B-B14F-4D97-AF65-F5344CB8AC3E}">
        <p14:creationId xmlns:p14="http://schemas.microsoft.com/office/powerpoint/2010/main" val="18020314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191999" cy="6883400"/>
          </a:xfrm>
          <a:prstGeom prst="rect">
            <a:avLst/>
          </a:prstGeom>
        </p:spPr>
      </p:pic>
    </p:spTree>
    <p:extLst>
      <p:ext uri="{BB962C8B-B14F-4D97-AF65-F5344CB8AC3E}">
        <p14:creationId xmlns:p14="http://schemas.microsoft.com/office/powerpoint/2010/main" val="156112797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966" y="1206098"/>
            <a:ext cx="6096000" cy="1200329"/>
          </a:xfrm>
          <a:prstGeom prst="rect">
            <a:avLst/>
          </a:prstGeom>
        </p:spPr>
        <p:txBody>
          <a:bodyPr>
            <a:spAutoFit/>
          </a:bodyPr>
          <a:lstStyle/>
          <a:p>
            <a:pPr algn="r"/>
            <a:r>
              <a:rPr lang="fa-IR" dirty="0"/>
              <a:t>کنسول میانی عقب  </a:t>
            </a:r>
            <a:r>
              <a:rPr lang="fa-IR" dirty="0" smtClean="0"/>
              <a:t>                برای </a:t>
            </a:r>
            <a:r>
              <a:rPr lang="fa-IR" dirty="0"/>
              <a:t>سرنشینان عقب دارای امکانات متفاوت از قبیل محفظه ی نگه دارنده اشیاء ، دکمه تنظیم سردکن، گرم کن و ماساژور صندلی، تنظیم سیستم صوتی و تصویری صندلی های عقب و …. میباشد. این آپشن بیشتر در خودروهای </a:t>
            </a:r>
            <a:r>
              <a:rPr lang="fa-IR" dirty="0">
                <a:hlinkClick r:id="rId2"/>
              </a:rPr>
              <a:t>فرست کلاس</a:t>
            </a:r>
            <a:r>
              <a:rPr lang="fa-IR" dirty="0"/>
              <a:t> و </a:t>
            </a:r>
            <a:r>
              <a:rPr lang="fa-IR" dirty="0" smtClean="0"/>
              <a:t>        عرضه میشود.</a:t>
            </a:r>
            <a:endParaRPr lang="en-US" dirty="0"/>
          </a:p>
        </p:txBody>
      </p:sp>
      <p:sp>
        <p:nvSpPr>
          <p:cNvPr id="3" name="Rectangle 2"/>
          <p:cNvSpPr/>
          <p:nvPr/>
        </p:nvSpPr>
        <p:spPr>
          <a:xfrm>
            <a:off x="7669784" y="1206098"/>
            <a:ext cx="1093569" cy="369332"/>
          </a:xfrm>
          <a:prstGeom prst="rect">
            <a:avLst/>
          </a:prstGeom>
        </p:spPr>
        <p:txBody>
          <a:bodyPr wrap="none">
            <a:spAutoFit/>
          </a:bodyPr>
          <a:lstStyle/>
          <a:p>
            <a:r>
              <a:rPr lang="en-US" dirty="0"/>
              <a:t>Arm rest</a:t>
            </a:r>
          </a:p>
        </p:txBody>
      </p:sp>
      <p:sp>
        <p:nvSpPr>
          <p:cNvPr id="4" name="Rectangle 3"/>
          <p:cNvSpPr/>
          <p:nvPr/>
        </p:nvSpPr>
        <p:spPr>
          <a:xfrm>
            <a:off x="6543485" y="2062853"/>
            <a:ext cx="599844" cy="369332"/>
          </a:xfrm>
          <a:prstGeom prst="rect">
            <a:avLst/>
          </a:prstGeom>
        </p:spPr>
        <p:txBody>
          <a:bodyPr wrap="none">
            <a:spAutoFit/>
          </a:bodyPr>
          <a:lstStyle/>
          <a:p>
            <a:r>
              <a:rPr lang="en-US" dirty="0"/>
              <a:t>VIP </a:t>
            </a:r>
          </a:p>
        </p:txBody>
      </p:sp>
      <p:sp>
        <p:nvSpPr>
          <p:cNvPr id="5" name="TextBox 4"/>
          <p:cNvSpPr txBox="1"/>
          <p:nvPr/>
        </p:nvSpPr>
        <p:spPr>
          <a:xfrm>
            <a:off x="9315330" y="669701"/>
            <a:ext cx="1082348" cy="369332"/>
          </a:xfrm>
          <a:prstGeom prst="rect">
            <a:avLst/>
          </a:prstGeom>
          <a:noFill/>
        </p:spPr>
        <p:txBody>
          <a:bodyPr wrap="none" rtlCol="0">
            <a:spAutoFit/>
          </a:bodyPr>
          <a:lstStyle/>
          <a:p>
            <a:pPr algn="r"/>
            <a:r>
              <a:rPr lang="fa-IR" dirty="0" smtClean="0"/>
              <a:t>کنسول عقب</a:t>
            </a:r>
            <a:endParaRPr lang="en-US" dirty="0"/>
          </a:p>
        </p:txBody>
      </p:sp>
    </p:spTree>
    <p:extLst>
      <p:ext uri="{BB962C8B-B14F-4D97-AF65-F5344CB8AC3E}">
        <p14:creationId xmlns:p14="http://schemas.microsoft.com/office/powerpoint/2010/main" val="201739279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45104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4220" y="1426944"/>
            <a:ext cx="6096000" cy="923330"/>
          </a:xfrm>
          <a:prstGeom prst="rect">
            <a:avLst/>
          </a:prstGeom>
        </p:spPr>
        <p:txBody>
          <a:bodyPr>
            <a:spAutoFit/>
          </a:bodyPr>
          <a:lstStyle/>
          <a:p>
            <a:pPr algn="r"/>
            <a:r>
              <a:rPr lang="fa-IR" dirty="0"/>
              <a:t>چراغ </a:t>
            </a:r>
            <a:r>
              <a:rPr lang="fa-IR" dirty="0" smtClean="0"/>
              <a:t>                          توسط </a:t>
            </a:r>
            <a:r>
              <a:rPr lang="fa-IR" dirty="0"/>
              <a:t>چراغ های ال ای دی نصب شده زیر درب های خودرو در هنگام باز کردن درب لوگوی خودرو را روی زمین پردازش میکند. این آپشن قابلیت نصب روی تمامی خودروها دارد.</a:t>
            </a:r>
            <a:endParaRPr lang="en-US" dirty="0"/>
          </a:p>
        </p:txBody>
      </p:sp>
      <p:sp>
        <p:nvSpPr>
          <p:cNvPr id="3" name="Rectangle 2"/>
          <p:cNvSpPr/>
          <p:nvPr/>
        </p:nvSpPr>
        <p:spPr>
          <a:xfrm>
            <a:off x="8051089" y="1426944"/>
            <a:ext cx="1771639" cy="369332"/>
          </a:xfrm>
          <a:prstGeom prst="rect">
            <a:avLst/>
          </a:prstGeom>
        </p:spPr>
        <p:txBody>
          <a:bodyPr wrap="none">
            <a:spAutoFit/>
          </a:bodyPr>
          <a:lstStyle/>
          <a:p>
            <a:r>
              <a:rPr lang="en-US" dirty="0"/>
              <a:t>welcome LED </a:t>
            </a:r>
          </a:p>
        </p:txBody>
      </p:sp>
      <p:sp>
        <p:nvSpPr>
          <p:cNvPr id="4" name="TextBox 3"/>
          <p:cNvSpPr txBox="1"/>
          <p:nvPr/>
        </p:nvSpPr>
        <p:spPr>
          <a:xfrm>
            <a:off x="8435841" y="785611"/>
            <a:ext cx="1717138" cy="369332"/>
          </a:xfrm>
          <a:prstGeom prst="rect">
            <a:avLst/>
          </a:prstGeom>
          <a:noFill/>
        </p:spPr>
        <p:txBody>
          <a:bodyPr wrap="none" rtlCol="0">
            <a:spAutoFit/>
          </a:bodyPr>
          <a:lstStyle/>
          <a:p>
            <a:pPr algn="r"/>
            <a:r>
              <a:rPr lang="fa-IR" dirty="0" smtClean="0"/>
              <a:t>چراغ لوگوی خودرو</a:t>
            </a:r>
            <a:endParaRPr lang="en-US" dirty="0"/>
          </a:p>
        </p:txBody>
      </p:sp>
    </p:spTree>
    <p:extLst>
      <p:ext uri="{BB962C8B-B14F-4D97-AF65-F5344CB8AC3E}">
        <p14:creationId xmlns:p14="http://schemas.microsoft.com/office/powerpoint/2010/main" val="61607808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8048725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6490" y="948690"/>
            <a:ext cx="6096000" cy="5632311"/>
          </a:xfrm>
          <a:prstGeom prst="rect">
            <a:avLst/>
          </a:prstGeom>
        </p:spPr>
        <p:txBody>
          <a:bodyPr>
            <a:spAutoFit/>
          </a:bodyPr>
          <a:lstStyle/>
          <a:p>
            <a:pPr algn="r"/>
            <a:r>
              <a:rPr lang="fa-IR" dirty="0"/>
              <a:t>شاید برای شما هم پیش آمده باشد که هنگام رانندگی در شب ، بازتاب نور چراغ های خودروی پشت شما ، به دلیل استفاده از نور بالا یا تنظیم نبودن چراغ ها ، یا در روز ، انعکاس نور خورشید ، چشمان شما را آزار دهد و یا باعث عدم دید مناسب در حین رانندگی شود؟ البته این اتفاق ، جزء پدیده های شایعی است که برای بسیاری از رانندگان ، حداقل یک بار پیش آمده است</a:t>
            </a:r>
            <a:r>
              <a:rPr lang="fa-IR" dirty="0" smtClean="0"/>
              <a:t>. از </a:t>
            </a:r>
            <a:r>
              <a:rPr lang="fa-IR" dirty="0"/>
              <a:t>آن جا که این مسئله ، مشکل بسیاری از رانندگان به شمار می رفت ، محققان صنعت خودرو درصدد شدند تا روشی مؤثر برای غلبه بر این مشکل پیدا کنند تا این که در نهایت آینه های الکتروکرومیک </a:t>
            </a:r>
            <a:r>
              <a:rPr lang="fa-IR" dirty="0" smtClean="0"/>
              <a:t>به </a:t>
            </a:r>
            <a:r>
              <a:rPr lang="fa-IR" dirty="0"/>
              <a:t>عنوان تنها راه حل این مشکل معرفی شدند</a:t>
            </a:r>
            <a:r>
              <a:rPr lang="fa-IR" dirty="0" smtClean="0"/>
              <a:t>. آینه </a:t>
            </a:r>
            <a:r>
              <a:rPr lang="fa-IR" dirty="0"/>
              <a:t>های الکتروکرومیک از دو سطح شیشه ای تشکیل شده اند. در فضای میانی این دو سطح شیشه ای ، یک ژل الکتروکرومیک به کار رفته است که در واقع نقش اصلی بر عهده این ژل است. همان طورکه از نام الکتروکرومیک پیداست ، این کلمه به معنای تغییر رنگ با تغییر شدت جریان الکتریسیته است. بدین صورت که با تغییر شدت جریان الکتریسیته ، رنگ ژل تغییر پیدا می کند. گفتنی است ، در سطح آینه از یک حس گر حساس به نور استفاده شده است. در آینه داخل خودرو ، حس گر عقب و جلو ، نور محیط بیرون را از شیشه جلو و عقب دریافت می کند و به نسبت شدت نور ، با استفاده از کم و زیاد کردن شدت جریان الکتریسیته ، رنگ ژل را تیره یا روشن می کند. در آینه های بغل نیز حس گر جلوی آینه نیز وقتی که نور با شدت زیاد ، نظیر نور خورشید یا نور چراغ اتومبیل های پشتی به آینه می تابد ، شدت جریان الکتریسیته را تغییر می دهد و سبب تیره شدن رنگ آینه می شود</a:t>
            </a:r>
            <a:r>
              <a:rPr lang="fa-IR" dirty="0" smtClean="0"/>
              <a:t>.</a:t>
            </a:r>
            <a:endParaRPr lang="en-US" dirty="0"/>
          </a:p>
        </p:txBody>
      </p:sp>
      <p:sp>
        <p:nvSpPr>
          <p:cNvPr id="3" name="Rectangle 2"/>
          <p:cNvSpPr/>
          <p:nvPr/>
        </p:nvSpPr>
        <p:spPr>
          <a:xfrm>
            <a:off x="5572654" y="519061"/>
            <a:ext cx="2643672" cy="369332"/>
          </a:xfrm>
          <a:prstGeom prst="rect">
            <a:avLst/>
          </a:prstGeom>
        </p:spPr>
        <p:txBody>
          <a:bodyPr wrap="none">
            <a:spAutoFit/>
          </a:bodyPr>
          <a:lstStyle/>
          <a:p>
            <a:r>
              <a:rPr lang="en-US" dirty="0" err="1"/>
              <a:t>Electrochromic</a:t>
            </a:r>
            <a:r>
              <a:rPr lang="en-US" dirty="0"/>
              <a:t> Mirrors</a:t>
            </a:r>
          </a:p>
        </p:txBody>
      </p:sp>
      <p:sp>
        <p:nvSpPr>
          <p:cNvPr id="4" name="TextBox 3"/>
          <p:cNvSpPr txBox="1"/>
          <p:nvPr/>
        </p:nvSpPr>
        <p:spPr>
          <a:xfrm>
            <a:off x="8359830" y="519061"/>
            <a:ext cx="2012090" cy="369332"/>
          </a:xfrm>
          <a:prstGeom prst="rect">
            <a:avLst/>
          </a:prstGeom>
          <a:noFill/>
        </p:spPr>
        <p:txBody>
          <a:bodyPr wrap="none" rtlCol="0">
            <a:spAutoFit/>
          </a:bodyPr>
          <a:lstStyle/>
          <a:p>
            <a:pPr algn="r"/>
            <a:r>
              <a:rPr lang="fa-IR" dirty="0" smtClean="0"/>
              <a:t>آینه های الکتروکرومیک</a:t>
            </a:r>
            <a:endParaRPr lang="en-US" dirty="0"/>
          </a:p>
        </p:txBody>
      </p:sp>
    </p:spTree>
    <p:extLst>
      <p:ext uri="{BB962C8B-B14F-4D97-AF65-F5344CB8AC3E}">
        <p14:creationId xmlns:p14="http://schemas.microsoft.com/office/powerpoint/2010/main" val="152448017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4494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0854" y="6488668"/>
            <a:ext cx="441146" cy="369332"/>
          </a:xfrm>
          <a:prstGeom prst="rect">
            <a:avLst/>
          </a:prstGeom>
          <a:noFill/>
        </p:spPr>
        <p:txBody>
          <a:bodyPr wrap="none" rtlCol="0">
            <a:spAutoFit/>
          </a:bodyPr>
          <a:lstStyle/>
          <a:p>
            <a:r>
              <a:rPr lang="fa-IR" dirty="0" smtClean="0"/>
              <a:t>27</a:t>
            </a:r>
            <a:endParaRPr lang="en-US" dirty="0"/>
          </a:p>
        </p:txBody>
      </p:sp>
      <p:sp>
        <p:nvSpPr>
          <p:cNvPr id="3" name="Rectangle 2"/>
          <p:cNvSpPr/>
          <p:nvPr/>
        </p:nvSpPr>
        <p:spPr>
          <a:xfrm>
            <a:off x="4104068" y="1247697"/>
            <a:ext cx="6096000" cy="2585323"/>
          </a:xfrm>
          <a:prstGeom prst="rect">
            <a:avLst/>
          </a:prstGeom>
        </p:spPr>
        <p:txBody>
          <a:bodyPr>
            <a:spAutoFit/>
          </a:bodyPr>
          <a:lstStyle/>
          <a:p>
            <a:pPr algn="r"/>
            <a:r>
              <a:rPr lang="fa-IR" b="1" dirty="0"/>
              <a:t>سیستم کنترل فشار باد تایر غیر مستقیم</a:t>
            </a:r>
          </a:p>
          <a:p>
            <a:pPr algn="r"/>
            <a:r>
              <a:rPr lang="fa-IR" dirty="0"/>
              <a:t>این سیستم نسل جدید کنترل فشار باد تایر است و در آن از یک اصل فیزیکی ساده استفاده شده است: ارتفاع تایر کم باد و یا پر باد کمتر و یا بیشتر از تایر عادی است و به همین دلیل برای طی مسافت مشخص باید دور بیشتر و یا کمتری بزند. در این سیستم ها با اندازه گیری دوران هر چرخ و مقایسه آن با دور ایده آل کم بادی و یا پر بادی تایرها تشخیص داده می شود. در مدل های پیشرفته تر از ارتعاش تایر هم می توان به این مطلب پی برد. این سیستم ها پیچیدگی بیشتری از سیستم های عادی دارند و به همین دلیل هنوز فراگیر نشده اند.</a:t>
            </a:r>
          </a:p>
        </p:txBody>
      </p:sp>
    </p:spTree>
    <p:extLst>
      <p:ext uri="{BB962C8B-B14F-4D97-AF65-F5344CB8AC3E}">
        <p14:creationId xmlns:p14="http://schemas.microsoft.com/office/powerpoint/2010/main" val="326969362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6947" y="1595220"/>
            <a:ext cx="6096000" cy="3693319"/>
          </a:xfrm>
          <a:prstGeom prst="rect">
            <a:avLst/>
          </a:prstGeom>
        </p:spPr>
        <p:txBody>
          <a:bodyPr>
            <a:spAutoFit/>
          </a:bodyPr>
          <a:lstStyle/>
          <a:p>
            <a:pPr algn="r"/>
            <a:r>
              <a:rPr lang="fa-IR" dirty="0"/>
              <a:t>تعریف </a:t>
            </a:r>
            <a:r>
              <a:rPr lang="fa-IR" dirty="0" smtClean="0"/>
              <a:t>عمومی              یعنی </a:t>
            </a:r>
            <a:r>
              <a:rPr lang="fa-IR" dirty="0"/>
              <a:t>وسيله ای که شامل یک کشنده سیم دار است.</a:t>
            </a:r>
            <a:br>
              <a:rPr lang="fa-IR" dirty="0"/>
            </a:br>
            <a:r>
              <a:rPr lang="fa-IR" dirty="0"/>
              <a:t>اساس کار وینچ ها حضور در نقطه ای ثابت و کشیدن جسمی به سوی خود است، حالت دیگر زمانی است که وینچ و جسم متحرک هر دو به سوی نقطه ای ثابت حرکت میکنند. اجزای اصلی آن شامل يك قرقره، كابل فلزی بسته شده روی آن، قلاب گلاویز و جعبه دنده است.</a:t>
            </a:r>
            <a:br>
              <a:rPr lang="fa-IR" dirty="0"/>
            </a:br>
            <a:r>
              <a:rPr lang="fa-IR" dirty="0"/>
              <a:t>اين سيستم در انواع مختلف برقی، هيدروليكی، دستی و گاردانی تولید میشود. در نوع برقی يك الكتروموتور هم به اجزای اصلی اضافه میشود تا نيروی گرداننده را فراهم کند. در نوع هيدروليكی اين نيرو توسط پمپ روغنی پرفشار كه حركت خود را ازجعبه دنده كمكی يا هرزگرد متصل به آن می گيرد، ايجاد میشود. نوع گاردانی نیز نيروی خود را توسط يك گاردان كه به جعبه دنده کمکی متصل است، تأمين ميكند. نوع دستی نیز چنانچه از نامش پیداست بدون قوای محرکه خارجی و توسط نیروی گشتاور دست انسان کار میکند. برتری مدل گاردانی قدرت بالاتر آن نسبت به بقیه مدلها است.</a:t>
            </a:r>
            <a:endParaRPr lang="en-US" dirty="0"/>
          </a:p>
        </p:txBody>
      </p:sp>
      <p:sp>
        <p:nvSpPr>
          <p:cNvPr id="3" name="Rectangle 2"/>
          <p:cNvSpPr/>
          <p:nvPr/>
        </p:nvSpPr>
        <p:spPr>
          <a:xfrm>
            <a:off x="8141470" y="1595220"/>
            <a:ext cx="947695" cy="369332"/>
          </a:xfrm>
          <a:prstGeom prst="rect">
            <a:avLst/>
          </a:prstGeom>
        </p:spPr>
        <p:txBody>
          <a:bodyPr wrap="none">
            <a:spAutoFit/>
          </a:bodyPr>
          <a:lstStyle/>
          <a:p>
            <a:r>
              <a:rPr lang="en-US" dirty="0"/>
              <a:t>Winch </a:t>
            </a:r>
          </a:p>
        </p:txBody>
      </p:sp>
    </p:spTree>
    <p:extLst>
      <p:ext uri="{BB962C8B-B14F-4D97-AF65-F5344CB8AC3E}">
        <p14:creationId xmlns:p14="http://schemas.microsoft.com/office/powerpoint/2010/main" val="189867972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1762445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2281" y="1647147"/>
            <a:ext cx="6096000" cy="1477328"/>
          </a:xfrm>
          <a:prstGeom prst="rect">
            <a:avLst/>
          </a:prstGeom>
        </p:spPr>
        <p:txBody>
          <a:bodyPr>
            <a:spAutoFit/>
          </a:bodyPr>
          <a:lstStyle/>
          <a:p>
            <a:pPr algn="r"/>
            <a:r>
              <a:rPr lang="fa-IR" dirty="0"/>
              <a:t>آینه برقی قابلیت تنظیم آینه های جانبی برای دید بهتر توسط‌ دکمه های کنار فرمان یا کنار دستگیره درونی خودرو به راننده میدهد. در برخی از خودروهای لوکس آینه های جانبی شامل گرمکن شیشه برای آب کردن برف یا بر طرف کردن بخار بر روی آینه میباشند. آپشن آینه برقی قابل نصب بر روی تمامی خودروها میباشد.</a:t>
            </a:r>
            <a:endParaRPr lang="en-US" dirty="0"/>
          </a:p>
        </p:txBody>
      </p:sp>
      <p:sp>
        <p:nvSpPr>
          <p:cNvPr id="3" name="TextBox 2"/>
          <p:cNvSpPr txBox="1"/>
          <p:nvPr/>
        </p:nvSpPr>
        <p:spPr>
          <a:xfrm>
            <a:off x="9045544" y="811369"/>
            <a:ext cx="862737" cy="369332"/>
          </a:xfrm>
          <a:prstGeom prst="rect">
            <a:avLst/>
          </a:prstGeom>
          <a:noFill/>
        </p:spPr>
        <p:txBody>
          <a:bodyPr wrap="none" rtlCol="0">
            <a:spAutoFit/>
          </a:bodyPr>
          <a:lstStyle/>
          <a:p>
            <a:pPr algn="r"/>
            <a:r>
              <a:rPr lang="fa-IR" dirty="0" smtClean="0"/>
              <a:t>آینه برقی</a:t>
            </a:r>
            <a:endParaRPr lang="en-US" dirty="0"/>
          </a:p>
        </p:txBody>
      </p:sp>
    </p:spTree>
    <p:extLst>
      <p:ext uri="{BB962C8B-B14F-4D97-AF65-F5344CB8AC3E}">
        <p14:creationId xmlns:p14="http://schemas.microsoft.com/office/powerpoint/2010/main" val="424256938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705245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13969" y="771591"/>
            <a:ext cx="1717137" cy="369332"/>
          </a:xfrm>
          <a:prstGeom prst="rect">
            <a:avLst/>
          </a:prstGeom>
        </p:spPr>
        <p:txBody>
          <a:bodyPr wrap="none">
            <a:spAutoFit/>
          </a:bodyPr>
          <a:lstStyle/>
          <a:p>
            <a:r>
              <a:rPr lang="en-US" b="1" dirty="0"/>
              <a:t>Cool Box </a:t>
            </a:r>
            <a:r>
              <a:rPr lang="fa-IR" b="1" dirty="0"/>
              <a:t>یخچال</a:t>
            </a:r>
          </a:p>
        </p:txBody>
      </p:sp>
      <p:sp>
        <p:nvSpPr>
          <p:cNvPr id="10" name="Rectangle 9"/>
          <p:cNvSpPr/>
          <p:nvPr/>
        </p:nvSpPr>
        <p:spPr>
          <a:xfrm>
            <a:off x="3635106" y="1978830"/>
            <a:ext cx="6096000" cy="1200329"/>
          </a:xfrm>
          <a:prstGeom prst="rect">
            <a:avLst/>
          </a:prstGeom>
        </p:spPr>
        <p:txBody>
          <a:bodyPr>
            <a:spAutoFit/>
          </a:bodyPr>
          <a:lstStyle/>
          <a:p>
            <a:pPr algn="r"/>
            <a:r>
              <a:rPr lang="fa-IR" dirty="0" smtClean="0"/>
              <a:t>(</a:t>
            </a:r>
            <a:r>
              <a:rPr lang="fa-IR" dirty="0"/>
              <a:t>یخچال) محفظه ی نگهداری مایعات، تعبیه شده در قسمت کنسول وسط، عقب یا جلو خودرو با ظرفیت های متفاوت ۸ الی ۱۶ لیتری میباشد. این آپشن در خودروهای لوکس عرضه میشود. در بیشتر خودروهای </a:t>
            </a:r>
            <a:r>
              <a:rPr lang="fa-IR" dirty="0">
                <a:hlinkClick r:id="rId2"/>
              </a:rPr>
              <a:t>فرست کلاس</a:t>
            </a:r>
            <a:r>
              <a:rPr lang="fa-IR" dirty="0"/>
              <a:t> </a:t>
            </a:r>
            <a:r>
              <a:rPr lang="fa-IR" dirty="0" smtClean="0"/>
              <a:t>این </a:t>
            </a:r>
            <a:r>
              <a:rPr lang="fa-IR" dirty="0"/>
              <a:t>آپشن به صورت  استاندارد عرضه میشود</a:t>
            </a:r>
            <a:r>
              <a:rPr lang="fa-IR" dirty="0" smtClean="0"/>
              <a:t>.</a:t>
            </a:r>
            <a:endParaRPr lang="en-US" dirty="0"/>
          </a:p>
        </p:txBody>
      </p:sp>
    </p:spTree>
    <p:extLst>
      <p:ext uri="{BB962C8B-B14F-4D97-AF65-F5344CB8AC3E}">
        <p14:creationId xmlns:p14="http://schemas.microsoft.com/office/powerpoint/2010/main" val="158138230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371212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3205" y="1646941"/>
            <a:ext cx="6096000" cy="2585323"/>
          </a:xfrm>
          <a:prstGeom prst="rect">
            <a:avLst/>
          </a:prstGeom>
        </p:spPr>
        <p:txBody>
          <a:bodyPr>
            <a:spAutoFit/>
          </a:bodyPr>
          <a:lstStyle/>
          <a:p>
            <a:pPr algn="r"/>
            <a:r>
              <a:rPr lang="fa-IR" dirty="0"/>
              <a:t>حتی در صورت استفاده از کولرهای قوی، تابش مستقیم آفتاب موجب گرم شدن بخشی از صورت و بدن سرنشینان خودرو می گردد و آسایش را از آنها سلب می کند.</a:t>
            </a:r>
            <a:br>
              <a:rPr lang="fa-IR" dirty="0"/>
            </a:br>
            <a:r>
              <a:rPr lang="fa-IR" dirty="0"/>
              <a:t>پرده دور در انواع خودرو تا 50% می تواند از ورود گرمای خورشید جلوگیری نماید ، لذا علاوه بر ایجاد آسایش، کاهش مصرف سوخت را در خودرو نیز بدلیل استفاده کمتر از کولر به همراه خواهد داشت. پرده دور به صورت دستی باز و بسته میشود و در برخی از خودروها توسط دکمه باز و بسته پنجره به صورت برقی انجام میشود. پرده های دور برای سرنشینان عقب در نظر گرفته شده است. پرده درو قابل نصب بر روی تمامی خودروها میباشد.</a:t>
            </a:r>
            <a:endParaRPr lang="en-US" dirty="0"/>
          </a:p>
        </p:txBody>
      </p:sp>
      <p:sp>
        <p:nvSpPr>
          <p:cNvPr id="3" name="Rectangle 2"/>
          <p:cNvSpPr/>
          <p:nvPr/>
        </p:nvSpPr>
        <p:spPr>
          <a:xfrm>
            <a:off x="9237690" y="835985"/>
            <a:ext cx="851515" cy="369332"/>
          </a:xfrm>
          <a:prstGeom prst="rect">
            <a:avLst/>
          </a:prstGeom>
        </p:spPr>
        <p:txBody>
          <a:bodyPr wrap="none">
            <a:spAutoFit/>
          </a:bodyPr>
          <a:lstStyle/>
          <a:p>
            <a:r>
              <a:rPr lang="fa-IR" dirty="0"/>
              <a:t>پرده دور</a:t>
            </a:r>
            <a:endParaRPr lang="en-US" dirty="0"/>
          </a:p>
        </p:txBody>
      </p:sp>
    </p:spTree>
    <p:extLst>
      <p:ext uri="{BB962C8B-B14F-4D97-AF65-F5344CB8AC3E}">
        <p14:creationId xmlns:p14="http://schemas.microsoft.com/office/powerpoint/2010/main" val="27562414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263619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9825" y="2001419"/>
            <a:ext cx="6096000" cy="923330"/>
          </a:xfrm>
          <a:prstGeom prst="rect">
            <a:avLst/>
          </a:prstGeom>
        </p:spPr>
        <p:txBody>
          <a:bodyPr>
            <a:spAutoFit/>
          </a:bodyPr>
          <a:lstStyle/>
          <a:p>
            <a:pPr algn="r"/>
            <a:r>
              <a:rPr lang="fa-IR" dirty="0"/>
              <a:t>گرمکن برف پاک کن در فصل زمستان در دمای زیر صفر درجه با گرم کردن آب برف پاک کن از یخ زدن آن جلوگیری میکند تا راننده قادر به تمیز کردن شیشه جلوی خودرو باشد.</a:t>
            </a:r>
            <a:endParaRPr lang="en-US" dirty="0"/>
          </a:p>
        </p:txBody>
      </p:sp>
      <p:sp>
        <p:nvSpPr>
          <p:cNvPr id="3" name="Rectangle 2"/>
          <p:cNvSpPr/>
          <p:nvPr/>
        </p:nvSpPr>
        <p:spPr>
          <a:xfrm>
            <a:off x="8388463" y="926137"/>
            <a:ext cx="1837362" cy="369332"/>
          </a:xfrm>
          <a:prstGeom prst="rect">
            <a:avLst/>
          </a:prstGeom>
        </p:spPr>
        <p:txBody>
          <a:bodyPr wrap="none">
            <a:spAutoFit/>
          </a:bodyPr>
          <a:lstStyle/>
          <a:p>
            <a:r>
              <a:rPr lang="fa-IR" dirty="0"/>
              <a:t>گرمکن برف پاک کن </a:t>
            </a:r>
            <a:endParaRPr lang="en-US" dirty="0"/>
          </a:p>
        </p:txBody>
      </p:sp>
    </p:spTree>
    <p:extLst>
      <p:ext uri="{BB962C8B-B14F-4D97-AF65-F5344CB8AC3E}">
        <p14:creationId xmlns:p14="http://schemas.microsoft.com/office/powerpoint/2010/main" val="5158493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3591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28</a:t>
            </a:r>
            <a:endParaRPr lang="en-US" dirty="0"/>
          </a:p>
        </p:txBody>
      </p:sp>
    </p:spTree>
    <p:extLst>
      <p:ext uri="{BB962C8B-B14F-4D97-AF65-F5344CB8AC3E}">
        <p14:creationId xmlns:p14="http://schemas.microsoft.com/office/powerpoint/2010/main" val="398049819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9673" y="1576416"/>
            <a:ext cx="6096000" cy="923330"/>
          </a:xfrm>
          <a:prstGeom prst="rect">
            <a:avLst/>
          </a:prstGeom>
        </p:spPr>
        <p:txBody>
          <a:bodyPr>
            <a:spAutoFit/>
          </a:bodyPr>
          <a:lstStyle/>
          <a:p>
            <a:pPr algn="r"/>
            <a:r>
              <a:rPr lang="fa-IR" dirty="0"/>
              <a:t>گرمکن فرمان قابلیت گرم کردن فرمان خودرو در فصل زمستان به راننده می دهد، آپشن گرم کن فرمان توسط دکمه زیر فرمان، روی فرمان و یا کنار راهنمای خودرو قابلیت فعال سازی دارد. </a:t>
            </a:r>
            <a:endParaRPr lang="en-US" dirty="0"/>
          </a:p>
        </p:txBody>
      </p:sp>
      <p:sp>
        <p:nvSpPr>
          <p:cNvPr id="3" name="Rectangle 2"/>
          <p:cNvSpPr/>
          <p:nvPr/>
        </p:nvSpPr>
        <p:spPr>
          <a:xfrm>
            <a:off x="8846538" y="771590"/>
            <a:ext cx="1289135" cy="369332"/>
          </a:xfrm>
          <a:prstGeom prst="rect">
            <a:avLst/>
          </a:prstGeom>
        </p:spPr>
        <p:txBody>
          <a:bodyPr wrap="none">
            <a:spAutoFit/>
          </a:bodyPr>
          <a:lstStyle/>
          <a:p>
            <a:r>
              <a:rPr lang="fa-IR" dirty="0"/>
              <a:t>گرمکن فرمان </a:t>
            </a:r>
            <a:endParaRPr lang="en-US" dirty="0"/>
          </a:p>
        </p:txBody>
      </p:sp>
    </p:spTree>
    <p:extLst>
      <p:ext uri="{BB962C8B-B14F-4D97-AF65-F5344CB8AC3E}">
        <p14:creationId xmlns:p14="http://schemas.microsoft.com/office/powerpoint/2010/main" val="411914757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99321463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904" y="317679"/>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730454" y="2182504"/>
            <a:ext cx="6096000" cy="1477328"/>
          </a:xfrm>
          <a:prstGeom prst="rect">
            <a:avLst/>
          </a:prstGeom>
        </p:spPr>
        <p:txBody>
          <a:bodyPr>
            <a:spAutoFit/>
          </a:bodyPr>
          <a:lstStyle/>
          <a:p>
            <a:pPr algn="r"/>
            <a:r>
              <a:rPr lang="fa-IR" dirty="0"/>
              <a:t>در برخی از خودروهای لوکس از سیستم خوشبو کننده اتوماتیک استفاده میشود، این دستگاه که به صورت فابریک و نصبی ارائه میشود، قابلیت خشبو کردن خودرو در هر زمان دارد. اسانس بو برای هر سلیقه قابل انتخاب میباشد. این سیستم در مرسدس بنز </a:t>
            </a:r>
            <a:r>
              <a:rPr lang="fa-IR" dirty="0" smtClean="0"/>
              <a:t>به                                                             نام</a:t>
            </a:r>
            <a:r>
              <a:rPr lang="fa-IR" dirty="0"/>
              <a:t> </a:t>
            </a:r>
            <a:r>
              <a:rPr lang="fa-IR" dirty="0" smtClean="0"/>
              <a:t>شناخته </a:t>
            </a:r>
            <a:r>
              <a:rPr lang="fa-IR" dirty="0"/>
              <a:t>شده است</a:t>
            </a:r>
            <a:r>
              <a:rPr lang="fa-IR" dirty="0" smtClean="0"/>
              <a:t>.</a:t>
            </a:r>
            <a:endParaRPr lang="en-US" dirty="0"/>
          </a:p>
        </p:txBody>
      </p:sp>
      <p:sp>
        <p:nvSpPr>
          <p:cNvPr id="4" name="Rectangle 3"/>
          <p:cNvSpPr/>
          <p:nvPr/>
        </p:nvSpPr>
        <p:spPr>
          <a:xfrm>
            <a:off x="3396517" y="3008590"/>
            <a:ext cx="3611886" cy="369332"/>
          </a:xfrm>
          <a:prstGeom prst="rect">
            <a:avLst/>
          </a:prstGeom>
        </p:spPr>
        <p:txBody>
          <a:bodyPr wrap="none">
            <a:spAutoFit/>
          </a:bodyPr>
          <a:lstStyle/>
          <a:p>
            <a:r>
              <a:rPr lang="en-US" dirty="0"/>
              <a:t>Small Perfume Mercedes Benz </a:t>
            </a:r>
          </a:p>
        </p:txBody>
      </p:sp>
      <p:sp>
        <p:nvSpPr>
          <p:cNvPr id="5" name="TextBox 4"/>
          <p:cNvSpPr txBox="1"/>
          <p:nvPr/>
        </p:nvSpPr>
        <p:spPr>
          <a:xfrm>
            <a:off x="7495792" y="514013"/>
            <a:ext cx="1648208" cy="369332"/>
          </a:xfrm>
          <a:prstGeom prst="rect">
            <a:avLst/>
          </a:prstGeom>
          <a:noFill/>
        </p:spPr>
        <p:txBody>
          <a:bodyPr wrap="none" rtlCol="0">
            <a:spAutoFit/>
          </a:bodyPr>
          <a:lstStyle/>
          <a:p>
            <a:pPr algn="r"/>
            <a:r>
              <a:rPr lang="fa-IR" dirty="0" smtClean="0"/>
              <a:t>سیستم تهویه خودرو</a:t>
            </a:r>
            <a:endParaRPr lang="en-US" dirty="0"/>
          </a:p>
        </p:txBody>
      </p:sp>
      <p:sp>
        <p:nvSpPr>
          <p:cNvPr id="6" name="TextBox 5"/>
          <p:cNvSpPr txBox="1"/>
          <p:nvPr/>
        </p:nvSpPr>
        <p:spPr>
          <a:xfrm>
            <a:off x="7155804" y="1416863"/>
            <a:ext cx="1670650" cy="369332"/>
          </a:xfrm>
          <a:prstGeom prst="rect">
            <a:avLst/>
          </a:prstGeom>
          <a:noFill/>
        </p:spPr>
        <p:txBody>
          <a:bodyPr wrap="none" rtlCol="0">
            <a:spAutoFit/>
          </a:bodyPr>
          <a:lstStyle/>
          <a:p>
            <a:pPr algn="r"/>
            <a:r>
              <a:rPr lang="fa-IR" dirty="0" smtClean="0"/>
              <a:t>خوشبو کننده خودرو</a:t>
            </a:r>
            <a:endParaRPr lang="en-US" dirty="0"/>
          </a:p>
        </p:txBody>
      </p:sp>
    </p:spTree>
    <p:extLst>
      <p:ext uri="{BB962C8B-B14F-4D97-AF65-F5344CB8AC3E}">
        <p14:creationId xmlns:p14="http://schemas.microsoft.com/office/powerpoint/2010/main" val="7438337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87593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6956" y="1724421"/>
            <a:ext cx="6096000" cy="1200329"/>
          </a:xfrm>
          <a:prstGeom prst="rect">
            <a:avLst/>
          </a:prstGeom>
        </p:spPr>
        <p:txBody>
          <a:bodyPr>
            <a:spAutoFit/>
          </a:bodyPr>
          <a:lstStyle/>
          <a:p>
            <a:pPr algn="r"/>
            <a:r>
              <a:rPr lang="fa-IR" dirty="0"/>
              <a:t>سیستم کولر خودرو یک آپشن استاندارد در تمامی خودروهای وارداتی میباشد، برخی از خودروها وارداتی لوکس شامل کولر دیجیتالی عقب هستند که تنظیم دما و درجه توسط دکمه انجام میگیرد و اطلاعات تنظیمات را بر روی </a:t>
            </a:r>
            <a:r>
              <a:rPr lang="en-US" dirty="0" smtClean="0"/>
              <a:t> </a:t>
            </a:r>
            <a:r>
              <a:rPr lang="fa-IR" dirty="0"/>
              <a:t>نمایش میدهد. توسط این آپشن سرنشینان عقب قادر به تنظیم دمای دلخواه خود میباشند.</a:t>
            </a:r>
            <a:endParaRPr lang="en-US" dirty="0"/>
          </a:p>
        </p:txBody>
      </p:sp>
      <p:sp>
        <p:nvSpPr>
          <p:cNvPr id="3" name="Rectangle 2"/>
          <p:cNvSpPr/>
          <p:nvPr/>
        </p:nvSpPr>
        <p:spPr>
          <a:xfrm>
            <a:off x="4066956" y="2298827"/>
            <a:ext cx="651140" cy="369332"/>
          </a:xfrm>
          <a:prstGeom prst="rect">
            <a:avLst/>
          </a:prstGeom>
        </p:spPr>
        <p:txBody>
          <a:bodyPr wrap="none">
            <a:spAutoFit/>
          </a:bodyPr>
          <a:lstStyle/>
          <a:p>
            <a:r>
              <a:rPr lang="en-US" dirty="0"/>
              <a:t>LCD</a:t>
            </a:r>
          </a:p>
        </p:txBody>
      </p:sp>
      <p:sp>
        <p:nvSpPr>
          <p:cNvPr id="4" name="Rectangle 3"/>
          <p:cNvSpPr/>
          <p:nvPr/>
        </p:nvSpPr>
        <p:spPr>
          <a:xfrm>
            <a:off x="8416965" y="732954"/>
            <a:ext cx="1745991" cy="369332"/>
          </a:xfrm>
          <a:prstGeom prst="rect">
            <a:avLst/>
          </a:prstGeom>
        </p:spPr>
        <p:txBody>
          <a:bodyPr wrap="none">
            <a:spAutoFit/>
          </a:bodyPr>
          <a:lstStyle/>
          <a:p>
            <a:r>
              <a:rPr lang="fa-IR" dirty="0"/>
              <a:t> کولر دیجیتالی عقب </a:t>
            </a:r>
            <a:endParaRPr lang="en-US" dirty="0"/>
          </a:p>
        </p:txBody>
      </p:sp>
    </p:spTree>
    <p:extLst>
      <p:ext uri="{BB962C8B-B14F-4D97-AF65-F5344CB8AC3E}">
        <p14:creationId xmlns:p14="http://schemas.microsoft.com/office/powerpoint/2010/main" val="41618434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445082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305342"/>
            <a:ext cx="6096000" cy="3970318"/>
          </a:xfrm>
          <a:prstGeom prst="rect">
            <a:avLst/>
          </a:prstGeom>
        </p:spPr>
        <p:txBody>
          <a:bodyPr>
            <a:spAutoFit/>
          </a:bodyPr>
          <a:lstStyle/>
          <a:p>
            <a:pPr algn="r"/>
            <a:r>
              <a:rPr lang="fa-IR" dirty="0"/>
              <a:t>امروزه با توجه به پیشرفت های اخیر در فناوری صنعت خودرو، از سیستم های یکپارچه سرمایشی و گرمایشی در خودروها استفاده می شود. در چنین سیستم هایی، با انتخاب حالت اتوماتیک، می توان دمای فضای داخل اتاق خودرو را به طور یکنواخت تنظیم کرد. به این سیستم ها، سیستم های کنترل هوای </a:t>
            </a:r>
            <a:r>
              <a:rPr lang="fa-IR" dirty="0" smtClean="0"/>
              <a:t>اتوماتیک می گویند</a:t>
            </a:r>
            <a:r>
              <a:rPr lang="fa-IR" dirty="0"/>
              <a:t>. </a:t>
            </a:r>
            <a:r>
              <a:rPr lang="fa-IR" dirty="0" smtClean="0"/>
              <a:t>در </a:t>
            </a:r>
            <a:r>
              <a:rPr lang="fa-IR" dirty="0"/>
              <a:t>واقع از سرواژه های عبارت </a:t>
            </a:r>
            <a:r>
              <a:rPr lang="fa-IR" dirty="0" smtClean="0"/>
              <a:t>گرفته </a:t>
            </a:r>
            <a:r>
              <a:rPr lang="fa-IR" dirty="0"/>
              <a:t>شده است. با استفاده از چنین سیستم هایی، راننده می تواند به حالت دستی درجه حرارت و سرعت فن را تنظیم کند. اما آن چه در این سیستم ها از اهمیت بالایی برخوردار است، حالت تنظیمات اتوماتیک است که با استفاده از آن می توان دمای هوای داخل اتاق خودرو را روی درجه مطلوب تنظیم کرد. بدین صورت که درصورت بالاتر رفتن دمای فضای داخل اتاق خودرو، هوای سرد به صورت اتوماتیک وارد می شود و دما مجدداً به حالت مطلوب باز می گردد. هم چنین درصورت سردتر شدن هوا، با ورود هوای گرم بیش تر، دما مجدداً تنظیم می شود. بنابراین، دمای هوای فضای داخل اتاق خودرو همواره روی حالت مطلوب تنظیم می ماند. این ویژگی، از مزیت های سیستم های جدید کنترل هوای اتوماتیک است.</a:t>
            </a:r>
            <a:endParaRPr lang="en-US" dirty="0"/>
          </a:p>
        </p:txBody>
      </p:sp>
      <p:sp>
        <p:nvSpPr>
          <p:cNvPr id="3" name="Rectangle 2"/>
          <p:cNvSpPr/>
          <p:nvPr/>
        </p:nvSpPr>
        <p:spPr>
          <a:xfrm>
            <a:off x="5623958" y="561460"/>
            <a:ext cx="3663182" cy="369332"/>
          </a:xfrm>
          <a:prstGeom prst="rect">
            <a:avLst/>
          </a:prstGeom>
        </p:spPr>
        <p:txBody>
          <a:bodyPr wrap="none">
            <a:spAutoFit/>
          </a:bodyPr>
          <a:lstStyle/>
          <a:p>
            <a:r>
              <a:rPr lang="en-US" dirty="0"/>
              <a:t>Automatic Climate Controlling </a:t>
            </a:r>
          </a:p>
        </p:txBody>
      </p:sp>
    </p:spTree>
    <p:extLst>
      <p:ext uri="{BB962C8B-B14F-4D97-AF65-F5344CB8AC3E}">
        <p14:creationId xmlns:p14="http://schemas.microsoft.com/office/powerpoint/2010/main" val="117545604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551019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5431" y="1315465"/>
            <a:ext cx="6096000" cy="1754326"/>
          </a:xfrm>
          <a:prstGeom prst="rect">
            <a:avLst/>
          </a:prstGeom>
        </p:spPr>
        <p:txBody>
          <a:bodyPr>
            <a:spAutoFit/>
          </a:bodyPr>
          <a:lstStyle/>
          <a:p>
            <a:pPr algn="r"/>
            <a:r>
              <a:rPr lang="fa-IR" dirty="0"/>
              <a:t>سیستم کولر خودرو یک آپشن استاندارد در تمامی خودروهای وارداتی میباشد، برخی از خودروها شامل کولر دستی (تنظیم دما و درجه کم و زیاد توسط شاسی چرخشی) و برخی دیگر شامل کولر دیجیتالی هستند که تنظیم دما و درجه توسط دکمه انجام میگیرد و اطلاعات تنظیمات را بر روی </a:t>
            </a:r>
            <a:r>
              <a:rPr lang="fa-IR" dirty="0" smtClean="0"/>
              <a:t>          نمایش </a:t>
            </a:r>
            <a:r>
              <a:rPr lang="fa-IR" dirty="0"/>
              <a:t>میدهد. در برخی از خودروها با آپشن کولر دیجیتال، سرنشین جلو قابلیت تنظیم دما و درجه باد دلخواه سمت خودر را دارد.</a:t>
            </a:r>
            <a:endParaRPr lang="en-US" dirty="0"/>
          </a:p>
        </p:txBody>
      </p:sp>
      <p:sp>
        <p:nvSpPr>
          <p:cNvPr id="3" name="Rectangle 2"/>
          <p:cNvSpPr/>
          <p:nvPr/>
        </p:nvSpPr>
        <p:spPr>
          <a:xfrm>
            <a:off x="5669125" y="2166870"/>
            <a:ext cx="715260" cy="369332"/>
          </a:xfrm>
          <a:prstGeom prst="rect">
            <a:avLst/>
          </a:prstGeom>
        </p:spPr>
        <p:txBody>
          <a:bodyPr wrap="none">
            <a:spAutoFit/>
          </a:bodyPr>
          <a:lstStyle/>
          <a:p>
            <a:r>
              <a:rPr lang="en-US" dirty="0"/>
              <a:t>LCD </a:t>
            </a:r>
          </a:p>
        </p:txBody>
      </p:sp>
      <p:sp>
        <p:nvSpPr>
          <p:cNvPr id="4" name="TextBox 3"/>
          <p:cNvSpPr txBox="1"/>
          <p:nvPr/>
        </p:nvSpPr>
        <p:spPr>
          <a:xfrm>
            <a:off x="9022978" y="759854"/>
            <a:ext cx="1138453" cy="369332"/>
          </a:xfrm>
          <a:prstGeom prst="rect">
            <a:avLst/>
          </a:prstGeom>
          <a:noFill/>
        </p:spPr>
        <p:txBody>
          <a:bodyPr wrap="none" rtlCol="0">
            <a:spAutoFit/>
          </a:bodyPr>
          <a:lstStyle/>
          <a:p>
            <a:pPr algn="r"/>
            <a:r>
              <a:rPr lang="fa-IR" dirty="0" smtClean="0"/>
              <a:t>کولر دیجیتال</a:t>
            </a:r>
            <a:endParaRPr lang="en-US" dirty="0"/>
          </a:p>
        </p:txBody>
      </p:sp>
    </p:spTree>
    <p:extLst>
      <p:ext uri="{BB962C8B-B14F-4D97-AF65-F5344CB8AC3E}">
        <p14:creationId xmlns:p14="http://schemas.microsoft.com/office/powerpoint/2010/main" val="298560106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26"/>
            <a:ext cx="12192000" cy="7025425"/>
          </a:xfrm>
          <a:prstGeom prst="rect">
            <a:avLst/>
          </a:prstGeom>
        </p:spPr>
      </p:pic>
    </p:spTree>
    <p:extLst>
      <p:ext uri="{BB962C8B-B14F-4D97-AF65-F5344CB8AC3E}">
        <p14:creationId xmlns:p14="http://schemas.microsoft.com/office/powerpoint/2010/main" val="145041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29</a:t>
            </a:r>
            <a:endParaRPr lang="en-US" dirty="0"/>
          </a:p>
        </p:txBody>
      </p:sp>
    </p:spTree>
    <p:extLst>
      <p:ext uri="{BB962C8B-B14F-4D97-AF65-F5344CB8AC3E}">
        <p14:creationId xmlns:p14="http://schemas.microsoft.com/office/powerpoint/2010/main" val="326421619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2704" y="1547285"/>
            <a:ext cx="6096000" cy="1754326"/>
          </a:xfrm>
          <a:prstGeom prst="rect">
            <a:avLst/>
          </a:prstGeom>
        </p:spPr>
        <p:txBody>
          <a:bodyPr>
            <a:spAutoFit/>
          </a:bodyPr>
          <a:lstStyle/>
          <a:p>
            <a:pPr algn="r"/>
            <a:r>
              <a:rPr lang="fa-IR" dirty="0"/>
              <a:t>نور مخفی در طراحی خودروهای لوکس استفاده می شود، نور مخفی با استفاده از چراغ های </a:t>
            </a:r>
            <a:r>
              <a:rPr lang="fa-IR" dirty="0" smtClean="0"/>
              <a:t>            رنگی </a:t>
            </a:r>
            <a:r>
              <a:rPr lang="fa-IR" dirty="0"/>
              <a:t>زیر دستگیره درب ها از داخل خودرو و زیر داشبود روشنایی بی نظیری به اتاق خودرو می دهد، در برخی از خودروها رنگ و درجه روشنایی نور مخفی قابل تنظیم میباشد. نور مخفی به عنوان یک آپشن لوکس در خودروهای وارداتی عرضه میشود و برای سفارش این آپشن باید هزینه بیشتری پرداخت کرد.</a:t>
            </a:r>
            <a:endParaRPr lang="en-US" dirty="0"/>
          </a:p>
        </p:txBody>
      </p:sp>
      <p:sp>
        <p:nvSpPr>
          <p:cNvPr id="3" name="Rectangle 2"/>
          <p:cNvSpPr/>
          <p:nvPr/>
        </p:nvSpPr>
        <p:spPr>
          <a:xfrm>
            <a:off x="8470522" y="1849682"/>
            <a:ext cx="651140" cy="369332"/>
          </a:xfrm>
          <a:prstGeom prst="rect">
            <a:avLst/>
          </a:prstGeom>
        </p:spPr>
        <p:txBody>
          <a:bodyPr wrap="none">
            <a:spAutoFit/>
          </a:bodyPr>
          <a:lstStyle/>
          <a:p>
            <a:r>
              <a:rPr lang="en-US" dirty="0"/>
              <a:t>LED </a:t>
            </a:r>
          </a:p>
        </p:txBody>
      </p:sp>
      <p:sp>
        <p:nvSpPr>
          <p:cNvPr id="4" name="Rectangle 3"/>
          <p:cNvSpPr/>
          <p:nvPr/>
        </p:nvSpPr>
        <p:spPr>
          <a:xfrm>
            <a:off x="9247727" y="732954"/>
            <a:ext cx="990977" cy="369332"/>
          </a:xfrm>
          <a:prstGeom prst="rect">
            <a:avLst/>
          </a:prstGeom>
        </p:spPr>
        <p:txBody>
          <a:bodyPr wrap="none">
            <a:spAutoFit/>
          </a:bodyPr>
          <a:lstStyle/>
          <a:p>
            <a:r>
              <a:rPr lang="fa-IR" dirty="0"/>
              <a:t>نور مخفی </a:t>
            </a:r>
            <a:endParaRPr lang="en-US" dirty="0"/>
          </a:p>
        </p:txBody>
      </p:sp>
    </p:spTree>
    <p:extLst>
      <p:ext uri="{BB962C8B-B14F-4D97-AF65-F5344CB8AC3E}">
        <p14:creationId xmlns:p14="http://schemas.microsoft.com/office/powerpoint/2010/main" val="126295618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38858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040" y="1801693"/>
            <a:ext cx="6096000" cy="1477328"/>
          </a:xfrm>
          <a:prstGeom prst="rect">
            <a:avLst/>
          </a:prstGeom>
        </p:spPr>
        <p:txBody>
          <a:bodyPr>
            <a:spAutoFit/>
          </a:bodyPr>
          <a:lstStyle/>
          <a:p>
            <a:pPr algn="r"/>
            <a:r>
              <a:rPr lang="fa-IR" dirty="0"/>
              <a:t>در برخی خودروها از طراحی آلومینیوم در داخل اتاق استفاده میشود. طراحی داخل آلومینیوم بیشتر در لاین اسپرت و یا معمولی خودروها استفاده میشود که شامل قسمت هایی از قبیل جلو داشبورد، دستگیره های درب از داخل، کنسول میانی و.. می باشد کمپانی بی ام و در طراحی ایکس لاین و اسپرت لاین از آلومینیوم بیشتر از طراحی های دیگر استفاده میکند.</a:t>
            </a:r>
          </a:p>
        </p:txBody>
      </p:sp>
      <p:sp>
        <p:nvSpPr>
          <p:cNvPr id="3" name="Rectangle 2"/>
          <p:cNvSpPr/>
          <p:nvPr/>
        </p:nvSpPr>
        <p:spPr>
          <a:xfrm>
            <a:off x="8591912" y="810227"/>
            <a:ext cx="1499128" cy="369332"/>
          </a:xfrm>
          <a:prstGeom prst="rect">
            <a:avLst/>
          </a:prstGeom>
        </p:spPr>
        <p:txBody>
          <a:bodyPr wrap="none">
            <a:spAutoFit/>
          </a:bodyPr>
          <a:lstStyle/>
          <a:p>
            <a:r>
              <a:rPr lang="fa-IR" dirty="0"/>
              <a:t>طراحی آلومینیوم </a:t>
            </a:r>
            <a:endParaRPr lang="en-US" dirty="0"/>
          </a:p>
        </p:txBody>
      </p:sp>
    </p:spTree>
    <p:extLst>
      <p:ext uri="{BB962C8B-B14F-4D97-AF65-F5344CB8AC3E}">
        <p14:creationId xmlns:p14="http://schemas.microsoft.com/office/powerpoint/2010/main" val="397753168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198095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51572" y="811369"/>
            <a:ext cx="1526380" cy="369332"/>
          </a:xfrm>
          <a:prstGeom prst="rect">
            <a:avLst/>
          </a:prstGeom>
          <a:noFill/>
        </p:spPr>
        <p:txBody>
          <a:bodyPr wrap="none" rtlCol="0">
            <a:spAutoFit/>
          </a:bodyPr>
          <a:lstStyle/>
          <a:p>
            <a:r>
              <a:rPr lang="fa-IR" dirty="0" smtClean="0"/>
              <a:t>طراحی چوب یات</a:t>
            </a:r>
            <a:endParaRPr lang="en-US" dirty="0"/>
          </a:p>
        </p:txBody>
      </p:sp>
      <p:sp>
        <p:nvSpPr>
          <p:cNvPr id="5" name="TextBox 4"/>
          <p:cNvSpPr txBox="1"/>
          <p:nvPr/>
        </p:nvSpPr>
        <p:spPr>
          <a:xfrm>
            <a:off x="8889806" y="1609859"/>
            <a:ext cx="1188146" cy="369332"/>
          </a:xfrm>
          <a:prstGeom prst="rect">
            <a:avLst/>
          </a:prstGeom>
          <a:noFill/>
        </p:spPr>
        <p:txBody>
          <a:bodyPr wrap="none" rtlCol="0">
            <a:spAutoFit/>
          </a:bodyPr>
          <a:lstStyle/>
          <a:p>
            <a:r>
              <a:rPr lang="fa-IR" dirty="0" smtClean="0"/>
              <a:t>طراحی چوب</a:t>
            </a:r>
            <a:endParaRPr lang="en-US" dirty="0"/>
          </a:p>
        </p:txBody>
      </p:sp>
      <p:sp>
        <p:nvSpPr>
          <p:cNvPr id="6" name="TextBox 5"/>
          <p:cNvSpPr txBox="1"/>
          <p:nvPr/>
        </p:nvSpPr>
        <p:spPr>
          <a:xfrm>
            <a:off x="8921865" y="2408349"/>
            <a:ext cx="1156087" cy="369332"/>
          </a:xfrm>
          <a:prstGeom prst="rect">
            <a:avLst/>
          </a:prstGeom>
          <a:noFill/>
        </p:spPr>
        <p:txBody>
          <a:bodyPr wrap="none" rtlCol="0">
            <a:spAutoFit/>
          </a:bodyPr>
          <a:lstStyle/>
          <a:p>
            <a:pPr algn="r"/>
            <a:r>
              <a:rPr lang="fa-IR" dirty="0" smtClean="0"/>
              <a:t>داشبورد چرم</a:t>
            </a:r>
            <a:endParaRPr lang="en-US" dirty="0"/>
          </a:p>
        </p:txBody>
      </p:sp>
      <p:sp>
        <p:nvSpPr>
          <p:cNvPr id="7" name="TextBox 6"/>
          <p:cNvSpPr txBox="1"/>
          <p:nvPr/>
        </p:nvSpPr>
        <p:spPr>
          <a:xfrm>
            <a:off x="9173537" y="3206839"/>
            <a:ext cx="904415" cy="369332"/>
          </a:xfrm>
          <a:prstGeom prst="rect">
            <a:avLst/>
          </a:prstGeom>
          <a:noFill/>
        </p:spPr>
        <p:txBody>
          <a:bodyPr wrap="none" rtlCol="0">
            <a:spAutoFit/>
          </a:bodyPr>
          <a:lstStyle/>
          <a:p>
            <a:pPr algn="r"/>
            <a:r>
              <a:rPr lang="fa-IR" dirty="0" smtClean="0"/>
              <a:t>سقف جیر</a:t>
            </a:r>
            <a:endParaRPr lang="en-US" dirty="0"/>
          </a:p>
        </p:txBody>
      </p:sp>
      <p:sp>
        <p:nvSpPr>
          <p:cNvPr id="8" name="TextBox 7"/>
          <p:cNvSpPr txBox="1"/>
          <p:nvPr/>
        </p:nvSpPr>
        <p:spPr>
          <a:xfrm>
            <a:off x="8599662" y="4005329"/>
            <a:ext cx="1478290" cy="369332"/>
          </a:xfrm>
          <a:prstGeom prst="rect">
            <a:avLst/>
          </a:prstGeom>
          <a:noFill/>
        </p:spPr>
        <p:txBody>
          <a:bodyPr wrap="none" rtlCol="0">
            <a:spAutoFit/>
          </a:bodyPr>
          <a:lstStyle/>
          <a:p>
            <a:r>
              <a:rPr lang="fa-IR" dirty="0" smtClean="0"/>
              <a:t>طراحی فیبر کرن</a:t>
            </a:r>
            <a:endParaRPr lang="en-US" dirty="0"/>
          </a:p>
        </p:txBody>
      </p:sp>
    </p:spTree>
    <p:extLst>
      <p:ext uri="{BB962C8B-B14F-4D97-AF65-F5344CB8AC3E}">
        <p14:creationId xmlns:p14="http://schemas.microsoft.com/office/powerpoint/2010/main" val="9862115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5583" y="1337643"/>
            <a:ext cx="6096000" cy="3693319"/>
          </a:xfrm>
          <a:prstGeom prst="rect">
            <a:avLst/>
          </a:prstGeom>
        </p:spPr>
        <p:txBody>
          <a:bodyPr>
            <a:spAutoFit/>
          </a:bodyPr>
          <a:lstStyle/>
          <a:p>
            <a:pPr algn="r"/>
            <a:r>
              <a:rPr lang="fa-IR" dirty="0"/>
              <a:t>در طراحی برخی از خودروهای لوکس از فیبر کربن استفاده شده است. الیاف کربن یا همان فیبرکربن در حقیقت الیافی با قطر 5.10 میکرومتر بوده که عمدتا از اتم های کربن تشکیل می شوند. برای تولید فیبر کربن، اتم های کربن با یکدیگر در کریستالی که کم و بیش به موازات محور طولی الیاف که با کریستال هم ترازست، در وسط قرار گرفته و با فیبری قدرت بالا و پرحجم اتصال پیدا می کند.</a:t>
            </a:r>
          </a:p>
          <a:p>
            <a:pPr algn="r"/>
            <a:r>
              <a:rPr lang="fa-IR" dirty="0"/>
              <a:t>با قرار گیری چند هزار الیاف کربن در کنار یکدیگر، پارچه فیبرکربنی به وجود می آید. از ویژگی الیاف کربن، استحکام بالا/وزن کم/ قابلیت کششی بالا/ظرفیت بالا دربرابر حرارت/ مقاومت بالای شیمیایی و انبساط حرارتی کم که موجب می شود آنها در زمینه هوا و فضا، مهندسی عمران، موتورسواری و اتومبیلرانی، نظامی و برخی دیگر مورد استفاده قرار گیرند.</a:t>
            </a:r>
          </a:p>
          <a:p>
            <a:pPr algn="r"/>
            <a:r>
              <a:rPr lang="fa-IR" dirty="0"/>
              <a:t>البته چنین ویژگی هایی ارزان نبوده و نسبت به الیاف پلاستیک یا شیشه گران قیمت هستند.</a:t>
            </a:r>
          </a:p>
        </p:txBody>
      </p:sp>
      <p:sp>
        <p:nvSpPr>
          <p:cNvPr id="3" name="TextBox 2"/>
          <p:cNvSpPr txBox="1"/>
          <p:nvPr/>
        </p:nvSpPr>
        <p:spPr>
          <a:xfrm>
            <a:off x="8730013" y="785611"/>
            <a:ext cx="1521570" cy="369332"/>
          </a:xfrm>
          <a:prstGeom prst="rect">
            <a:avLst/>
          </a:prstGeom>
          <a:noFill/>
        </p:spPr>
        <p:txBody>
          <a:bodyPr wrap="none" rtlCol="0">
            <a:spAutoFit/>
          </a:bodyPr>
          <a:lstStyle/>
          <a:p>
            <a:r>
              <a:rPr lang="fa-IR" dirty="0" smtClean="0"/>
              <a:t>طراحی فیبر کربن</a:t>
            </a:r>
            <a:endParaRPr lang="en-US" dirty="0"/>
          </a:p>
        </p:txBody>
      </p:sp>
    </p:spTree>
    <p:extLst>
      <p:ext uri="{BB962C8B-B14F-4D97-AF65-F5344CB8AC3E}">
        <p14:creationId xmlns:p14="http://schemas.microsoft.com/office/powerpoint/2010/main" val="242695475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36665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28343"/>
            <a:ext cx="6096000" cy="4524315"/>
          </a:xfrm>
          <a:prstGeom prst="rect">
            <a:avLst/>
          </a:prstGeom>
        </p:spPr>
        <p:txBody>
          <a:bodyPr>
            <a:spAutoFit/>
          </a:bodyPr>
          <a:lstStyle/>
          <a:p>
            <a:pPr algn="r"/>
            <a:r>
              <a:rPr lang="fa-IR" dirty="0"/>
              <a:t>تکنولوژی </a:t>
            </a:r>
            <a:r>
              <a:rPr lang="en-US" dirty="0"/>
              <a:t>LTA - </a:t>
            </a:r>
            <a:r>
              <a:rPr lang="fa-IR" dirty="0"/>
              <a:t>تکنولوژی </a:t>
            </a:r>
            <a:r>
              <a:rPr lang="en-US" dirty="0"/>
              <a:t>IMA - </a:t>
            </a:r>
            <a:r>
              <a:rPr lang="fa-IR" dirty="0"/>
              <a:t>فناوری </a:t>
            </a:r>
            <a:r>
              <a:rPr lang="en-US" dirty="0"/>
              <a:t>V2V</a:t>
            </a:r>
          </a:p>
          <a:p>
            <a:pPr algn="r"/>
            <a:endParaRPr lang="en-US" dirty="0"/>
          </a:p>
          <a:p>
            <a:pPr algn="r"/>
            <a:r>
              <a:rPr lang="fa-IR" dirty="0"/>
              <a:t>این تکنولوژی توسط سازمان امنیت ترافیک ملی در کشور آمریکا به جهت به حداقل رساندن میزان تصادف در کشور اجرایی گردیده.  در این تکنولوژی از دو طرح اصلی استفاده شده است :</a:t>
            </a:r>
          </a:p>
          <a:p>
            <a:pPr algn="r"/>
            <a:endParaRPr lang="fa-IR" dirty="0"/>
          </a:p>
          <a:p>
            <a:pPr algn="r"/>
            <a:r>
              <a:rPr lang="fa-IR" dirty="0" smtClean="0"/>
              <a:t>تکنولوژی  </a:t>
            </a:r>
            <a:endParaRPr lang="en-US" dirty="0"/>
          </a:p>
          <a:p>
            <a:pPr algn="r"/>
            <a:r>
              <a:rPr lang="en-US" dirty="0"/>
              <a:t>    </a:t>
            </a:r>
            <a:r>
              <a:rPr lang="fa-IR" dirty="0"/>
              <a:t>تکنولوژی  </a:t>
            </a:r>
            <a:endParaRPr lang="en-US" dirty="0"/>
          </a:p>
          <a:p>
            <a:pPr algn="r"/>
            <a:r>
              <a:rPr lang="fa-IR" dirty="0"/>
              <a:t>تکنولوژی </a:t>
            </a:r>
            <a:r>
              <a:rPr lang="fa-IR" dirty="0" smtClean="0"/>
              <a:t>را </a:t>
            </a:r>
            <a:r>
              <a:rPr lang="fa-IR" dirty="0"/>
              <a:t>اینطور می توان </a:t>
            </a:r>
            <a:r>
              <a:rPr lang="fa-IR" dirty="0" smtClean="0"/>
              <a:t>تعریف کرد </a:t>
            </a:r>
            <a:r>
              <a:rPr lang="fa-IR" dirty="0"/>
              <a:t>، زمانی که شما میخواهید گردش به چپ داشته باشید و دقیقا در همان لحظه خودرویی در لاین مخالف خودروی شما قرار گرفته باشد در این لحظه خودروی شما که از این تکنولوژی برخوردار است  به شما اخطار می دهد که عمل گردش به چپ را انجام ندهید.</a:t>
            </a:r>
          </a:p>
          <a:p>
            <a:endParaRPr lang="fa-IR" dirty="0"/>
          </a:p>
          <a:p>
            <a:pPr algn="r"/>
            <a:r>
              <a:rPr lang="fa-IR" dirty="0"/>
              <a:t>تکنولوژی </a:t>
            </a:r>
            <a:r>
              <a:rPr lang="en-US" dirty="0" smtClean="0"/>
              <a:t>،  </a:t>
            </a:r>
            <a:r>
              <a:rPr lang="fa-IR" dirty="0"/>
              <a:t>این تکنولوژی  به ما کمک می کند تا زمانی که وارد تقاطع می شویم . با امنیت و آرامش خاطر بتوانیم مسیر خود را طی کنیم. به طور کلی می توان گفت این تکنولوژی مسیر حرکت  ما در تقاطع می باشد.</a:t>
            </a:r>
            <a:endParaRPr lang="en-US" dirty="0"/>
          </a:p>
        </p:txBody>
      </p:sp>
      <p:sp>
        <p:nvSpPr>
          <p:cNvPr id="3" name="Rectangle 2"/>
          <p:cNvSpPr/>
          <p:nvPr/>
        </p:nvSpPr>
        <p:spPr>
          <a:xfrm>
            <a:off x="7749182" y="2703373"/>
            <a:ext cx="625492" cy="369332"/>
          </a:xfrm>
          <a:prstGeom prst="rect">
            <a:avLst/>
          </a:prstGeom>
        </p:spPr>
        <p:txBody>
          <a:bodyPr wrap="none">
            <a:spAutoFit/>
          </a:bodyPr>
          <a:lstStyle/>
          <a:p>
            <a:r>
              <a:rPr lang="en-US" dirty="0"/>
              <a:t>LTA </a:t>
            </a:r>
          </a:p>
        </p:txBody>
      </p:sp>
      <p:sp>
        <p:nvSpPr>
          <p:cNvPr id="6" name="Rectangle 5"/>
          <p:cNvSpPr/>
          <p:nvPr/>
        </p:nvSpPr>
        <p:spPr>
          <a:xfrm>
            <a:off x="7736303" y="2977207"/>
            <a:ext cx="620683" cy="369332"/>
          </a:xfrm>
          <a:prstGeom prst="rect">
            <a:avLst/>
          </a:prstGeom>
        </p:spPr>
        <p:txBody>
          <a:bodyPr wrap="none">
            <a:spAutoFit/>
          </a:bodyPr>
          <a:lstStyle/>
          <a:p>
            <a:pPr algn="r"/>
            <a:r>
              <a:rPr lang="en-US" dirty="0"/>
              <a:t>IMA</a:t>
            </a:r>
          </a:p>
        </p:txBody>
      </p:sp>
    </p:spTree>
    <p:extLst>
      <p:ext uri="{BB962C8B-B14F-4D97-AF65-F5344CB8AC3E}">
        <p14:creationId xmlns:p14="http://schemas.microsoft.com/office/powerpoint/2010/main" val="36530886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6642" y="1285994"/>
            <a:ext cx="6096000" cy="3693319"/>
          </a:xfrm>
          <a:prstGeom prst="rect">
            <a:avLst/>
          </a:prstGeom>
        </p:spPr>
        <p:txBody>
          <a:bodyPr>
            <a:spAutoFit/>
          </a:bodyPr>
          <a:lstStyle/>
          <a:p>
            <a:pPr algn="r"/>
            <a:r>
              <a:rPr lang="fa-IR" dirty="0"/>
              <a:t>سازمان ملی ایمنی ترافیک بزرگراه های آمریکا و دپارتمان حمل و نقل این کشور در این تلاش می باشند  تا با جمع آوری اطلاعات لازم و پشتیبانی از تکنولوژی ها، به زودی استاندارد ملی استفاده از </a:t>
            </a:r>
            <a:r>
              <a:rPr lang="fa-IR" dirty="0" smtClean="0"/>
              <a:t>تکنولوژی را </a:t>
            </a:r>
            <a:r>
              <a:rPr lang="fa-IR" dirty="0"/>
              <a:t>در این کشور به تصویب برسانند.</a:t>
            </a:r>
          </a:p>
          <a:p>
            <a:pPr algn="r"/>
            <a:r>
              <a:rPr lang="fa-IR" dirty="0"/>
              <a:t>در شرح ساده تر می توان این فناوری را اینگونه توضیح داد : در ذهن خود به این موضوع بپردازید ، شما هم اکنون در حال رانندگی می باشید و در همین حین به یک تقاطع نزدیک می شوید ، دقیقا در همین زمان خودروی دیگری از چراغ قرمز رد می شود  ، مطمئنا شما در نگاه اول نمی توانید از حضور ماشین در آن مکان مطلع شوید. و این زمانی است که </a:t>
            </a:r>
            <a:r>
              <a:rPr lang="fa-IR" b="1" dirty="0"/>
              <a:t>تکنولوژی </a:t>
            </a:r>
            <a:r>
              <a:rPr lang="fa-IR" dirty="0" smtClean="0"/>
              <a:t>دست </a:t>
            </a:r>
            <a:r>
              <a:rPr lang="fa-IR" dirty="0"/>
              <a:t>بکار می شود و خودروی شما سیگنالی را از اتومبیل مورد نظر دریافت می کند که نشان می دهد در مسیر شما خودرویی قرار دارد و نسبت به بروز تصادف احتمالی به شما هشدار داده می شود یا حتی به صورت خودکار ترمز می گیرد تا مانع از بروز سانحه شود.</a:t>
            </a:r>
            <a:endParaRPr lang="fa-IR" dirty="0">
              <a:effectLst/>
            </a:endParaRPr>
          </a:p>
        </p:txBody>
      </p:sp>
    </p:spTree>
    <p:extLst>
      <p:ext uri="{BB962C8B-B14F-4D97-AF65-F5344CB8AC3E}">
        <p14:creationId xmlns:p14="http://schemas.microsoft.com/office/powerpoint/2010/main" val="40772807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0"/>
            <a:ext cx="12192000" cy="6853720"/>
          </a:xfrm>
          <a:prstGeom prst="rect">
            <a:avLst/>
          </a:prstGeom>
        </p:spPr>
      </p:pic>
    </p:spTree>
    <p:extLst>
      <p:ext uri="{BB962C8B-B14F-4D97-AF65-F5344CB8AC3E}">
        <p14:creationId xmlns:p14="http://schemas.microsoft.com/office/powerpoint/2010/main" val="1289162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2704" y="961193"/>
            <a:ext cx="6096000" cy="2308324"/>
          </a:xfrm>
          <a:prstGeom prst="rect">
            <a:avLst/>
          </a:prstGeom>
        </p:spPr>
        <p:txBody>
          <a:bodyPr>
            <a:spAutoFit/>
          </a:bodyPr>
          <a:lstStyle/>
          <a:p>
            <a:pPr algn="r" rtl="1"/>
            <a:r>
              <a:rPr lang="fa-IR" b="1" dirty="0"/>
              <a:t>انواع سیستم </a:t>
            </a:r>
            <a:r>
              <a:rPr lang="en-US" b="1" dirty="0"/>
              <a:t>TPMS</a:t>
            </a:r>
          </a:p>
          <a:p>
            <a:pPr algn="r" rtl="1"/>
            <a:r>
              <a:rPr lang="fa-IR" dirty="0"/>
              <a:t>سیستم </a:t>
            </a:r>
            <a:r>
              <a:rPr lang="en-US" b="1" dirty="0"/>
              <a:t>TPMS </a:t>
            </a:r>
            <a:r>
              <a:rPr lang="fa-IR" dirty="0"/>
              <a:t>به دو نوع </a:t>
            </a:r>
            <a:r>
              <a:rPr lang="en-US" dirty="0" err="1"/>
              <a:t>iTPMS</a:t>
            </a:r>
            <a:r>
              <a:rPr lang="en-US" dirty="0"/>
              <a:t> </a:t>
            </a:r>
            <a:r>
              <a:rPr lang="fa-IR" dirty="0"/>
              <a:t>و </a:t>
            </a:r>
            <a:r>
              <a:rPr lang="en-US" dirty="0" err="1"/>
              <a:t>dTPMS</a:t>
            </a:r>
            <a:r>
              <a:rPr lang="en-US" dirty="0"/>
              <a:t> </a:t>
            </a:r>
            <a:r>
              <a:rPr lang="fa-IR" dirty="0"/>
              <a:t>تقسیم می شود. مدل اول مخفف </a:t>
            </a:r>
            <a:r>
              <a:rPr lang="en-US" dirty="0"/>
              <a:t>Indirect TPMS </a:t>
            </a:r>
            <a:r>
              <a:rPr lang="fa-IR" dirty="0"/>
              <a:t>است که در آن از سنسورهایی که به صورت فیزیکی درگیر لاستیک هستند استفاده نمی شود و تنها به کمک سرعت چرخش چرخ ها و دیگر سیگنال هایی که در خارج از لاستیک قرار داده شده اند و به صورت مستقیم با ترمزهای </a:t>
            </a:r>
            <a:r>
              <a:rPr lang="en-US" dirty="0">
                <a:hlinkClick r:id="rId2" tooltip="سیستم ترمز Anti Lock Braking System) ABS) چیست ؟"/>
              </a:rPr>
              <a:t>ABS</a:t>
            </a:r>
            <a:r>
              <a:rPr lang="en-US" dirty="0"/>
              <a:t> </a:t>
            </a:r>
            <a:r>
              <a:rPr lang="fa-IR" dirty="0"/>
              <a:t>و </a:t>
            </a:r>
            <a:r>
              <a:rPr lang="en-US" dirty="0">
                <a:hlinkClick r:id="rId3" tooltip="سیستم ترمز EBD ( تقسیم کننده الکترونیکی نیروی ترمز ) چیست ؟"/>
              </a:rPr>
              <a:t>EBD</a:t>
            </a:r>
            <a:r>
              <a:rPr lang="en-US" dirty="0"/>
              <a:t> </a:t>
            </a:r>
            <a:r>
              <a:rPr lang="fa-IR" dirty="0"/>
              <a:t>در ارتباط هستند، باد لاستیک را تخمین زده و به راننده اعلام می کند. این سیستم نمی تواند دقیقا باد لاستیک را مشخص کند و اگر لاستیک تعویض شود باید این سیستم توسط راننده </a:t>
            </a:r>
            <a:r>
              <a:rPr lang="en-US" dirty="0"/>
              <a:t>Reset </a:t>
            </a:r>
            <a:r>
              <a:rPr lang="fa-IR" dirty="0"/>
              <a:t>شود.</a:t>
            </a:r>
            <a:endParaRPr lang="fa-IR" dirty="0">
              <a:effectLst/>
            </a:endParaRPr>
          </a:p>
        </p:txBody>
      </p:sp>
    </p:spTree>
    <p:extLst>
      <p:ext uri="{BB962C8B-B14F-4D97-AF65-F5344CB8AC3E}">
        <p14:creationId xmlns:p14="http://schemas.microsoft.com/office/powerpoint/2010/main" val="249299532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8158" y="1434544"/>
            <a:ext cx="6096000" cy="2031325"/>
          </a:xfrm>
          <a:prstGeom prst="rect">
            <a:avLst/>
          </a:prstGeom>
        </p:spPr>
        <p:txBody>
          <a:bodyPr>
            <a:spAutoFit/>
          </a:bodyPr>
          <a:lstStyle/>
          <a:p>
            <a:pPr algn="r"/>
            <a:r>
              <a:rPr lang="fa-IR" dirty="0"/>
              <a:t>سیستم های </a:t>
            </a:r>
            <a:r>
              <a:rPr lang="fa-IR" b="1" dirty="0"/>
              <a:t>دیسترونیک</a:t>
            </a:r>
            <a:r>
              <a:rPr lang="fa-IR" dirty="0"/>
              <a:t> و </a:t>
            </a:r>
            <a:r>
              <a:rPr lang="fa-IR" b="1" dirty="0"/>
              <a:t>دیسترونیک پلاس</a:t>
            </a:r>
            <a:r>
              <a:rPr lang="fa-IR" dirty="0"/>
              <a:t> مرسدس بنز به شما این اطمینان را می‌دهد که زمان رسیدن به خودروی جلویی را در هر لحظه می‌داند. رادار سیستم کروز کنترل تطبیقی مقدار سرعت مورد نیاز را محاسبه می‌کند. در صورتی که فاصله از اتومبیل جلویی کاهش یابد، پدال گاز هم تقلیل می‌یابد یا سیستم در صورت نیاز ترمزها را فعال می‌کند. در صورتی که از لحاظ شرایط ترافیکی مشکلی نباشد، سیستم به طور خودکار پدال گاز را به مکان اولیه خود قرار می‌دهد تا سرعت قبلی حاصل گردد. </a:t>
            </a:r>
            <a:endParaRPr lang="en-US" dirty="0"/>
          </a:p>
        </p:txBody>
      </p:sp>
    </p:spTree>
    <p:extLst>
      <p:ext uri="{BB962C8B-B14F-4D97-AF65-F5344CB8AC3E}">
        <p14:creationId xmlns:p14="http://schemas.microsoft.com/office/powerpoint/2010/main" val="57251111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58576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6795" y="1115740"/>
            <a:ext cx="6096000" cy="2308324"/>
          </a:xfrm>
          <a:prstGeom prst="rect">
            <a:avLst/>
          </a:prstGeom>
        </p:spPr>
        <p:txBody>
          <a:bodyPr>
            <a:spAutoFit/>
          </a:bodyPr>
          <a:lstStyle/>
          <a:p>
            <a:pPr algn="r"/>
            <a:r>
              <a:rPr lang="fa-IR" dirty="0"/>
              <a:t>فاصله زمانی می‌تواند بدون وقفه توسط اهرم‌های کنترلی کروز کنترل در محدوده 1 تا 2 ثانیه تنظیم شود. سیستم به‌طور خودکار از پدال گاز و ترمز استفاده می‌کند، ولی توانایی ندارد که در مقابل خودروهای ساکن عکس‌العمل نشان دهد. تأثیر بالقوه ترمزگیری به 30 درصد بیشترین نیروی ترمزی خودرو محدود </a:t>
            </a:r>
            <a:r>
              <a:rPr lang="fa-IR" dirty="0" smtClean="0"/>
              <a:t>می‌شود (</a:t>
            </a:r>
            <a:r>
              <a:rPr lang="fa-IR" dirty="0"/>
              <a:t>نزدیک 40 درصد با سیستم دیسترونیک پلاس و 50 درصد با سیستم دیسترونیک پلاس همراه با دستیار فرمان</a:t>
            </a:r>
            <a:r>
              <a:rPr lang="fa-IR" dirty="0" smtClean="0"/>
              <a:t>).اگر </a:t>
            </a:r>
            <a:r>
              <a:rPr lang="fa-IR" dirty="0"/>
              <a:t>قدرت </a:t>
            </a:r>
            <a:r>
              <a:rPr lang="fa-IR" dirty="0" smtClean="0"/>
              <a:t>ترمزکه </a:t>
            </a:r>
            <a:r>
              <a:rPr lang="fa-IR" dirty="0"/>
              <a:t>می‌تواند </a:t>
            </a:r>
            <a:r>
              <a:rPr lang="fa-IR" dirty="0" smtClean="0"/>
              <a:t>توسط                    اعمال </a:t>
            </a:r>
            <a:r>
              <a:rPr lang="fa-IR" dirty="0"/>
              <a:t>شود کافی نباشد، به راننده به‌طور تصویری و آکوستیکی هشدار داده می‌شود.</a:t>
            </a:r>
            <a:endParaRPr lang="en-US" dirty="0"/>
          </a:p>
        </p:txBody>
      </p:sp>
      <p:sp>
        <p:nvSpPr>
          <p:cNvPr id="3" name="Rectangle 2"/>
          <p:cNvSpPr/>
          <p:nvPr/>
        </p:nvSpPr>
        <p:spPr>
          <a:xfrm>
            <a:off x="8279255" y="2776648"/>
            <a:ext cx="1443024" cy="369332"/>
          </a:xfrm>
          <a:prstGeom prst="rect">
            <a:avLst/>
          </a:prstGeom>
        </p:spPr>
        <p:txBody>
          <a:bodyPr wrap="none">
            <a:spAutoFit/>
          </a:bodyPr>
          <a:lstStyle/>
          <a:p>
            <a:r>
              <a:rPr lang="en-US" dirty="0"/>
              <a:t>DTR </a:t>
            </a:r>
            <a:r>
              <a:rPr lang="fa-IR" dirty="0"/>
              <a:t>یا </a:t>
            </a:r>
            <a:r>
              <a:rPr lang="en-US" dirty="0"/>
              <a:t>DTR+ </a:t>
            </a:r>
          </a:p>
        </p:txBody>
      </p:sp>
      <p:sp>
        <p:nvSpPr>
          <p:cNvPr id="5" name="Rectangle 4"/>
          <p:cNvSpPr/>
          <p:nvPr/>
        </p:nvSpPr>
        <p:spPr>
          <a:xfrm>
            <a:off x="4026795" y="3743030"/>
            <a:ext cx="6096000" cy="2308324"/>
          </a:xfrm>
          <a:prstGeom prst="rect">
            <a:avLst/>
          </a:prstGeom>
        </p:spPr>
        <p:txBody>
          <a:bodyPr>
            <a:spAutoFit/>
          </a:bodyPr>
          <a:lstStyle/>
          <a:p>
            <a:pPr algn="r"/>
            <a:r>
              <a:rPr lang="fa-IR" dirty="0"/>
              <a:t>کنترل پاسخ سیستم دیسترونیک توسط فاصله تا هدف مورد نظر تعیین می‌شود؛ که شامل زاویه فرمان و سرعت خودرو است.</a:t>
            </a:r>
            <a:br>
              <a:rPr lang="fa-IR" dirty="0"/>
            </a:br>
            <a:r>
              <a:rPr lang="fa-IR" dirty="0"/>
              <a:t>سیستم </a:t>
            </a:r>
            <a:r>
              <a:rPr lang="fa-IR" dirty="0" smtClean="0"/>
              <a:t>                   بر </a:t>
            </a:r>
            <a:r>
              <a:rPr lang="fa-IR" dirty="0"/>
              <a:t>روی سرعت‌های خاصی کار می‌کند. ترافیک‌های تقاطعی توسط سیستم شناسایی نمی‌شود و شناسایی خودروی مقابل به‌طور کامل قابل اعتماد نیست. موانع ساکن می‌توانند برای این سیستم تنها هشدار در پی داشته باشد. از محدودیت‌های دیگر این سیستم می‌توان به عدم شناسایی کامل خودروها بر سر پیچ است که ممکن است ترمزها به‌طور غیرقابل انتظار گرفته شوند یا تأخیر در عمل کردن داشته باشند.</a:t>
            </a:r>
            <a:endParaRPr lang="en-US" dirty="0"/>
          </a:p>
        </p:txBody>
      </p:sp>
      <p:sp>
        <p:nvSpPr>
          <p:cNvPr id="6" name="Rectangle 5"/>
          <p:cNvSpPr/>
          <p:nvPr/>
        </p:nvSpPr>
        <p:spPr>
          <a:xfrm>
            <a:off x="8279255" y="4309167"/>
            <a:ext cx="1433406" cy="369332"/>
          </a:xfrm>
          <a:prstGeom prst="rect">
            <a:avLst/>
          </a:prstGeom>
        </p:spPr>
        <p:txBody>
          <a:bodyPr wrap="none">
            <a:spAutoFit/>
          </a:bodyPr>
          <a:lstStyle/>
          <a:p>
            <a:r>
              <a:rPr lang="en-US" dirty="0"/>
              <a:t>DTR </a:t>
            </a:r>
            <a:r>
              <a:rPr lang="fa-IR" dirty="0"/>
              <a:t>و </a:t>
            </a:r>
            <a:r>
              <a:rPr lang="en-US" dirty="0"/>
              <a:t>DTR+ </a:t>
            </a:r>
          </a:p>
        </p:txBody>
      </p:sp>
    </p:spTree>
    <p:extLst>
      <p:ext uri="{BB962C8B-B14F-4D97-AF65-F5344CB8AC3E}">
        <p14:creationId xmlns:p14="http://schemas.microsoft.com/office/powerpoint/2010/main" val="272778057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59218" y="1151209"/>
            <a:ext cx="6096000" cy="2031325"/>
          </a:xfrm>
          <a:prstGeom prst="rect">
            <a:avLst/>
          </a:prstGeom>
        </p:spPr>
        <p:txBody>
          <a:bodyPr>
            <a:spAutoFit/>
          </a:bodyPr>
          <a:lstStyle/>
          <a:p>
            <a:pPr algn="r"/>
            <a:r>
              <a:rPr lang="fa-IR" dirty="0"/>
              <a:t>هرگونه بارش سنگین برف بر روی سنسورها و پوشیده شدن سطح مشبک رادیاتور ممکن است که سیستم دیسترونیک را از کار بیندازد. در این شرایط سیستم پیغام “سیستم در حال حاضر در دسترس نیست” می‌دهد. سیستم </a:t>
            </a:r>
            <a:r>
              <a:rPr lang="fa-IR" dirty="0" smtClean="0"/>
              <a:t>         می‌تواند </a:t>
            </a:r>
            <a:r>
              <a:rPr lang="fa-IR" dirty="0"/>
              <a:t>در هنگام مجاورت با امواج رادیویی از مدار خارج شود. در این‌گونه موارد غیرفعال کردن دستی آن توصیه می‌شود. سیستم‌هایی که از تکنولوژی رادار استفاده می‌کنند مانند سیستم درهای اتوماتیک منازل، ممکن است در این سیستم خودروی شما اختلال وارد کنند.</a:t>
            </a:r>
            <a:endParaRPr lang="en-US" dirty="0"/>
          </a:p>
        </p:txBody>
      </p:sp>
      <p:sp>
        <p:nvSpPr>
          <p:cNvPr id="4" name="Rectangle 3"/>
          <p:cNvSpPr/>
          <p:nvPr/>
        </p:nvSpPr>
        <p:spPr>
          <a:xfrm>
            <a:off x="4559725" y="1733773"/>
            <a:ext cx="797013" cy="369332"/>
          </a:xfrm>
          <a:prstGeom prst="rect">
            <a:avLst/>
          </a:prstGeom>
        </p:spPr>
        <p:txBody>
          <a:bodyPr wrap="none">
            <a:spAutoFit/>
          </a:bodyPr>
          <a:lstStyle/>
          <a:p>
            <a:r>
              <a:rPr lang="en-US" dirty="0"/>
              <a:t>DRT+ </a:t>
            </a:r>
          </a:p>
        </p:txBody>
      </p:sp>
    </p:spTree>
    <p:extLst>
      <p:ext uri="{BB962C8B-B14F-4D97-AF65-F5344CB8AC3E}">
        <p14:creationId xmlns:p14="http://schemas.microsoft.com/office/powerpoint/2010/main" val="368076970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7"/>
            <a:ext cx="12192000" cy="6854953"/>
          </a:xfrm>
          <a:prstGeom prst="rect">
            <a:avLst/>
          </a:prstGeom>
        </p:spPr>
      </p:pic>
    </p:spTree>
    <p:extLst>
      <p:ext uri="{BB962C8B-B14F-4D97-AF65-F5344CB8AC3E}">
        <p14:creationId xmlns:p14="http://schemas.microsoft.com/office/powerpoint/2010/main" val="83093830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6526" y="732953"/>
            <a:ext cx="5444119" cy="369332"/>
          </a:xfrm>
          <a:prstGeom prst="rect">
            <a:avLst/>
          </a:prstGeom>
        </p:spPr>
        <p:txBody>
          <a:bodyPr wrap="none">
            <a:spAutoFit/>
          </a:bodyPr>
          <a:lstStyle/>
          <a:p>
            <a:r>
              <a:rPr lang="fa-IR" b="1" dirty="0"/>
              <a:t>انواع سنسورهای مورد استفاده سیستم دیسترونیک/دیسترونیک پلاس</a:t>
            </a:r>
          </a:p>
        </p:txBody>
      </p:sp>
      <p:sp>
        <p:nvSpPr>
          <p:cNvPr id="3" name="Rectangle 2"/>
          <p:cNvSpPr/>
          <p:nvPr/>
        </p:nvSpPr>
        <p:spPr>
          <a:xfrm>
            <a:off x="4254645" y="1573250"/>
            <a:ext cx="6096000" cy="646331"/>
          </a:xfrm>
          <a:prstGeom prst="rect">
            <a:avLst/>
          </a:prstGeom>
        </p:spPr>
        <p:txBody>
          <a:bodyPr>
            <a:spAutoFit/>
          </a:bodyPr>
          <a:lstStyle/>
          <a:p>
            <a:pPr algn="r"/>
            <a:r>
              <a:rPr lang="fa-IR" b="1" dirty="0"/>
              <a:t>سنسور </a:t>
            </a:r>
            <a:r>
              <a:rPr lang="en-US" b="1" dirty="0"/>
              <a:t>ARS 310 </a:t>
            </a:r>
            <a:r>
              <a:rPr lang="fa-IR" b="1" dirty="0"/>
              <a:t>و </a:t>
            </a:r>
            <a:r>
              <a:rPr lang="en-US" b="1" dirty="0"/>
              <a:t>ARS210 </a:t>
            </a:r>
            <a:r>
              <a:rPr lang="fa-IR" b="1" dirty="0"/>
              <a:t>برای سیستم دیسترونیک</a:t>
            </a:r>
            <a:r>
              <a:rPr lang="fa-IR" dirty="0"/>
              <a:t/>
            </a:r>
            <a:br>
              <a:rPr lang="fa-IR" dirty="0"/>
            </a:br>
            <a:r>
              <a:rPr lang="fa-IR" dirty="0"/>
              <a:t>• برای ارسال امواج رادار در حد فاصله‌های طولانی به همراه واحد کنترل</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406" y="2472744"/>
            <a:ext cx="8448540" cy="4293632"/>
          </a:xfrm>
          <a:prstGeom prst="rect">
            <a:avLst/>
          </a:prstGeom>
        </p:spPr>
      </p:pic>
    </p:spTree>
    <p:extLst>
      <p:ext uri="{BB962C8B-B14F-4D97-AF65-F5344CB8AC3E}">
        <p14:creationId xmlns:p14="http://schemas.microsoft.com/office/powerpoint/2010/main" val="92493176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465509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19978" y="749001"/>
            <a:ext cx="6096000" cy="646331"/>
          </a:xfrm>
          <a:prstGeom prst="rect">
            <a:avLst/>
          </a:prstGeom>
        </p:spPr>
        <p:txBody>
          <a:bodyPr>
            <a:spAutoFit/>
          </a:bodyPr>
          <a:lstStyle/>
          <a:p>
            <a:pPr algn="r"/>
            <a:r>
              <a:rPr lang="fa-IR" b="1" dirty="0"/>
              <a:t>سنسور </a:t>
            </a:r>
            <a:r>
              <a:rPr lang="en-US" b="1" dirty="0"/>
              <a:t>ARS 310 </a:t>
            </a:r>
            <a:r>
              <a:rPr lang="fa-IR" b="1" dirty="0"/>
              <a:t>و </a:t>
            </a:r>
            <a:r>
              <a:rPr lang="en-US" b="1" dirty="0"/>
              <a:t>LRR3 </a:t>
            </a:r>
            <a:r>
              <a:rPr lang="fa-IR" b="1" dirty="0"/>
              <a:t>برای سیستم دیسترونیک پلاس</a:t>
            </a:r>
            <a:r>
              <a:rPr lang="fa-IR" dirty="0"/>
              <a:t/>
            </a:r>
            <a:br>
              <a:rPr lang="fa-IR" dirty="0"/>
            </a:br>
            <a:r>
              <a:rPr lang="fa-IR" dirty="0"/>
              <a:t>• برای ارسال امواج رادار حد فواصل کوتاه و طولانی به همراه واحد کنترل</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498" y="1609859"/>
            <a:ext cx="7959143" cy="4488690"/>
          </a:xfrm>
          <a:prstGeom prst="rect">
            <a:avLst/>
          </a:prstGeom>
        </p:spPr>
      </p:pic>
    </p:spTree>
    <p:extLst>
      <p:ext uri="{BB962C8B-B14F-4D97-AF65-F5344CB8AC3E}">
        <p14:creationId xmlns:p14="http://schemas.microsoft.com/office/powerpoint/2010/main" val="70758283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5999" y="1158310"/>
            <a:ext cx="6096000" cy="2308324"/>
          </a:xfrm>
          <a:prstGeom prst="rect">
            <a:avLst/>
          </a:prstGeom>
        </p:spPr>
        <p:txBody>
          <a:bodyPr>
            <a:spAutoFit/>
          </a:bodyPr>
          <a:lstStyle/>
          <a:p>
            <a:pPr algn="r"/>
            <a:r>
              <a:rPr lang="fa-IR" dirty="0"/>
              <a:t>محدوده شناسایی سیستم دیسترونیک پلاس با سنسور </a:t>
            </a:r>
            <a:r>
              <a:rPr lang="en-US" dirty="0" smtClean="0"/>
              <a:t> </a:t>
            </a:r>
            <a:r>
              <a:rPr lang="fa-IR" dirty="0"/>
              <a:t>برای ارسال امواج دوربرد </a:t>
            </a:r>
            <a:r>
              <a:rPr lang="fa-IR" dirty="0" smtClean="0"/>
              <a:t>و </a:t>
            </a:r>
            <a:r>
              <a:rPr lang="fa-IR" dirty="0"/>
              <a:t>کوتاه برد در شکل زیر مشخص می‌باشد که اهداف نزدیک برد را در محدوده 30 متری، اهداف متوسط برد را در محدوده 60 متری و اهداف دوربرد را در محدوده 200 متری شناسایی می‌کند.</a:t>
            </a:r>
            <a:br>
              <a:rPr lang="fa-IR" dirty="0"/>
            </a:br>
            <a:r>
              <a:rPr lang="fa-IR" dirty="0"/>
              <a:t>محدوده شناسایی سیستم دیسترونیک پلاس با سنسور </a:t>
            </a:r>
            <a:r>
              <a:rPr lang="fa-IR" dirty="0" smtClean="0"/>
              <a:t>           در </a:t>
            </a:r>
            <a:r>
              <a:rPr lang="fa-IR" dirty="0"/>
              <a:t>شکل زیر مشخص می‌باشد که اهداف نزدیک برد را در محدوده 30 متری، اهداف متوسط برد را در محدوده 100 متری و اهداف دوربرد را در محدوده 200 متری شناسایی می‌کند.</a:t>
            </a:r>
            <a:endParaRPr lang="en-US" dirty="0"/>
          </a:p>
        </p:txBody>
      </p:sp>
      <p:sp>
        <p:nvSpPr>
          <p:cNvPr id="3" name="Rectangle 2"/>
          <p:cNvSpPr/>
          <p:nvPr/>
        </p:nvSpPr>
        <p:spPr>
          <a:xfrm>
            <a:off x="3112648" y="1191221"/>
            <a:ext cx="995785" cy="369332"/>
          </a:xfrm>
          <a:prstGeom prst="rect">
            <a:avLst/>
          </a:prstGeom>
        </p:spPr>
        <p:txBody>
          <a:bodyPr wrap="none">
            <a:spAutoFit/>
          </a:bodyPr>
          <a:lstStyle/>
          <a:p>
            <a:r>
              <a:rPr lang="en-US" dirty="0"/>
              <a:t>ARS310</a:t>
            </a:r>
          </a:p>
        </p:txBody>
      </p:sp>
      <p:sp>
        <p:nvSpPr>
          <p:cNvPr id="4" name="Rectangle 3"/>
          <p:cNvSpPr/>
          <p:nvPr/>
        </p:nvSpPr>
        <p:spPr>
          <a:xfrm>
            <a:off x="5387120" y="2255231"/>
            <a:ext cx="763351" cy="369332"/>
          </a:xfrm>
          <a:prstGeom prst="rect">
            <a:avLst/>
          </a:prstGeom>
        </p:spPr>
        <p:txBody>
          <a:bodyPr wrap="none">
            <a:spAutoFit/>
          </a:bodyPr>
          <a:lstStyle/>
          <a:p>
            <a:r>
              <a:rPr lang="en-US" dirty="0"/>
              <a:t>LRR3 </a:t>
            </a:r>
          </a:p>
        </p:txBody>
      </p:sp>
    </p:spTree>
    <p:extLst>
      <p:ext uri="{BB962C8B-B14F-4D97-AF65-F5344CB8AC3E}">
        <p14:creationId xmlns:p14="http://schemas.microsoft.com/office/powerpoint/2010/main" val="38068196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8462" y="1189432"/>
            <a:ext cx="6096000" cy="4247317"/>
          </a:xfrm>
          <a:prstGeom prst="rect">
            <a:avLst/>
          </a:prstGeom>
        </p:spPr>
        <p:txBody>
          <a:bodyPr>
            <a:spAutoFit/>
          </a:bodyPr>
          <a:lstStyle/>
          <a:p>
            <a:pPr algn="r"/>
            <a:r>
              <a:rPr lang="fa-IR" dirty="0"/>
              <a:t>ایده ترمز </a:t>
            </a:r>
            <a:r>
              <a:rPr lang="fa-IR" dirty="0" smtClean="0"/>
              <a:t>                از </a:t>
            </a:r>
            <a:r>
              <a:rPr lang="fa-IR" dirty="0"/>
              <a:t>سوی مرسدس بنز توانایی راننده را در کاهش دادن تصادف از پشت سر به‌واسطه هشدارهای آکوستیکی و تصویری، افزایش می‌دهد. برای این کار از حس‌گرهایی مشابه دیسترونیک پلاس استفاده می‌کند. سیستم می‌تواند به‌طور خودکار به‌منظور کاهش تصادفات جاده‌ای ترمزگیری کند. اگر سیستم از فاصله مجاز تعریف‌شده تا خودروی جلویی تجاوز کرد، هشدار تصویری “فاصله” به مدت 3 ثانیه نمایش داده می‌شود. بعد از این هشدار “تصادف” در قدم اول بر روی صفحه نمایش نقش می‌بندد که تقریباً 2.6 ثانیه قبل از برخورد است. در ادامه اگر راننده پاسخی نداد سیستم به‌طور خودکار از 40 درصد توان ترمزی استفاده می‌کند که به‌عنوان دومین قدم در 1.6 ثانیه قبل برخورد خودرو اتفاق می‌افتد. در همین </a:t>
            </a:r>
            <a:r>
              <a:rPr lang="fa-IR" dirty="0" smtClean="0"/>
              <a:t>لحظه                 وارد </a:t>
            </a:r>
            <a:r>
              <a:rPr lang="fa-IR" dirty="0"/>
              <a:t>عمل می‌شود. قسمتی از ترمزگیری ممکن است به‌وسیله حرکت فرمان یا عکس‌العمل راننده بر روی پدال ترمز باشد. اگر راننده دخالتی نکرد، سیستم ترمز اضطراری به‌عنوان سومین قدم مداخله را انجام می‌دهد که تقریباً 0.6 ثانیه قبل برخورد این اتفاق صورت می‌گیرد. در این موقع، سیستم توانایی جلوگیری از برخورد را ندارد، که تنها این مراحل شدت برخورد و تصادف را کاهش می‌دهد.</a:t>
            </a:r>
            <a:endParaRPr lang="en-US" dirty="0"/>
          </a:p>
        </p:txBody>
      </p:sp>
      <p:sp>
        <p:nvSpPr>
          <p:cNvPr id="3" name="Rectangle 2"/>
          <p:cNvSpPr/>
          <p:nvPr/>
        </p:nvSpPr>
        <p:spPr>
          <a:xfrm>
            <a:off x="8364852" y="1228069"/>
            <a:ext cx="1247457" cy="369332"/>
          </a:xfrm>
          <a:prstGeom prst="rect">
            <a:avLst/>
          </a:prstGeom>
        </p:spPr>
        <p:txBody>
          <a:bodyPr wrap="none">
            <a:spAutoFit/>
          </a:bodyPr>
          <a:lstStyle/>
          <a:p>
            <a:r>
              <a:rPr lang="en-US" dirty="0"/>
              <a:t>PRE-SAFE </a:t>
            </a:r>
          </a:p>
        </p:txBody>
      </p:sp>
      <p:sp>
        <p:nvSpPr>
          <p:cNvPr id="4" name="Rectangle 3"/>
          <p:cNvSpPr/>
          <p:nvPr/>
        </p:nvSpPr>
        <p:spPr>
          <a:xfrm>
            <a:off x="5737564" y="3664888"/>
            <a:ext cx="1247457" cy="369332"/>
          </a:xfrm>
          <a:prstGeom prst="rect">
            <a:avLst/>
          </a:prstGeom>
        </p:spPr>
        <p:txBody>
          <a:bodyPr wrap="none">
            <a:spAutoFit/>
          </a:bodyPr>
          <a:lstStyle/>
          <a:p>
            <a:r>
              <a:rPr lang="en-US" dirty="0"/>
              <a:t>PRE-SAFE </a:t>
            </a:r>
          </a:p>
        </p:txBody>
      </p:sp>
    </p:spTree>
    <p:extLst>
      <p:ext uri="{BB962C8B-B14F-4D97-AF65-F5344CB8AC3E}">
        <p14:creationId xmlns:p14="http://schemas.microsoft.com/office/powerpoint/2010/main" val="214856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2021495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2273" cy="6857999"/>
          </a:xfrm>
          <a:prstGeom prst="rect">
            <a:avLst/>
          </a:prstGeom>
        </p:spPr>
      </p:pic>
    </p:spTree>
    <p:extLst>
      <p:ext uri="{BB962C8B-B14F-4D97-AF65-F5344CB8AC3E}">
        <p14:creationId xmlns:p14="http://schemas.microsoft.com/office/powerpoint/2010/main" val="411294694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456" y="579549"/>
            <a:ext cx="1633781" cy="369332"/>
          </a:xfrm>
          <a:prstGeom prst="rect">
            <a:avLst/>
          </a:prstGeom>
          <a:noFill/>
        </p:spPr>
        <p:txBody>
          <a:bodyPr wrap="none" rtlCol="0">
            <a:spAutoFit/>
          </a:bodyPr>
          <a:lstStyle/>
          <a:p>
            <a:r>
              <a:rPr lang="en-US" dirty="0" err="1" smtClean="0"/>
              <a:t>Santafe</a:t>
            </a:r>
            <a:r>
              <a:rPr lang="en-US" dirty="0" smtClean="0"/>
              <a:t> 2019</a:t>
            </a:r>
            <a:endParaRPr lang="en-US" dirty="0"/>
          </a:p>
        </p:txBody>
      </p:sp>
      <p:sp>
        <p:nvSpPr>
          <p:cNvPr id="3" name="TextBox 2"/>
          <p:cNvSpPr txBox="1"/>
          <p:nvPr/>
        </p:nvSpPr>
        <p:spPr>
          <a:xfrm>
            <a:off x="412124" y="1506828"/>
            <a:ext cx="11987577" cy="2862322"/>
          </a:xfrm>
          <a:prstGeom prst="rect">
            <a:avLst/>
          </a:prstGeom>
          <a:noFill/>
        </p:spPr>
        <p:txBody>
          <a:bodyPr wrap="none" rtlCol="0">
            <a:spAutoFit/>
          </a:bodyPr>
          <a:lstStyle/>
          <a:p>
            <a:r>
              <a:rPr lang="en-US" dirty="0" smtClean="0"/>
              <a:t>Sea : safe exit alert </a:t>
            </a:r>
          </a:p>
          <a:p>
            <a:endParaRPr lang="en-US" dirty="0"/>
          </a:p>
          <a:p>
            <a:r>
              <a:rPr lang="en-US" dirty="0" err="1" smtClean="0"/>
              <a:t>Roa</a:t>
            </a:r>
            <a:r>
              <a:rPr lang="en-US" dirty="0" smtClean="0"/>
              <a:t> : rear </a:t>
            </a:r>
            <a:r>
              <a:rPr lang="en-US" dirty="0" err="1" smtClean="0"/>
              <a:t>occupamt</a:t>
            </a:r>
            <a:r>
              <a:rPr lang="en-US" dirty="0" smtClean="0"/>
              <a:t> alert </a:t>
            </a:r>
            <a:r>
              <a:rPr lang="fa-IR" dirty="0" smtClean="0"/>
              <a:t>   </a:t>
            </a:r>
            <a:r>
              <a:rPr lang="en-US" dirty="0" smtClean="0"/>
              <a:t>with ultrasonic sensor    for 24 hours  1</a:t>
            </a:r>
            <a:r>
              <a:rPr lang="en-US" baseline="30000" dirty="0" smtClean="0"/>
              <a:t>st</a:t>
            </a:r>
            <a:r>
              <a:rPr lang="en-US" dirty="0" smtClean="0"/>
              <a:t> </a:t>
            </a:r>
            <a:r>
              <a:rPr lang="en-US" dirty="0" err="1" smtClean="0"/>
              <a:t>warning:cluster</a:t>
            </a:r>
            <a:r>
              <a:rPr lang="en-US" dirty="0" smtClean="0"/>
              <a:t> alarm 2</a:t>
            </a:r>
            <a:r>
              <a:rPr lang="en-US" baseline="30000" dirty="0" smtClean="0"/>
              <a:t>nd</a:t>
            </a:r>
            <a:r>
              <a:rPr lang="en-US" dirty="0" smtClean="0"/>
              <a:t> warning: car</a:t>
            </a:r>
          </a:p>
          <a:p>
            <a:r>
              <a:rPr lang="en-US" dirty="0" err="1" smtClean="0"/>
              <a:t>Horn,mobile</a:t>
            </a:r>
            <a:r>
              <a:rPr lang="en-US" dirty="0" smtClean="0"/>
              <a:t> </a:t>
            </a:r>
            <a:r>
              <a:rPr lang="en-US" dirty="0" err="1" smtClean="0"/>
              <a:t>divice</a:t>
            </a:r>
            <a:endParaRPr lang="en-US" dirty="0" smtClean="0"/>
          </a:p>
          <a:p>
            <a:endParaRPr lang="en-US" dirty="0"/>
          </a:p>
          <a:p>
            <a:r>
              <a:rPr lang="en-US" dirty="0" smtClean="0"/>
              <a:t>3.Improred driver visibility </a:t>
            </a:r>
          </a:p>
          <a:p>
            <a:endParaRPr lang="en-US" dirty="0"/>
          </a:p>
          <a:p>
            <a:r>
              <a:rPr lang="en-US" dirty="0" smtClean="0"/>
              <a:t>4.Integradted climate control</a:t>
            </a:r>
          </a:p>
          <a:p>
            <a:endParaRPr lang="en-US" dirty="0"/>
          </a:p>
          <a:p>
            <a:r>
              <a:rPr lang="en-US" dirty="0" smtClean="0"/>
              <a:t>5.Dual speed tailgate    4.5 – 6 s </a:t>
            </a:r>
          </a:p>
        </p:txBody>
      </p:sp>
      <p:sp>
        <p:nvSpPr>
          <p:cNvPr id="4" name="TextBox 3"/>
          <p:cNvSpPr txBox="1"/>
          <p:nvPr/>
        </p:nvSpPr>
        <p:spPr>
          <a:xfrm>
            <a:off x="3709116" y="1506828"/>
            <a:ext cx="1401346" cy="369332"/>
          </a:xfrm>
          <a:prstGeom prst="rect">
            <a:avLst/>
          </a:prstGeom>
          <a:noFill/>
        </p:spPr>
        <p:txBody>
          <a:bodyPr wrap="none" rtlCol="0">
            <a:spAutoFit/>
          </a:bodyPr>
          <a:lstStyle/>
          <a:p>
            <a:r>
              <a:rPr lang="fa-IR" dirty="0" smtClean="0"/>
              <a:t>الارم خروج امن</a:t>
            </a:r>
            <a:endParaRPr lang="en-US" dirty="0"/>
          </a:p>
        </p:txBody>
      </p:sp>
      <p:sp>
        <p:nvSpPr>
          <p:cNvPr id="5" name="TextBox 4"/>
          <p:cNvSpPr txBox="1"/>
          <p:nvPr/>
        </p:nvSpPr>
        <p:spPr>
          <a:xfrm>
            <a:off x="4409789" y="2937989"/>
            <a:ext cx="3831498" cy="369332"/>
          </a:xfrm>
          <a:prstGeom prst="rect">
            <a:avLst/>
          </a:prstGeom>
          <a:noFill/>
        </p:spPr>
        <p:txBody>
          <a:bodyPr wrap="none" rtlCol="0">
            <a:spAutoFit/>
          </a:bodyPr>
          <a:lstStyle/>
          <a:p>
            <a:r>
              <a:rPr lang="fa-IR" dirty="0" smtClean="0"/>
              <a:t>طراحی متفاوت آینه و ستون برای دید بهتر راننده</a:t>
            </a:r>
            <a:endParaRPr lang="en-US" dirty="0"/>
          </a:p>
        </p:txBody>
      </p:sp>
      <p:sp>
        <p:nvSpPr>
          <p:cNvPr id="7" name="TextBox 6"/>
          <p:cNvSpPr txBox="1"/>
          <p:nvPr/>
        </p:nvSpPr>
        <p:spPr>
          <a:xfrm>
            <a:off x="5127934" y="3448990"/>
            <a:ext cx="3113353" cy="369332"/>
          </a:xfrm>
          <a:prstGeom prst="rect">
            <a:avLst/>
          </a:prstGeom>
          <a:noFill/>
        </p:spPr>
        <p:txBody>
          <a:bodyPr wrap="none" rtlCol="0">
            <a:spAutoFit/>
          </a:bodyPr>
          <a:lstStyle/>
          <a:p>
            <a:r>
              <a:rPr lang="fa-IR" dirty="0" smtClean="0"/>
              <a:t>تهویه اتومات جداگانه برای هر سرنشین</a:t>
            </a:r>
            <a:endParaRPr lang="en-US" dirty="0"/>
          </a:p>
        </p:txBody>
      </p:sp>
      <p:sp>
        <p:nvSpPr>
          <p:cNvPr id="8" name="TextBox 7"/>
          <p:cNvSpPr txBox="1"/>
          <p:nvPr/>
        </p:nvSpPr>
        <p:spPr>
          <a:xfrm>
            <a:off x="4409789" y="3959991"/>
            <a:ext cx="3831498" cy="369332"/>
          </a:xfrm>
          <a:prstGeom prst="rect">
            <a:avLst/>
          </a:prstGeom>
          <a:noFill/>
        </p:spPr>
        <p:txBody>
          <a:bodyPr wrap="none" rtlCol="0">
            <a:spAutoFit/>
          </a:bodyPr>
          <a:lstStyle/>
          <a:p>
            <a:r>
              <a:rPr lang="fa-IR" dirty="0" smtClean="0"/>
              <a:t>تنظیم سرعت باز و بسته شدن درب صندوق عقب</a:t>
            </a:r>
            <a:endParaRPr lang="en-US" dirty="0"/>
          </a:p>
        </p:txBody>
      </p:sp>
    </p:spTree>
    <p:extLst>
      <p:ext uri="{BB962C8B-B14F-4D97-AF65-F5344CB8AC3E}">
        <p14:creationId xmlns:p14="http://schemas.microsoft.com/office/powerpoint/2010/main" val="353739602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4458" y="1553828"/>
            <a:ext cx="6096000" cy="1200329"/>
          </a:xfrm>
          <a:prstGeom prst="rect">
            <a:avLst/>
          </a:prstGeom>
        </p:spPr>
        <p:txBody>
          <a:bodyPr>
            <a:spAutoFit/>
          </a:bodyPr>
          <a:lstStyle/>
          <a:p>
            <a:pPr algn="r"/>
            <a:r>
              <a:rPr lang="fa-IR" dirty="0"/>
              <a:t>سیستم تعلیق کاملاً فعال خودرو از تکنولوژی دوربین پیشرفته‌ای استفاده می‌کند که به موتورهای الکتریکی انفرادی در هر چرخ متصل بوده بنابراین با تغییرات سطح جاده هماهنگ شده و توازنی عالی بین حداکثر راحتی و دینامیک رانندگی فراهم می‌کند.</a:t>
            </a:r>
            <a:endParaRPr lang="en-US" dirty="0"/>
          </a:p>
        </p:txBody>
      </p:sp>
      <p:sp>
        <p:nvSpPr>
          <p:cNvPr id="3" name="Rectangle 2"/>
          <p:cNvSpPr/>
          <p:nvPr/>
        </p:nvSpPr>
        <p:spPr>
          <a:xfrm>
            <a:off x="7917542" y="848863"/>
            <a:ext cx="2452916" cy="369332"/>
          </a:xfrm>
          <a:prstGeom prst="rect">
            <a:avLst/>
          </a:prstGeom>
        </p:spPr>
        <p:txBody>
          <a:bodyPr wrap="none">
            <a:spAutoFit/>
          </a:bodyPr>
          <a:lstStyle/>
          <a:p>
            <a:r>
              <a:rPr lang="fa-IR" dirty="0"/>
              <a:t>سیستم تعلیق کاملاً </a:t>
            </a:r>
            <a:r>
              <a:rPr lang="fa-IR" dirty="0" smtClean="0"/>
              <a:t>فعال آیودی </a:t>
            </a:r>
            <a:endParaRPr lang="en-US" dirty="0"/>
          </a:p>
        </p:txBody>
      </p:sp>
      <p:sp>
        <p:nvSpPr>
          <p:cNvPr id="4" name="Rectangle 3"/>
          <p:cNvSpPr/>
          <p:nvPr/>
        </p:nvSpPr>
        <p:spPr>
          <a:xfrm>
            <a:off x="4274458" y="2754157"/>
            <a:ext cx="6096000" cy="1200329"/>
          </a:xfrm>
          <a:prstGeom prst="rect">
            <a:avLst/>
          </a:prstGeom>
        </p:spPr>
        <p:txBody>
          <a:bodyPr>
            <a:spAutoFit/>
          </a:bodyPr>
          <a:lstStyle/>
          <a:p>
            <a:pPr algn="r"/>
            <a:r>
              <a:rPr lang="fa-IR" dirty="0"/>
              <a:t>نیروبخش سیستم تعلیق فعال جدید سیستم الکتریکی 48 ولتی است درحالی‌که قطعات اضافی شامل دنده‌ها، لوله چرخشی با میله پیچشی تیتانیومی داخلی و اهرمی هستند که تا 1100 نیوتون متر را می‌تواند از طریق میله‌ی کوپلینگ به سیستم تعلیق اعمال کند.</a:t>
            </a:r>
            <a:endParaRPr lang="en-US" dirty="0"/>
          </a:p>
        </p:txBody>
      </p:sp>
      <p:sp>
        <p:nvSpPr>
          <p:cNvPr id="5" name="Rectangle 4"/>
          <p:cNvSpPr/>
          <p:nvPr/>
        </p:nvSpPr>
        <p:spPr>
          <a:xfrm>
            <a:off x="4274458" y="3954486"/>
            <a:ext cx="6096000" cy="923330"/>
          </a:xfrm>
          <a:prstGeom prst="rect">
            <a:avLst/>
          </a:prstGeom>
        </p:spPr>
        <p:txBody>
          <a:bodyPr>
            <a:spAutoFit/>
          </a:bodyPr>
          <a:lstStyle/>
          <a:p>
            <a:pPr algn="r"/>
            <a:r>
              <a:rPr lang="fa-IR" dirty="0"/>
              <a:t>سیستم تعلیق با کمک دوربین جلو قادر است در زمان صحیح واکنش نشان دهد بنابراین هرگونه لرزش و ناهنجاری حذف می‌شود. این فرایند تنها چند میلی‌ثانیه طول کشیده و اطلاعات دوربین از سطح جاده 18 بار در هر ثانیه تولید می‌شود.</a:t>
            </a:r>
            <a:endParaRPr lang="en-US" dirty="0"/>
          </a:p>
        </p:txBody>
      </p:sp>
      <p:sp>
        <p:nvSpPr>
          <p:cNvPr id="6" name="Rectangle 5"/>
          <p:cNvSpPr/>
          <p:nvPr/>
        </p:nvSpPr>
        <p:spPr>
          <a:xfrm>
            <a:off x="4274458" y="4940288"/>
            <a:ext cx="6096000" cy="1477328"/>
          </a:xfrm>
          <a:prstGeom prst="rect">
            <a:avLst/>
          </a:prstGeom>
        </p:spPr>
        <p:txBody>
          <a:bodyPr>
            <a:spAutoFit/>
          </a:bodyPr>
          <a:lstStyle/>
          <a:p>
            <a:pPr algn="r"/>
            <a:r>
              <a:rPr lang="fa-IR" dirty="0"/>
              <a:t>سیستم تعلیق فعال همچنین حرکات بدنه در زمان عبور از پیچ‌ها را نیز کاهش داده و مانع از حرکات ناگهانی در زمان ترمز یا شتاب گیری می‌شود. این سیستم در ترکیب با فرمان پذیری اکسل عقب باعث ایجاد سطح بالایی از پایداری و هندلینگ می‌شود. آئودی ادعا می‌کند دایره گردش </a:t>
            </a:r>
            <a:r>
              <a:rPr lang="en-US" dirty="0"/>
              <a:t>A8 </a:t>
            </a:r>
            <a:r>
              <a:rPr lang="fa-IR" dirty="0"/>
              <a:t>جدید کوچک‌تر از </a:t>
            </a:r>
            <a:r>
              <a:rPr lang="en-US" dirty="0"/>
              <a:t>A4 </a:t>
            </a:r>
            <a:r>
              <a:rPr lang="fa-IR" dirty="0"/>
              <a:t>می‌باشد.</a:t>
            </a:r>
            <a:endParaRPr lang="en-US" dirty="0"/>
          </a:p>
        </p:txBody>
      </p:sp>
    </p:spTree>
    <p:extLst>
      <p:ext uri="{BB962C8B-B14F-4D97-AF65-F5344CB8AC3E}">
        <p14:creationId xmlns:p14="http://schemas.microsoft.com/office/powerpoint/2010/main" val="35706294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1341" y="925930"/>
            <a:ext cx="6096000" cy="1477328"/>
          </a:xfrm>
          <a:prstGeom prst="rect">
            <a:avLst/>
          </a:prstGeom>
        </p:spPr>
        <p:txBody>
          <a:bodyPr>
            <a:spAutoFit/>
          </a:bodyPr>
          <a:lstStyle/>
          <a:p>
            <a:pPr algn="r"/>
            <a:r>
              <a:rPr lang="fa-IR" dirty="0"/>
              <a:t>از نظر ایمنی غیرفعال، سیستم تعلیق خودرو با کمک سیستم ایمنی 360 درجه می‌تواند ارتفاع خودرو را تا 80 میلی‌متر افزایش دهد. این اتفاق در حالی رخ می‌دهد که تأثیر جانبی در سرعت بالاتر از 24 کیلومتر در ساعت تشخیص داده شود. تصادفات به نواحی قوی‌ای چون ستون‌های جانبی و ساختار کف هدایت شده و باعث کاهش انرژی وارده به سرنشینان تا 50 درصد می‌شود.</a:t>
            </a:r>
          </a:p>
        </p:txBody>
      </p:sp>
    </p:spTree>
    <p:extLst>
      <p:ext uri="{BB962C8B-B14F-4D97-AF65-F5344CB8AC3E}">
        <p14:creationId xmlns:p14="http://schemas.microsoft.com/office/powerpoint/2010/main" val="329979752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0"/>
            <a:ext cx="12191999" cy="6862250"/>
          </a:xfrm>
          <a:prstGeom prst="rect">
            <a:avLst/>
          </a:prstGeom>
        </p:spPr>
      </p:pic>
    </p:spTree>
    <p:extLst>
      <p:ext uri="{BB962C8B-B14F-4D97-AF65-F5344CB8AC3E}">
        <p14:creationId xmlns:p14="http://schemas.microsoft.com/office/powerpoint/2010/main" val="126943716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1341" y="1048383"/>
            <a:ext cx="6096000" cy="923330"/>
          </a:xfrm>
          <a:prstGeom prst="rect">
            <a:avLst/>
          </a:prstGeom>
        </p:spPr>
        <p:txBody>
          <a:bodyPr>
            <a:spAutoFit/>
          </a:bodyPr>
          <a:lstStyle/>
          <a:p>
            <a:pPr algn="r"/>
            <a:r>
              <a:rPr lang="fa-IR" dirty="0"/>
              <a:t>وظیفه این سیستم تغییر نسبت تراکم هوا و احتراق درون سیلندرها بسته به شرایط است یعنی می‌تواند قدرت احتراق را بسته به نیاز خودرو در شرایط متفاوت تغییر دهد که این می‌تواند تا حد زیادی به مصرف سوخت خودرو کمک کند.</a:t>
            </a:r>
            <a:endParaRPr lang="en-US" dirty="0"/>
          </a:p>
        </p:txBody>
      </p:sp>
      <p:sp>
        <p:nvSpPr>
          <p:cNvPr id="3" name="Rectangle 2"/>
          <p:cNvSpPr/>
          <p:nvPr/>
        </p:nvSpPr>
        <p:spPr>
          <a:xfrm>
            <a:off x="4181341" y="1971713"/>
            <a:ext cx="6096000" cy="1200329"/>
          </a:xfrm>
          <a:prstGeom prst="rect">
            <a:avLst/>
          </a:prstGeom>
        </p:spPr>
        <p:txBody>
          <a:bodyPr>
            <a:spAutoFit/>
          </a:bodyPr>
          <a:lstStyle/>
          <a:p>
            <a:pPr algn="r"/>
            <a:r>
              <a:rPr lang="fa-IR" dirty="0"/>
              <a:t>برخی خودروسازان نسبت تراکم را بالا برده و با این کار قدرت، مصرف سوخت و همچنین فشار و استهلاک موتور را بالا می‌برند؛ البته این موتورها نیازمند سوخت‌هایی نسبتاً مخصوص‌اند در غیر این صورت دچار مشکلاتی از قبیل انفجار زودتر از ایجاد فشار توسط پیستون می‌شوند. </a:t>
            </a:r>
            <a:endParaRPr lang="en-US" dirty="0"/>
          </a:p>
        </p:txBody>
      </p:sp>
      <p:sp>
        <p:nvSpPr>
          <p:cNvPr id="4" name="Rectangle 3"/>
          <p:cNvSpPr/>
          <p:nvPr/>
        </p:nvSpPr>
        <p:spPr>
          <a:xfrm>
            <a:off x="4181341" y="3172042"/>
            <a:ext cx="6096000" cy="1200329"/>
          </a:xfrm>
          <a:prstGeom prst="rect">
            <a:avLst/>
          </a:prstGeom>
        </p:spPr>
        <p:txBody>
          <a:bodyPr>
            <a:spAutoFit/>
          </a:bodyPr>
          <a:lstStyle/>
          <a:p>
            <a:pPr algn="r"/>
            <a:r>
              <a:rPr lang="fa-IR" dirty="0"/>
              <a:t>پیش‌زمینه نصب این سیستم تغییر و ایجاد برخی اصلاحات روی قطعاتی از قبیل میل‌لنگ و شاتون است. اینفینیتی ادعا می‌کند این سیستم را با الهام از آناتومی بدن انسان ساخته که می‌تواند ضریب تراکم پیشرانه را در بازه 1 به 8 تا 1 به 14 تغییر دهد. </a:t>
            </a:r>
            <a:endParaRPr lang="en-US" dirty="0"/>
          </a:p>
        </p:txBody>
      </p:sp>
      <p:sp>
        <p:nvSpPr>
          <p:cNvPr id="5" name="Rectangle 4"/>
          <p:cNvSpPr/>
          <p:nvPr/>
        </p:nvSpPr>
        <p:spPr>
          <a:xfrm>
            <a:off x="4181341" y="4372371"/>
            <a:ext cx="6096000" cy="2308324"/>
          </a:xfrm>
          <a:prstGeom prst="rect">
            <a:avLst/>
          </a:prstGeom>
        </p:spPr>
        <p:txBody>
          <a:bodyPr>
            <a:spAutoFit/>
          </a:bodyPr>
          <a:lstStyle/>
          <a:p>
            <a:pPr algn="r"/>
            <a:r>
              <a:rPr lang="fa-IR" dirty="0"/>
              <a:t>این سیستم مجموعه عظیم و پیچیده‌ای از اتصالات است نحوه کار آن این‌گونه است که شاتون وظیفه ارتباط بین پیستون و یک بازوی چرخان را دارد؛ یک شفت اصلی نیز وظیفه ارتباط این بازو را با یک بازوی چرخان دیگر دارد که حرکات آن را یک سیستم با نام </a:t>
            </a:r>
            <a:r>
              <a:rPr lang="en-US" dirty="0"/>
              <a:t>Harmonic Drive </a:t>
            </a:r>
            <a:r>
              <a:rPr lang="fa-IR" dirty="0"/>
              <a:t>کنترل می‌کند. هارمونیک درایو می‌تواند با تغییر ارتفاع شفت به‌وسیله بازوی چرخانی که به آن اشاره شد ارتفاع پیستون را هنگام احتراق تغییر دهد و بدین ترتیب تراکم و فشار که رابطه‌ای عکس با حجم محفظه احتراق دارد بسته به شرایط به مقدار مناسب تغییر می‌کند.</a:t>
            </a:r>
            <a:endParaRPr lang="en-US" dirty="0"/>
          </a:p>
        </p:txBody>
      </p:sp>
      <p:sp>
        <p:nvSpPr>
          <p:cNvPr id="6" name="Rectangle 5"/>
          <p:cNvSpPr/>
          <p:nvPr/>
        </p:nvSpPr>
        <p:spPr>
          <a:xfrm>
            <a:off x="9082783" y="494386"/>
            <a:ext cx="1194558" cy="369332"/>
          </a:xfrm>
          <a:prstGeom prst="rect">
            <a:avLst/>
          </a:prstGeom>
        </p:spPr>
        <p:txBody>
          <a:bodyPr wrap="none">
            <a:spAutoFit/>
          </a:bodyPr>
          <a:lstStyle/>
          <a:p>
            <a:r>
              <a:rPr lang="en-US" dirty="0"/>
              <a:t>VC turbo</a:t>
            </a:r>
          </a:p>
        </p:txBody>
      </p:sp>
    </p:spTree>
    <p:extLst>
      <p:ext uri="{BB962C8B-B14F-4D97-AF65-F5344CB8AC3E}">
        <p14:creationId xmlns:p14="http://schemas.microsoft.com/office/powerpoint/2010/main" val="34760402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989031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0"/>
            <a:ext cx="12191999" cy="6862250"/>
          </a:xfrm>
          <a:prstGeom prst="rect">
            <a:avLst/>
          </a:prstGeom>
        </p:spPr>
      </p:pic>
    </p:spTree>
    <p:extLst>
      <p:ext uri="{BB962C8B-B14F-4D97-AF65-F5344CB8AC3E}">
        <p14:creationId xmlns:p14="http://schemas.microsoft.com/office/powerpoint/2010/main" val="167437725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5251" y="1454171"/>
            <a:ext cx="2983509" cy="369332"/>
          </a:xfrm>
          <a:prstGeom prst="rect">
            <a:avLst/>
          </a:prstGeom>
        </p:spPr>
        <p:txBody>
          <a:bodyPr wrap="none">
            <a:spAutoFit/>
          </a:bodyPr>
          <a:lstStyle/>
          <a:p>
            <a:r>
              <a:rPr lang="fa-IR" b="1" dirty="0"/>
              <a:t>۱. سیستم رهیاب ماهواره‌ای هوشمند</a:t>
            </a:r>
          </a:p>
        </p:txBody>
      </p:sp>
      <p:sp>
        <p:nvSpPr>
          <p:cNvPr id="4" name="Rectangle 3"/>
          <p:cNvSpPr/>
          <p:nvPr/>
        </p:nvSpPr>
        <p:spPr>
          <a:xfrm>
            <a:off x="4272760" y="2010718"/>
            <a:ext cx="6096000" cy="2862322"/>
          </a:xfrm>
          <a:prstGeom prst="rect">
            <a:avLst/>
          </a:prstGeom>
        </p:spPr>
        <p:txBody>
          <a:bodyPr>
            <a:spAutoFit/>
          </a:bodyPr>
          <a:lstStyle/>
          <a:p>
            <a:pPr algn="r"/>
            <a:r>
              <a:rPr lang="fa-IR" dirty="0"/>
              <a:t>رانندگان </a:t>
            </a:r>
            <a:r>
              <a:rPr lang="fa-IR" dirty="0" smtClean="0"/>
              <a:t>می‌توانند دراپلیکیشن                          مسیر </a:t>
            </a:r>
            <a:r>
              <a:rPr lang="fa-IR" dirty="0"/>
              <a:t>خانه تا محل کار را معرفی </a:t>
            </a:r>
            <a:r>
              <a:rPr lang="fa-IR" dirty="0" smtClean="0"/>
              <a:t>کنند.همچنین </a:t>
            </a:r>
            <a:r>
              <a:rPr lang="fa-IR" dirty="0"/>
              <a:t>امکان معرفی زمان ترک منزل نیز وجود دارد تا زمانی‌که راننده صبح‌ها وارد خودرو می‌شود، سیستم تهویه دمای کابین را روی دمای انتخاب‌شده تنظیم کرده باشد. همچنین خودرو با دانستن مسیر روزانه‌، میزان شارژی را که در هنگام رسیدن به مقصد نیاز است، اعلام می‌کند. سیستم رهیاب ماهواره‌ای هوشمند این خودرو می‌تواند روزانه اطلاعات ترافیک مسیر را دریافت کند و اطلاعات دیگری همچون وضعیت جغرافیایی مسیر (توپولوژی)، میزان مصرف انرژی، دمای باتری‌ و ایستگاه‌های شارژ موجود در مسیر را هم داشته باشد. این سیستم را می‌توان به‌صورت مستقیم از داخل خودرو نیز به کمک سیستم </a:t>
            </a:r>
            <a:r>
              <a:rPr lang="fa-IR" dirty="0" smtClean="0"/>
              <a:t>                برنامه‌ریزی </a:t>
            </a:r>
            <a:r>
              <a:rPr lang="fa-IR" dirty="0"/>
              <a:t>کرد.</a:t>
            </a:r>
          </a:p>
        </p:txBody>
      </p:sp>
      <p:sp>
        <p:nvSpPr>
          <p:cNvPr id="5" name="Rectangle 4"/>
          <p:cNvSpPr/>
          <p:nvPr/>
        </p:nvSpPr>
        <p:spPr>
          <a:xfrm>
            <a:off x="6410629" y="2016480"/>
            <a:ext cx="1745991" cy="369332"/>
          </a:xfrm>
          <a:prstGeom prst="rect">
            <a:avLst/>
          </a:prstGeom>
        </p:spPr>
        <p:txBody>
          <a:bodyPr wrap="none">
            <a:spAutoFit/>
          </a:bodyPr>
          <a:lstStyle/>
          <a:p>
            <a:r>
              <a:rPr lang="en-US" dirty="0"/>
              <a:t>Mercedes me</a:t>
            </a:r>
          </a:p>
        </p:txBody>
      </p:sp>
      <p:sp>
        <p:nvSpPr>
          <p:cNvPr id="6" name="Rectangle 5"/>
          <p:cNvSpPr/>
          <p:nvPr/>
        </p:nvSpPr>
        <p:spPr>
          <a:xfrm>
            <a:off x="5806136" y="1453839"/>
            <a:ext cx="1208985" cy="369332"/>
          </a:xfrm>
          <a:prstGeom prst="rect">
            <a:avLst/>
          </a:prstGeom>
        </p:spPr>
        <p:txBody>
          <a:bodyPr wrap="none">
            <a:spAutoFit/>
          </a:bodyPr>
          <a:lstStyle/>
          <a:p>
            <a:r>
              <a:rPr lang="en-US" dirty="0"/>
              <a:t>EQC 400 </a:t>
            </a:r>
          </a:p>
        </p:txBody>
      </p:sp>
      <p:sp>
        <p:nvSpPr>
          <p:cNvPr id="7" name="Rectangle 6"/>
          <p:cNvSpPr/>
          <p:nvPr/>
        </p:nvSpPr>
        <p:spPr>
          <a:xfrm>
            <a:off x="8877005" y="4503708"/>
            <a:ext cx="885179" cy="369332"/>
          </a:xfrm>
          <a:prstGeom prst="rect">
            <a:avLst/>
          </a:prstGeom>
        </p:spPr>
        <p:txBody>
          <a:bodyPr wrap="none">
            <a:spAutoFit/>
          </a:bodyPr>
          <a:lstStyle/>
          <a:p>
            <a:r>
              <a:rPr lang="en-US" dirty="0"/>
              <a:t>MBUX </a:t>
            </a:r>
          </a:p>
        </p:txBody>
      </p:sp>
      <p:sp>
        <p:nvSpPr>
          <p:cNvPr id="8" name="TextBox 7"/>
          <p:cNvSpPr txBox="1"/>
          <p:nvPr/>
        </p:nvSpPr>
        <p:spPr>
          <a:xfrm>
            <a:off x="3463186" y="420689"/>
            <a:ext cx="4685899" cy="523220"/>
          </a:xfrm>
          <a:prstGeom prst="rect">
            <a:avLst/>
          </a:prstGeom>
          <a:noFill/>
        </p:spPr>
        <p:txBody>
          <a:bodyPr wrap="none" rtlCol="1">
            <a:spAutoFit/>
          </a:bodyPr>
          <a:lstStyle/>
          <a:p>
            <a:pPr algn="l"/>
            <a:r>
              <a:rPr lang="en-US" sz="2800" dirty="0" smtClean="0"/>
              <a:t>MERCEDES BENZ EQC 400</a:t>
            </a:r>
            <a:endParaRPr lang="fa-IR" sz="2800" dirty="0"/>
          </a:p>
        </p:txBody>
      </p:sp>
    </p:spTree>
    <p:extLst>
      <p:ext uri="{BB962C8B-B14F-4D97-AF65-F5344CB8AC3E}">
        <p14:creationId xmlns:p14="http://schemas.microsoft.com/office/powerpoint/2010/main" val="4695817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8948" y="823106"/>
            <a:ext cx="1391728" cy="369332"/>
          </a:xfrm>
          <a:prstGeom prst="rect">
            <a:avLst/>
          </a:prstGeom>
        </p:spPr>
        <p:txBody>
          <a:bodyPr wrap="none">
            <a:spAutoFit/>
          </a:bodyPr>
          <a:lstStyle/>
          <a:p>
            <a:r>
              <a:rPr lang="fa-IR" b="1" dirty="0"/>
              <a:t>۲. کنترل صوتی</a:t>
            </a:r>
          </a:p>
        </p:txBody>
      </p:sp>
      <p:sp>
        <p:nvSpPr>
          <p:cNvPr id="3" name="Rectangle 2"/>
          <p:cNvSpPr/>
          <p:nvPr/>
        </p:nvSpPr>
        <p:spPr>
          <a:xfrm>
            <a:off x="4224676" y="1192438"/>
            <a:ext cx="6096000" cy="1754326"/>
          </a:xfrm>
          <a:prstGeom prst="rect">
            <a:avLst/>
          </a:prstGeom>
        </p:spPr>
        <p:txBody>
          <a:bodyPr>
            <a:spAutoFit/>
          </a:bodyPr>
          <a:lstStyle/>
          <a:p>
            <a:pPr algn="r"/>
            <a:r>
              <a:rPr lang="fa-IR" dirty="0"/>
              <a:t>سیستم </a:t>
            </a:r>
            <a:r>
              <a:rPr lang="fa-IR" dirty="0" smtClean="0"/>
              <a:t>درمرسدس دارای </a:t>
            </a:r>
            <a:r>
              <a:rPr lang="fa-IR" dirty="0"/>
              <a:t>قابلیت پشتیبانی </a:t>
            </a:r>
            <a:r>
              <a:rPr lang="fa-IR" dirty="0" smtClean="0"/>
              <a:t>از </a:t>
            </a:r>
            <a:r>
              <a:rPr lang="fa-IR" dirty="0"/>
              <a:t>فرامین صوتی </a:t>
            </a:r>
            <a:r>
              <a:rPr lang="fa-IR" dirty="0" smtClean="0"/>
              <a:t>است.امکانات </a:t>
            </a:r>
            <a:r>
              <a:rPr lang="fa-IR" dirty="0"/>
              <a:t>این سیستم را می‌توان با بیان کردن کلمه‌های کلیدی فعال یا غیرفعال کرد. برای شروع کار باید با گفتن جمله‌ی </a:t>
            </a:r>
            <a:r>
              <a:rPr lang="fa-IR" dirty="0" smtClean="0"/>
              <a:t>                            «سیستم </a:t>
            </a:r>
            <a:r>
              <a:rPr lang="fa-IR" dirty="0"/>
              <a:t>را فعال کرد، سپس می‌توان از خودرو سؤال کرد شارژ باتری چقدر است یا اینکه باتری چقدر شارژ شده است. حتی می‌توان به خودرو دستور داد که در نزدیک‌ترین ایستگاه شارژ، باتری را تا ۸۵ درصد شارژ کند.</a:t>
            </a:r>
          </a:p>
        </p:txBody>
      </p:sp>
      <p:sp>
        <p:nvSpPr>
          <p:cNvPr id="5" name="Rectangle 4"/>
          <p:cNvSpPr/>
          <p:nvPr/>
        </p:nvSpPr>
        <p:spPr>
          <a:xfrm>
            <a:off x="8168804" y="823106"/>
            <a:ext cx="760144" cy="369332"/>
          </a:xfrm>
          <a:prstGeom prst="rect">
            <a:avLst/>
          </a:prstGeom>
        </p:spPr>
        <p:txBody>
          <a:bodyPr wrap="none">
            <a:spAutoFit/>
          </a:bodyPr>
          <a:lstStyle/>
          <a:p>
            <a:r>
              <a:rPr lang="en-US" dirty="0"/>
              <a:t>EQC </a:t>
            </a:r>
          </a:p>
        </p:txBody>
      </p:sp>
      <p:sp>
        <p:nvSpPr>
          <p:cNvPr id="6" name="Rectangle 5"/>
          <p:cNvSpPr/>
          <p:nvPr/>
        </p:nvSpPr>
        <p:spPr>
          <a:xfrm>
            <a:off x="6173282" y="2250730"/>
            <a:ext cx="1972015" cy="369332"/>
          </a:xfrm>
          <a:prstGeom prst="rect">
            <a:avLst/>
          </a:prstGeom>
        </p:spPr>
        <p:txBody>
          <a:bodyPr wrap="none">
            <a:spAutoFit/>
          </a:bodyPr>
          <a:lstStyle/>
          <a:p>
            <a:r>
              <a:rPr lang="en-US" dirty="0"/>
              <a:t>Hey Mercedes» </a:t>
            </a:r>
          </a:p>
        </p:txBody>
      </p:sp>
      <p:sp>
        <p:nvSpPr>
          <p:cNvPr id="7" name="Rectangle 6"/>
          <p:cNvSpPr/>
          <p:nvPr/>
        </p:nvSpPr>
        <p:spPr>
          <a:xfrm>
            <a:off x="7798832" y="2946764"/>
            <a:ext cx="2521844" cy="369332"/>
          </a:xfrm>
          <a:prstGeom prst="rect">
            <a:avLst/>
          </a:prstGeom>
        </p:spPr>
        <p:txBody>
          <a:bodyPr wrap="none">
            <a:spAutoFit/>
          </a:bodyPr>
          <a:lstStyle/>
          <a:p>
            <a:r>
              <a:rPr lang="fa-IR" b="1" dirty="0"/>
              <a:t>۳. سیستم مصرف انرژی بهینه</a:t>
            </a:r>
          </a:p>
        </p:txBody>
      </p:sp>
      <p:sp>
        <p:nvSpPr>
          <p:cNvPr id="8" name="Rectangle 7"/>
          <p:cNvSpPr/>
          <p:nvPr/>
        </p:nvSpPr>
        <p:spPr>
          <a:xfrm>
            <a:off x="4224676" y="3316096"/>
            <a:ext cx="6096000" cy="2308324"/>
          </a:xfrm>
          <a:prstGeom prst="rect">
            <a:avLst/>
          </a:prstGeom>
        </p:spPr>
        <p:txBody>
          <a:bodyPr>
            <a:spAutoFit/>
          </a:bodyPr>
          <a:lstStyle/>
          <a:p>
            <a:pPr algn="r"/>
            <a:r>
              <a:rPr lang="fa-IR" dirty="0"/>
              <a:t>به‌گفته‌ی مهندسانی که </a:t>
            </a:r>
            <a:r>
              <a:rPr lang="en-US" dirty="0"/>
              <a:t>EQC </a:t>
            </a:r>
            <a:r>
              <a:rPr lang="fa-IR" dirty="0"/>
              <a:t>را ساخته‌اند، بیش از یک سوم مصرف انرژی در خودروهای برقی به نحوه‌ی رانندگی راننده بستگی دارد. به همین دلیل، مرسدس بنز سیستمی با نام </a:t>
            </a:r>
            <a:r>
              <a:rPr lang="en-US" dirty="0"/>
              <a:t>ECO Assist </a:t>
            </a:r>
            <a:r>
              <a:rPr lang="fa-IR" dirty="0"/>
              <a:t>طراحی کرده است که به رانندگان کمک می‌کند با حداکثر راندمان رانندگی کنند. این سیستم اطلاعات مورد نیاز خود را از سیستم رهیاب ماهواره‌ای، سیستم تشخیص علائم جاده، رادارهای خودرو و دوربین‌ها دریافت می‌کند و در زمان‌های مناسب به راننده پیشنهاد می‌دهد که پای خود را از روی پدال گاز بردارد. این سیستم می‌تواند حالت رانندگی را نیز به‌طور خودکار تنظیم کند.</a:t>
            </a:r>
          </a:p>
        </p:txBody>
      </p:sp>
    </p:spTree>
    <p:extLst>
      <p:ext uri="{BB962C8B-B14F-4D97-AF65-F5344CB8AC3E}">
        <p14:creationId xmlns:p14="http://schemas.microsoft.com/office/powerpoint/2010/main" val="748254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2704" y="993080"/>
            <a:ext cx="6096000" cy="3970318"/>
          </a:xfrm>
          <a:prstGeom prst="rect">
            <a:avLst/>
          </a:prstGeom>
        </p:spPr>
        <p:txBody>
          <a:bodyPr>
            <a:spAutoFit/>
          </a:bodyPr>
          <a:lstStyle/>
          <a:p>
            <a:pPr algn="r" rtl="1"/>
            <a:r>
              <a:rPr lang="fa-IR" b="1" dirty="0"/>
              <a:t>نحوه ی کارکرد سیستم </a:t>
            </a:r>
            <a:r>
              <a:rPr lang="en-US" b="1" dirty="0"/>
              <a:t>TPMS</a:t>
            </a:r>
          </a:p>
          <a:p>
            <a:pPr algn="r" rtl="1"/>
            <a:r>
              <a:rPr lang="fa-IR" dirty="0"/>
              <a:t>حسگر  </a:t>
            </a:r>
            <a:r>
              <a:rPr lang="en-US" b="1" dirty="0"/>
              <a:t>TMPS</a:t>
            </a:r>
            <a:r>
              <a:rPr lang="en-US" dirty="0"/>
              <a:t> </a:t>
            </a:r>
            <a:r>
              <a:rPr lang="fa-IR" dirty="0"/>
              <a:t>براساس نیروی گریز از مرکز هر چرخ سرعت آن را نمایش می دهد. تعداد دفعات اندازه گیری فشار باد بر حسب سرعت چرخ تعیین می شود، در صورتی سرعت از 20 کیلومتر بر ساعت کمتر باشد سیستم در حالت آماده باش (</a:t>
            </a:r>
            <a:r>
              <a:rPr lang="en-US" dirty="0"/>
              <a:t>Standby) </a:t>
            </a:r>
            <a:r>
              <a:rPr lang="fa-IR" dirty="0"/>
              <a:t>را در نظر می گیرد در این سرعت تعداد دفعات اندازه گیری کم می باشد و هر 15 دقیقه یکبار پالس الکترونیکی را به واحد کنترل ارسال می کند. اگر سرعت از 20 کیلومتر بر ساعت بیشتر شود سیستم از حالت آماده باش (</a:t>
            </a:r>
            <a:r>
              <a:rPr lang="en-US" dirty="0"/>
              <a:t>Standby) </a:t>
            </a:r>
            <a:r>
              <a:rPr lang="fa-IR" dirty="0"/>
              <a:t>به حالت (</a:t>
            </a:r>
            <a:r>
              <a:rPr lang="en-US" dirty="0"/>
              <a:t>Driving) </a:t>
            </a:r>
            <a:r>
              <a:rPr lang="fa-IR" dirty="0"/>
              <a:t>رانندگی تغییر می کند و تعداد دفعات اندازه گیری فشار باد بیشتر می شود و هر 10 ثانیه یکبار اندازه گیری انجام می گیرد و هر دقیقه یک پالس متوسط به گیرنده ارسال می شود.</a:t>
            </a:r>
          </a:p>
          <a:p>
            <a:pPr rtl="1"/>
            <a:r>
              <a:rPr lang="fa-IR" dirty="0"/>
              <a:t>حسگر  </a:t>
            </a:r>
            <a:r>
              <a:rPr lang="en-US" b="1" dirty="0"/>
              <a:t>TMPS</a:t>
            </a:r>
            <a:r>
              <a:rPr lang="en-US" dirty="0"/>
              <a:t> </a:t>
            </a:r>
            <a:r>
              <a:rPr lang="fa-IR" dirty="0"/>
              <a:t>پالس را از طریق یک باتری لیتیمی ، جریان مورد نیاز خود را تامین می کنند .</a:t>
            </a:r>
          </a:p>
          <a:p>
            <a:pPr algn="r" rtl="1"/>
            <a:r>
              <a:rPr lang="fa-IR" dirty="0"/>
              <a:t>حسگر  </a:t>
            </a:r>
            <a:r>
              <a:rPr lang="en-US" b="1" dirty="0"/>
              <a:t>TMPS</a:t>
            </a:r>
            <a:r>
              <a:rPr lang="en-US" dirty="0"/>
              <a:t> </a:t>
            </a:r>
            <a:r>
              <a:rPr lang="fa-IR" dirty="0"/>
              <a:t>دارای قسمتی است که شتاب هر چرخ را مشخص می کند و نشان می دهد خودرو در حال توقف است یا، اینکه در حال حرکت است.</a:t>
            </a:r>
            <a:endParaRPr lang="fa-IR" dirty="0">
              <a:effectLst/>
            </a:endParaRPr>
          </a:p>
        </p:txBody>
      </p:sp>
    </p:spTree>
    <p:extLst>
      <p:ext uri="{BB962C8B-B14F-4D97-AF65-F5344CB8AC3E}">
        <p14:creationId xmlns:p14="http://schemas.microsoft.com/office/powerpoint/2010/main" val="62975762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94232" y="797348"/>
            <a:ext cx="2630848" cy="369332"/>
          </a:xfrm>
          <a:prstGeom prst="rect">
            <a:avLst/>
          </a:prstGeom>
        </p:spPr>
        <p:txBody>
          <a:bodyPr wrap="none">
            <a:spAutoFit/>
          </a:bodyPr>
          <a:lstStyle/>
          <a:p>
            <a:r>
              <a:rPr lang="fa-IR" b="1" dirty="0"/>
              <a:t>۴. حالت مسافت پیماپیش حداکثر</a:t>
            </a:r>
          </a:p>
        </p:txBody>
      </p:sp>
      <p:sp>
        <p:nvSpPr>
          <p:cNvPr id="3" name="Rectangle 2"/>
          <p:cNvSpPr/>
          <p:nvPr/>
        </p:nvSpPr>
        <p:spPr>
          <a:xfrm>
            <a:off x="4329080" y="1166680"/>
            <a:ext cx="6096000" cy="2308324"/>
          </a:xfrm>
          <a:prstGeom prst="rect">
            <a:avLst/>
          </a:prstGeom>
        </p:spPr>
        <p:txBody>
          <a:bodyPr>
            <a:spAutoFit/>
          </a:bodyPr>
          <a:lstStyle/>
          <a:p>
            <a:pPr algn="r"/>
            <a:r>
              <a:rPr lang="fa-IR" dirty="0"/>
              <a:t>مرسدس بنز درکنار حالت‌های رانندگی متداولی مانند اکو، اسپرت، کامفورد و شخصی‌سازی، حالت جدیدی را نیز به مدل </a:t>
            </a:r>
            <a:r>
              <a:rPr lang="en-US" dirty="0"/>
              <a:t>EQC </a:t>
            </a:r>
            <a:r>
              <a:rPr lang="fa-IR" dirty="0"/>
              <a:t>اضافه کرده است که </a:t>
            </a:r>
            <a:r>
              <a:rPr lang="en-US" dirty="0"/>
              <a:t>Max Range </a:t>
            </a:r>
            <a:r>
              <a:rPr lang="fa-IR" dirty="0"/>
              <a:t>یا بُرد حداکثر نام دارد. در این حالت، خودرو طوری عمل می‌کند که بتواند با شارژ باقی‌مانده در باتری‌ها، بیشتری مسافت ممکن را طی کند. در این حالت، حداکثر سرعت خودرو نیز محدود می‌شود و حتی میزان حرکت پدال گاز کم‌تر از حالت عادی است. گرچه در این حالت لذت رانندگی چندانی وجود ندارد،ولی برای کسانی که می‌خواهند از شعاع حرکتی بالای خودرو استفاده کنند، بسیار کارآمد است.</a:t>
            </a:r>
            <a:endParaRPr lang="en-US" dirty="0"/>
          </a:p>
        </p:txBody>
      </p:sp>
      <p:sp>
        <p:nvSpPr>
          <p:cNvPr id="4" name="Rectangle 3"/>
          <p:cNvSpPr/>
          <p:nvPr/>
        </p:nvSpPr>
        <p:spPr>
          <a:xfrm>
            <a:off x="9148769" y="3475004"/>
            <a:ext cx="1276311" cy="369332"/>
          </a:xfrm>
          <a:prstGeom prst="rect">
            <a:avLst/>
          </a:prstGeom>
        </p:spPr>
        <p:txBody>
          <a:bodyPr wrap="none">
            <a:spAutoFit/>
          </a:bodyPr>
          <a:lstStyle/>
          <a:p>
            <a:r>
              <a:rPr lang="fa-IR" b="1" dirty="0"/>
              <a:t>۵. شارژ آسان</a:t>
            </a:r>
          </a:p>
        </p:txBody>
      </p:sp>
      <p:sp>
        <p:nvSpPr>
          <p:cNvPr id="5" name="Rectangle 4"/>
          <p:cNvSpPr/>
          <p:nvPr/>
        </p:nvSpPr>
        <p:spPr>
          <a:xfrm>
            <a:off x="4329080" y="3844336"/>
            <a:ext cx="6096000" cy="3139321"/>
          </a:xfrm>
          <a:prstGeom prst="rect">
            <a:avLst/>
          </a:prstGeom>
        </p:spPr>
        <p:txBody>
          <a:bodyPr>
            <a:spAutoFit/>
          </a:bodyPr>
          <a:lstStyle/>
          <a:p>
            <a:pPr algn="r"/>
            <a:r>
              <a:rPr lang="fa-IR" dirty="0"/>
              <a:t>مشتریان مرسدس </a:t>
            </a:r>
            <a:r>
              <a:rPr lang="en-US" dirty="0"/>
              <a:t>EQC 400 </a:t>
            </a:r>
            <a:r>
              <a:rPr lang="fa-IR" dirty="0"/>
              <a:t>در اروپا به بیش از ۳۰۰ هزار ایستگاه شارژ دسترسی دارند و پرداخت هزینه‌ی شارژ نیز به‌راحتی با استفاده از برنامه‌ی </a:t>
            </a:r>
            <a:r>
              <a:rPr lang="en-US" dirty="0"/>
              <a:t>Mercedes me </a:t>
            </a:r>
            <a:r>
              <a:rPr lang="fa-IR" dirty="0"/>
              <a:t>انجام می‌شود. با استفاده از این نرم‌افزار هم می‌توان از گوشی همراه و هم از داخل خودرو پول شارژ را پرداخت کرد. سیستم پرداخت هزینه‌ی شارژ در این خودرو بسیار ساده و کاربرپسند است. همچنین رانندگان یک مدل پرداخت را انتخاب می‌کنند و پس از آن دیگر فرقی نمی‌کند به کدام ایستگاه شارژ بروند؛ زیرا همه‌‌جا پول شارژ را به همان روش انتخاب خواهند داد. این ایستگاه‌های شارژ در همکاری مشترکی بین مرسدس بنز، </a:t>
            </a:r>
            <a:r>
              <a:rPr lang="fa-IR" dirty="0">
                <a:hlinkClick r:id="rId2"/>
              </a:rPr>
              <a:t>فورد</a:t>
            </a:r>
            <a:r>
              <a:rPr lang="fa-IR" dirty="0"/>
              <a:t>، </a:t>
            </a:r>
            <a:r>
              <a:rPr lang="fa-IR" dirty="0">
                <a:hlinkClick r:id="rId3"/>
              </a:rPr>
              <a:t>بی‌ام‌و</a:t>
            </a:r>
            <a:r>
              <a:rPr lang="fa-IR" dirty="0"/>
              <a:t>، </a:t>
            </a:r>
            <a:r>
              <a:rPr lang="fa-IR" dirty="0">
                <a:hlinkClick r:id="rId4"/>
              </a:rPr>
              <a:t>فولکس واگن</a:t>
            </a:r>
            <a:r>
              <a:rPr lang="fa-IR" dirty="0"/>
              <a:t> و لونیتی (</a:t>
            </a:r>
            <a:r>
              <a:rPr lang="en-US" dirty="0" err="1"/>
              <a:t>Lonity</a:t>
            </a:r>
            <a:r>
              <a:rPr lang="en-US" dirty="0"/>
              <a:t>) </a:t>
            </a:r>
            <a:r>
              <a:rPr lang="fa-IR" dirty="0"/>
              <a:t>ساخته می‌شوند. پیش‌بینی می‌شوند مرسدس بنز برای مشتریان </a:t>
            </a:r>
            <a:r>
              <a:rPr lang="en-US" dirty="0"/>
              <a:t>EQC 400 </a:t>
            </a:r>
            <a:r>
              <a:rPr lang="fa-IR" dirty="0"/>
              <a:t>در ایالات متحده نیز امکانات مشابهی را فراهم کند.</a:t>
            </a:r>
            <a:endParaRPr lang="en-US" dirty="0"/>
          </a:p>
        </p:txBody>
      </p:sp>
    </p:spTree>
    <p:extLst>
      <p:ext uri="{BB962C8B-B14F-4D97-AF65-F5344CB8AC3E}">
        <p14:creationId xmlns:p14="http://schemas.microsoft.com/office/powerpoint/2010/main" val="1566117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6872" y="835985"/>
            <a:ext cx="1821332" cy="369332"/>
          </a:xfrm>
          <a:prstGeom prst="rect">
            <a:avLst/>
          </a:prstGeom>
        </p:spPr>
        <p:txBody>
          <a:bodyPr wrap="none">
            <a:spAutoFit/>
          </a:bodyPr>
          <a:lstStyle/>
          <a:p>
            <a:r>
              <a:rPr lang="fa-IR" b="1" dirty="0"/>
              <a:t>۶. ایمنی سیستم برقی</a:t>
            </a:r>
          </a:p>
        </p:txBody>
      </p:sp>
      <p:sp>
        <p:nvSpPr>
          <p:cNvPr id="3" name="Rectangle 2"/>
          <p:cNvSpPr/>
          <p:nvPr/>
        </p:nvSpPr>
        <p:spPr>
          <a:xfrm>
            <a:off x="4271493" y="1392325"/>
            <a:ext cx="6096000" cy="3970318"/>
          </a:xfrm>
          <a:prstGeom prst="rect">
            <a:avLst/>
          </a:prstGeom>
        </p:spPr>
        <p:txBody>
          <a:bodyPr>
            <a:spAutoFit/>
          </a:bodyPr>
          <a:lstStyle/>
          <a:p>
            <a:pPr algn="r"/>
            <a:r>
              <a:rPr lang="fa-IR" dirty="0"/>
              <a:t>باتری مرسدس بنز </a:t>
            </a:r>
            <a:r>
              <a:rPr lang="en-US" dirty="0"/>
              <a:t>EQC 400 </a:t>
            </a:r>
            <a:r>
              <a:rPr lang="fa-IR" dirty="0"/>
              <a:t>از نوع خنک‌شونده با مایع و دارای ۳۸۴ سلول است. این باتری ۸۰ کیلووات ساعت ظرفیت دارد و توسط یکی از زیر مجموعه‌های دایملر به نام </a:t>
            </a:r>
            <a:r>
              <a:rPr lang="en-US" dirty="0"/>
              <a:t>Deutsche Automotive </a:t>
            </a:r>
            <a:r>
              <a:rPr lang="fa-IR" dirty="0"/>
              <a:t>ساخته می‌شود. این باتری دارای یک قاب مقاوم است تا در هنگام تصادف از آن محافظت کند. همچنین قسمت‌هایی به منظور مچاله شدن و جذب انرژی بین باتری و قاب نصب شده‌اند. یک پوشش محافظ در جلوی باتری این خودرو وجود دارد که از برخورد اجسام خارجی به بدنه‌ی باتری جلوگیری می‌کند. سیستم برق ولتاژ بالای این خودرو طوری طراحی شده است تا در هنگام تصادف به سرعت خاموش شود. همچنین کامپیوتر </a:t>
            </a:r>
            <a:r>
              <a:rPr lang="en-US" dirty="0"/>
              <a:t>EQC 400 </a:t>
            </a:r>
            <a:r>
              <a:rPr lang="fa-IR" dirty="0"/>
              <a:t>به‌گونه‌ای طراحی شده است که می‌تواند تصمیم بگیرد آیا خاموش شدن سیستم برق قابل بازگشت یا غیرقابل بازگشت باشد. زمانی‌که سیستم برقی خاموش می‌‌شود، ولتاژ خارج از باتری فورا کاهش می‌یابد و دیگر برای انسان خطرساز نیست. مرسدس بنز </a:t>
            </a:r>
            <a:r>
              <a:rPr lang="en-US" dirty="0"/>
              <a:t>EQC 400 </a:t>
            </a:r>
            <a:r>
              <a:rPr lang="fa-IR" dirty="0"/>
              <a:t>همچنین به سیستمی مجهز است که در صورت برخورد خودروی دیگر به </a:t>
            </a:r>
            <a:r>
              <a:rPr lang="en-US" dirty="0"/>
              <a:t>EQC 400 </a:t>
            </a:r>
            <a:r>
              <a:rPr lang="fa-IR" dirty="0"/>
              <a:t>در هنگام شارژ، فورا فرایند‌ شارژ را متوقف می‌کند.</a:t>
            </a:r>
          </a:p>
        </p:txBody>
      </p:sp>
    </p:spTree>
    <p:extLst>
      <p:ext uri="{BB962C8B-B14F-4D97-AF65-F5344CB8AC3E}">
        <p14:creationId xmlns:p14="http://schemas.microsoft.com/office/powerpoint/2010/main" val="33658849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450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1"/>
            <a:ext cx="12192000" cy="6851469"/>
          </a:xfrm>
          <a:prstGeom prst="rect">
            <a:avLst/>
          </a:prstGeom>
        </p:spPr>
      </p:pic>
    </p:spTree>
    <p:extLst>
      <p:ext uri="{BB962C8B-B14F-4D97-AF65-F5344CB8AC3E}">
        <p14:creationId xmlns:p14="http://schemas.microsoft.com/office/powerpoint/2010/main" val="420570695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2678" y="142853"/>
            <a:ext cx="7286644" cy="830997"/>
          </a:xfrm>
          <a:prstGeom prst="rect">
            <a:avLst/>
          </a:prstGeom>
        </p:spPr>
        <p:txBody>
          <a:bodyPr wrap="square">
            <a:spAutoFit/>
          </a:bodyPr>
          <a:lstStyle/>
          <a:p>
            <a:r>
              <a:rPr lang="fa-IR" sz="2400" b="1" dirty="0"/>
              <a:t>راهکار عجیب بوش برای افزایش ایمنی خودروهای برقی؛ انفجار عمدی پس از وقوع تصادف</a:t>
            </a:r>
          </a:p>
        </p:txBody>
      </p:sp>
      <p:pic>
        <p:nvPicPr>
          <p:cNvPr id="43010" name="Picture 2" descr="https://www.digikala.com/mag/wp-content/uploads/2019/10/BOSCH-2.jpg"/>
          <p:cNvPicPr>
            <a:picLocks noChangeAspect="1" noChangeArrowheads="1"/>
          </p:cNvPicPr>
          <p:nvPr/>
        </p:nvPicPr>
        <p:blipFill>
          <a:blip r:embed="rId2" cstate="print"/>
          <a:srcRect/>
          <a:stretch>
            <a:fillRect/>
          </a:stretch>
        </p:blipFill>
        <p:spPr bwMode="auto">
          <a:xfrm>
            <a:off x="2181225" y="1500174"/>
            <a:ext cx="7829550" cy="4972050"/>
          </a:xfrm>
          <a:prstGeom prst="rect">
            <a:avLst/>
          </a:prstGeom>
          <a:noFill/>
        </p:spPr>
      </p:pic>
    </p:spTree>
    <p:extLst>
      <p:ext uri="{BB962C8B-B14F-4D97-AF65-F5344CB8AC3E}">
        <p14:creationId xmlns:p14="http://schemas.microsoft.com/office/powerpoint/2010/main" val="1025709599"/>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533358"/>
            <a:ext cx="4572000" cy="5324535"/>
          </a:xfrm>
          <a:prstGeom prst="rect">
            <a:avLst/>
          </a:prstGeom>
        </p:spPr>
        <p:txBody>
          <a:bodyPr>
            <a:spAutoFit/>
          </a:bodyPr>
          <a:lstStyle/>
          <a:p>
            <a:pPr algn="r"/>
            <a:r>
              <a:rPr lang="fa-IR" sz="2000" dirty="0"/>
              <a:t>سیستم ایمنی جدیدی توسط کمپانی بوش تدارک دیده شده که در صورت تصادف یک خودرو برقی، با فعال‌سازی چند انفجار کوچک، سیم کشی خودرو را متلاشی کرده و ارتباط باتری با دیگر اجزای خودرو را قطع می‌کند. این سیستم برای سرنشینان فرصت خارج شدن از شوک حادثه و فرار از صحنه تصادف را مهیا می‌کند.</a:t>
            </a:r>
          </a:p>
          <a:p>
            <a:pPr algn="r"/>
            <a:r>
              <a:rPr lang="fa-IR" sz="2000" dirty="0"/>
              <a:t>از دیگر مزایای این سامانه ایمنی جدید، قطع ارتباط الکتریکی تمام بخش‌های درونی خودروست، بنابراین امکان برق گرفتگی برای سرنشینان خودرو وجود ندارد. این سیستم، عملکرد مشابهی با سوئیچ اینرسی در یک خودرو با موتور درون سوز ارایه می‌دهد. سیستم اینرسی، در هنگام وقوع حادثه، جریان سوخت خودرو را متوقف کرده و موتور را خاموش می‌کند. قسمت سخت افزاری این سیستم، از میکروچیپ بوش بهره می‌برد که در کیسه‌های هوا از آن استفاده شده است و فرآیندی مشابه را مدیریت می‌کند.</a:t>
            </a:r>
          </a:p>
        </p:txBody>
      </p:sp>
    </p:spTree>
    <p:extLst>
      <p:ext uri="{BB962C8B-B14F-4D97-AF65-F5344CB8AC3E}">
        <p14:creationId xmlns:p14="http://schemas.microsoft.com/office/powerpoint/2010/main" val="232815769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85729"/>
            <a:ext cx="4572000" cy="2554545"/>
          </a:xfrm>
          <a:prstGeom prst="rect">
            <a:avLst/>
          </a:prstGeom>
        </p:spPr>
        <p:txBody>
          <a:bodyPr>
            <a:spAutoFit/>
          </a:bodyPr>
          <a:lstStyle/>
          <a:p>
            <a:pPr algn="r"/>
            <a:r>
              <a:rPr lang="fa-IR" sz="2000" dirty="0"/>
              <a:t>صحبت از انفجار مخازن سوخت و کیسه‌های هوا در خودروهای معمولی، بسیار طبیعی است. اما تاکنون راهکار مشابهی برای خودروهای برقی وجود نداشته و به خصوص با توجه به آن‌که باتری‌های این خودروها، در مواقع تصادف بسیار حساس هستند، بوش این ایده را در سطح خودروهای برقی پیاده کرده و این سیستم را پیروفیوز یا سوئیچ ایمنی پیروتکنیکی نام نهاده است.</a:t>
            </a:r>
          </a:p>
        </p:txBody>
      </p:sp>
      <p:sp>
        <p:nvSpPr>
          <p:cNvPr id="4" name="Rectangle 3"/>
          <p:cNvSpPr/>
          <p:nvPr/>
        </p:nvSpPr>
        <p:spPr>
          <a:xfrm>
            <a:off x="3810000" y="3071811"/>
            <a:ext cx="4572000" cy="2923877"/>
          </a:xfrm>
          <a:prstGeom prst="rect">
            <a:avLst/>
          </a:prstGeom>
        </p:spPr>
        <p:txBody>
          <a:bodyPr>
            <a:spAutoFit/>
          </a:bodyPr>
          <a:lstStyle/>
          <a:p>
            <a:pPr algn="r"/>
            <a:r>
              <a:rPr lang="fa-IR" sz="2000" dirty="0"/>
              <a:t>هنگامی که سنسورهای سیستم</a:t>
            </a:r>
            <a:r>
              <a:rPr lang="fa-IR" sz="2400" dirty="0"/>
              <a:t> </a:t>
            </a:r>
            <a:r>
              <a:rPr lang="fa-IR" sz="2000" dirty="0"/>
              <a:t>پیروفیوز تشخیص دهند تصادفی رخ داده است، با استفاده از شارژرهای انفجاری مینیاتوری، چهار انفجار کوچک و کنترل شده ایجاد می‌کنند که موجب قطع شدن ارتباط میان باتری ولتاژ بالا و سایر تجهیزات برقی خودرو می‌شود. تخلیه جریان الکتریکی در سراسر قسمت‌های بدنه خودرو، موجب می‌شود که سرنشینان از خطر برق گرفتگی محفوظ بمانند و با خاطری آسوده نسبت به خروج از خودرو اقدام کنند.</a:t>
            </a:r>
          </a:p>
        </p:txBody>
      </p:sp>
    </p:spTree>
    <p:extLst>
      <p:ext uri="{BB962C8B-B14F-4D97-AF65-F5344CB8AC3E}">
        <p14:creationId xmlns:p14="http://schemas.microsoft.com/office/powerpoint/2010/main" val="225101868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بوش خودرو برقی"/>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263323486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642919"/>
            <a:ext cx="4572000" cy="4708981"/>
          </a:xfrm>
          <a:prstGeom prst="rect">
            <a:avLst/>
          </a:prstGeom>
        </p:spPr>
        <p:txBody>
          <a:bodyPr>
            <a:spAutoFit/>
          </a:bodyPr>
          <a:lstStyle/>
          <a:p>
            <a:pPr algn="r"/>
            <a:r>
              <a:rPr lang="fa-IR" sz="2000" dirty="0"/>
              <a:t>با وجود آن‌که گفته شد عملکرد سیستم پروفیوز بوش، مشابه سیستم اینرسی در خودروهای بنزینی است، اما یک تفاوت کوچک میان این دو سیستم وجود دارد. برخلاف سیستم اینرسی، نمی‌توان به سادگی و با استفاده از یک دکمه، کل فرآیند را به صورت عکس طی کرد و مجددا سیستم سوخت‌رسانی را فعال نمود. علاوه برآن، پروفیوز بوش تنها اتصالات میان باتری و سایر تجهیزات الکتریکی را قطع می‌کند، و کاری در خصوص ذخیره انرژی باتری‌ها انجام نمی‌دهد، از این رو باتری‌ها همچنان مستعد وقوع انفجار هستند و در صورت ایجاد ترک و شکستگی در پکیج باتری‌ها، آتش سوزی رخ خواهد داد. با این وجود، به گفته بوش، استفاده خودروسازان از این سیستم ایمنی، موجب به حداقل رساندن خطر آتش سوزی و انفجار برای سرنشینان خودروهای برقی خواهد شد.</a:t>
            </a:r>
          </a:p>
        </p:txBody>
      </p:sp>
    </p:spTree>
    <p:extLst>
      <p:ext uri="{BB962C8B-B14F-4D97-AF65-F5344CB8AC3E}">
        <p14:creationId xmlns:p14="http://schemas.microsoft.com/office/powerpoint/2010/main" val="1552139927"/>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9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4503" y="759854"/>
            <a:ext cx="760144" cy="369332"/>
          </a:xfrm>
          <a:prstGeom prst="rect">
            <a:avLst/>
          </a:prstGeom>
          <a:noFill/>
        </p:spPr>
        <p:txBody>
          <a:bodyPr wrap="none" rtlCol="0">
            <a:spAutoFit/>
          </a:bodyPr>
          <a:lstStyle/>
          <a:p>
            <a:pPr algn="r"/>
            <a:r>
              <a:rPr lang="fa-IR" dirty="0" smtClean="0"/>
              <a:t>دیفیوزر</a:t>
            </a:r>
            <a:endParaRPr lang="en-US" dirty="0"/>
          </a:p>
        </p:txBody>
      </p:sp>
      <p:sp>
        <p:nvSpPr>
          <p:cNvPr id="3" name="TextBox 2"/>
          <p:cNvSpPr txBox="1"/>
          <p:nvPr/>
        </p:nvSpPr>
        <p:spPr>
          <a:xfrm>
            <a:off x="7688687" y="759854"/>
            <a:ext cx="1005403" cy="369332"/>
          </a:xfrm>
          <a:prstGeom prst="rect">
            <a:avLst/>
          </a:prstGeom>
          <a:noFill/>
        </p:spPr>
        <p:txBody>
          <a:bodyPr wrap="none" rtlCol="0">
            <a:spAutoFit/>
          </a:bodyPr>
          <a:lstStyle/>
          <a:p>
            <a:r>
              <a:rPr lang="en-US" dirty="0" err="1" smtClean="0"/>
              <a:t>Diffuzer</a:t>
            </a:r>
            <a:endParaRPr lang="en-US" dirty="0"/>
          </a:p>
        </p:txBody>
      </p:sp>
      <p:sp>
        <p:nvSpPr>
          <p:cNvPr id="4" name="Rectangle 3"/>
          <p:cNvSpPr/>
          <p:nvPr/>
        </p:nvSpPr>
        <p:spPr>
          <a:xfrm>
            <a:off x="4198647" y="1386402"/>
            <a:ext cx="6096000" cy="1200329"/>
          </a:xfrm>
          <a:prstGeom prst="rect">
            <a:avLst/>
          </a:prstGeom>
        </p:spPr>
        <p:txBody>
          <a:bodyPr>
            <a:spAutoFit/>
          </a:bodyPr>
          <a:lstStyle/>
          <a:p>
            <a:pPr algn="r"/>
            <a:r>
              <a:rPr lang="fa-IR" dirty="0"/>
              <a:t>در سرعت‌های بالا فشار زیاد هوا در زیر خودرو وجود دارد که این فشار باعث می‌شود عقب خودرو را به سمت بالا فشار دهد، در نتیجه خودرو پایداری خود را از دست می‌دهد و قسمت عقب آن به دلیل فشار هوا به سمت بالا می‌رود و باعث ناپایداری در سرعت‌های بالا و یا سر پیچ‌ها می‌شود.</a:t>
            </a:r>
            <a:endParaRPr lang="en-US" dirty="0"/>
          </a:p>
        </p:txBody>
      </p:sp>
      <p:sp>
        <p:nvSpPr>
          <p:cNvPr id="5" name="Rectangle 4"/>
          <p:cNvSpPr/>
          <p:nvPr/>
        </p:nvSpPr>
        <p:spPr>
          <a:xfrm>
            <a:off x="4198647" y="2659281"/>
            <a:ext cx="6096000" cy="1200329"/>
          </a:xfrm>
          <a:prstGeom prst="rect">
            <a:avLst/>
          </a:prstGeom>
        </p:spPr>
        <p:txBody>
          <a:bodyPr>
            <a:spAutoFit/>
          </a:bodyPr>
          <a:lstStyle/>
          <a:p>
            <a:pPr algn="r"/>
            <a:r>
              <a:rPr lang="fa-IR" dirty="0"/>
              <a:t>در واقع دیفیوزر </a:t>
            </a:r>
            <a:r>
              <a:rPr lang="fa-IR" dirty="0" smtClean="0"/>
              <a:t>یکی </a:t>
            </a:r>
            <a:r>
              <a:rPr lang="fa-IR" dirty="0"/>
              <a:t>از اجزای آیرودینامیکی خودرو می‌باشد که در قسمت عقب خودرو و زیر سپر عقب نصب می‌شود.</a:t>
            </a:r>
            <a:br>
              <a:rPr lang="fa-IR" dirty="0"/>
            </a:br>
            <a:r>
              <a:rPr lang="fa-IR" dirty="0"/>
              <a:t>این قطعه به جریان هوای زیر خودرو سرعت بیشتری می‌دهد و </a:t>
            </a:r>
            <a:r>
              <a:rPr lang="fa-IR" dirty="0" smtClean="0"/>
              <a:t>باعث افزایش انرژی </a:t>
            </a:r>
            <a:r>
              <a:rPr lang="fa-IR" dirty="0"/>
              <a:t>رو به پایین </a:t>
            </a:r>
            <a:r>
              <a:rPr lang="fa-IR" dirty="0" smtClean="0"/>
              <a:t>یا </a:t>
            </a:r>
            <a:r>
              <a:rPr lang="fa-IR" dirty="0"/>
              <a:t>همان </a:t>
            </a:r>
            <a:endParaRPr lang="en-US" dirty="0"/>
          </a:p>
        </p:txBody>
      </p:sp>
      <p:sp>
        <p:nvSpPr>
          <p:cNvPr id="6" name="Rectangle 5"/>
          <p:cNvSpPr/>
          <p:nvPr/>
        </p:nvSpPr>
        <p:spPr>
          <a:xfrm>
            <a:off x="5385495" y="3490278"/>
            <a:ext cx="1178528" cy="369332"/>
          </a:xfrm>
          <a:prstGeom prst="rect">
            <a:avLst/>
          </a:prstGeom>
        </p:spPr>
        <p:txBody>
          <a:bodyPr wrap="none">
            <a:spAutoFit/>
          </a:bodyPr>
          <a:lstStyle/>
          <a:p>
            <a:r>
              <a:rPr lang="fa-IR" dirty="0"/>
              <a:t>بیشترمی‌شود.</a:t>
            </a:r>
            <a:endParaRPr lang="en-US" dirty="0"/>
          </a:p>
        </p:txBody>
      </p:sp>
      <p:sp>
        <p:nvSpPr>
          <p:cNvPr id="7" name="TextBox 6"/>
          <p:cNvSpPr txBox="1"/>
          <p:nvPr/>
        </p:nvSpPr>
        <p:spPr>
          <a:xfrm>
            <a:off x="7280562" y="3490278"/>
            <a:ext cx="816249" cy="369332"/>
          </a:xfrm>
          <a:prstGeom prst="rect">
            <a:avLst/>
          </a:prstGeom>
          <a:noFill/>
        </p:spPr>
        <p:txBody>
          <a:bodyPr wrap="none" rtlCol="0">
            <a:spAutoFit/>
          </a:bodyPr>
          <a:lstStyle/>
          <a:p>
            <a:r>
              <a:rPr lang="en-US" dirty="0" smtClean="0"/>
              <a:t>Force</a:t>
            </a:r>
            <a:endParaRPr lang="en-US" dirty="0"/>
          </a:p>
        </p:txBody>
      </p:sp>
      <p:sp>
        <p:nvSpPr>
          <p:cNvPr id="8" name="Rectangle 7"/>
          <p:cNvSpPr/>
          <p:nvPr/>
        </p:nvSpPr>
        <p:spPr>
          <a:xfrm>
            <a:off x="6564023" y="3490278"/>
            <a:ext cx="840294" cy="369332"/>
          </a:xfrm>
          <a:prstGeom prst="rect">
            <a:avLst/>
          </a:prstGeom>
        </p:spPr>
        <p:txBody>
          <a:bodyPr wrap="none">
            <a:spAutoFit/>
          </a:bodyPr>
          <a:lstStyle/>
          <a:p>
            <a:pPr algn="r"/>
            <a:r>
              <a:rPr lang="en-US" dirty="0"/>
              <a:t>Down</a:t>
            </a:r>
          </a:p>
        </p:txBody>
      </p:sp>
      <p:sp>
        <p:nvSpPr>
          <p:cNvPr id="9" name="Rectangle 8"/>
          <p:cNvSpPr/>
          <p:nvPr/>
        </p:nvSpPr>
        <p:spPr>
          <a:xfrm>
            <a:off x="4198647" y="4113032"/>
            <a:ext cx="6096000" cy="923330"/>
          </a:xfrm>
          <a:prstGeom prst="rect">
            <a:avLst/>
          </a:prstGeom>
        </p:spPr>
        <p:txBody>
          <a:bodyPr>
            <a:spAutoFit/>
          </a:bodyPr>
          <a:lstStyle/>
          <a:p>
            <a:pPr algn="r"/>
            <a:r>
              <a:rPr lang="fa-IR" dirty="0"/>
              <a:t>افزایش این انرژی باعث می‌شود عقب خودرو بیشتر بر روی زمین فشار آورد و در سرعت‌های بالای 190 الی 200 کیلومتر در ساعت یا در سر پیچ، خودرو پایداری بیشتری داشته باشد.</a:t>
            </a:r>
            <a:endParaRPr lang="en-US" dirty="0"/>
          </a:p>
        </p:txBody>
      </p:sp>
      <p:sp>
        <p:nvSpPr>
          <p:cNvPr id="10" name="TextBox 9"/>
          <p:cNvSpPr txBox="1"/>
          <p:nvPr/>
        </p:nvSpPr>
        <p:spPr>
          <a:xfrm>
            <a:off x="11750854" y="6488668"/>
            <a:ext cx="441146" cy="369332"/>
          </a:xfrm>
          <a:prstGeom prst="rect">
            <a:avLst/>
          </a:prstGeom>
          <a:noFill/>
        </p:spPr>
        <p:txBody>
          <a:bodyPr wrap="none" rtlCol="0">
            <a:spAutoFit/>
          </a:bodyPr>
          <a:lstStyle/>
          <a:p>
            <a:r>
              <a:rPr lang="en-US" dirty="0" smtClean="0"/>
              <a:t>34</a:t>
            </a:r>
            <a:endParaRPr lang="en-US" dirty="0"/>
          </a:p>
        </p:txBody>
      </p:sp>
    </p:spTree>
    <p:extLst>
      <p:ext uri="{BB962C8B-B14F-4D97-AF65-F5344CB8AC3E}">
        <p14:creationId xmlns:p14="http://schemas.microsoft.com/office/powerpoint/2010/main" val="127206287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318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80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61441" y="6465193"/>
            <a:ext cx="312906" cy="369332"/>
          </a:xfrm>
          <a:prstGeom prst="rect">
            <a:avLst/>
          </a:prstGeom>
          <a:noFill/>
        </p:spPr>
        <p:txBody>
          <a:bodyPr wrap="none" rtlCol="0">
            <a:spAutoFit/>
          </a:bodyPr>
          <a:lstStyle/>
          <a:p>
            <a:r>
              <a:rPr lang="fa-IR" dirty="0" smtClean="0"/>
              <a:t>3</a:t>
            </a:r>
            <a:endParaRPr lang="en-US" dirty="0"/>
          </a:p>
        </p:txBody>
      </p:sp>
      <p:pic>
        <p:nvPicPr>
          <p:cNvPr id="3" name="Picture 2"/>
          <p:cNvPicPr>
            <a:picLocks noChangeAspect="1"/>
          </p:cNvPicPr>
          <p:nvPr/>
        </p:nvPicPr>
        <p:blipFill>
          <a:blip r:embed="rId2"/>
          <a:stretch>
            <a:fillRect/>
          </a:stretch>
        </p:blipFill>
        <p:spPr>
          <a:xfrm>
            <a:off x="5590896" y="561583"/>
            <a:ext cx="4822354" cy="506012"/>
          </a:xfrm>
          <a:prstGeom prst="rect">
            <a:avLst/>
          </a:prstGeom>
        </p:spPr>
      </p:pic>
      <p:sp>
        <p:nvSpPr>
          <p:cNvPr id="5" name="Rectangle 4"/>
          <p:cNvSpPr/>
          <p:nvPr/>
        </p:nvSpPr>
        <p:spPr>
          <a:xfrm>
            <a:off x="4317250" y="3402342"/>
            <a:ext cx="6096000" cy="646331"/>
          </a:xfrm>
          <a:prstGeom prst="rect">
            <a:avLst/>
          </a:prstGeom>
        </p:spPr>
        <p:txBody>
          <a:bodyPr>
            <a:spAutoFit/>
          </a:bodyPr>
          <a:lstStyle/>
          <a:p>
            <a:pPr algn="r" rtl="1"/>
            <a:r>
              <a:rPr lang="fa-IR" dirty="0" smtClean="0">
                <a:effectLst/>
                <a:latin typeface="tahoma" panose="020B0604030504040204" pitchFamily="34" charset="0"/>
              </a:rPr>
              <a:t>هشدار این سیستم میتواند اخطار صوتی به علاوه ی هشدار تصویری بر روی </a:t>
            </a:r>
            <a:r>
              <a:rPr lang="en-US" dirty="0" smtClean="0">
                <a:effectLst/>
                <a:latin typeface="tahoma" panose="020B0604030504040204" pitchFamily="34" charset="0"/>
              </a:rPr>
              <a:t>LCD ،</a:t>
            </a:r>
            <a:r>
              <a:rPr lang="fa-IR" dirty="0" smtClean="0">
                <a:effectLst/>
                <a:latin typeface="tahoma" panose="020B0604030504040204" pitchFamily="34" charset="0"/>
              </a:rPr>
              <a:t>کیلومتر شمار یا شیشه ی جلو باشد.</a:t>
            </a:r>
            <a:endParaRPr lang="fa-IR" dirty="0">
              <a:effectLst/>
            </a:endParaRPr>
          </a:p>
        </p:txBody>
      </p:sp>
      <p:sp>
        <p:nvSpPr>
          <p:cNvPr id="6" name="Rectangle 5"/>
          <p:cNvSpPr/>
          <p:nvPr/>
        </p:nvSpPr>
        <p:spPr>
          <a:xfrm>
            <a:off x="4317250" y="4071656"/>
            <a:ext cx="6096000" cy="646331"/>
          </a:xfrm>
          <a:prstGeom prst="rect">
            <a:avLst/>
          </a:prstGeom>
        </p:spPr>
        <p:txBody>
          <a:bodyPr>
            <a:spAutoFit/>
          </a:bodyPr>
          <a:lstStyle/>
          <a:p>
            <a:pPr algn="r"/>
            <a:r>
              <a:rPr lang="fa-IR" dirty="0" smtClean="0">
                <a:effectLst/>
                <a:latin typeface="tahoma" panose="020B0604030504040204" pitchFamily="34" charset="0"/>
              </a:rPr>
              <a:t>همچنین شما می توانید با استفاده از دکمه ایی سیستم هشدار تصادف از جلو را فعال یا غیرفعال کنید.</a:t>
            </a:r>
            <a:endParaRPr lang="en-US" dirty="0"/>
          </a:p>
        </p:txBody>
      </p:sp>
      <p:sp>
        <p:nvSpPr>
          <p:cNvPr id="7" name="Rectangle 6"/>
          <p:cNvSpPr/>
          <p:nvPr/>
        </p:nvSpPr>
        <p:spPr>
          <a:xfrm>
            <a:off x="1033922" y="629923"/>
            <a:ext cx="3058851" cy="369332"/>
          </a:xfrm>
          <a:prstGeom prst="rect">
            <a:avLst/>
          </a:prstGeom>
        </p:spPr>
        <p:txBody>
          <a:bodyPr wrap="none">
            <a:spAutoFit/>
          </a:bodyPr>
          <a:lstStyle/>
          <a:p>
            <a:r>
              <a:rPr lang="en-US" dirty="0" smtClean="0"/>
              <a:t>Forward Collision Warning</a:t>
            </a:r>
            <a:endParaRPr lang="en-US" dirty="0"/>
          </a:p>
        </p:txBody>
      </p:sp>
      <p:sp>
        <p:nvSpPr>
          <p:cNvPr id="8" name="Rectangle 7"/>
          <p:cNvSpPr/>
          <p:nvPr/>
        </p:nvSpPr>
        <p:spPr>
          <a:xfrm>
            <a:off x="4317250" y="1463676"/>
            <a:ext cx="6096000" cy="646331"/>
          </a:xfrm>
          <a:prstGeom prst="rect">
            <a:avLst/>
          </a:prstGeom>
        </p:spPr>
        <p:txBody>
          <a:bodyPr>
            <a:spAutoFit/>
          </a:bodyPr>
          <a:lstStyle/>
          <a:p>
            <a:pPr algn="r"/>
            <a:r>
              <a:rPr lang="fa-IR" dirty="0" smtClean="0"/>
              <a:t>این سیستم با استفاده از دوربین های کمکی و یا سنسور های مختلف، به بررسی مسیر مقابل خودرو می پردازد.</a:t>
            </a:r>
            <a:endParaRPr lang="en-US" dirty="0"/>
          </a:p>
        </p:txBody>
      </p:sp>
      <p:sp>
        <p:nvSpPr>
          <p:cNvPr id="9" name="Rectangle 8"/>
          <p:cNvSpPr/>
          <p:nvPr/>
        </p:nvSpPr>
        <p:spPr>
          <a:xfrm>
            <a:off x="4317250" y="2132990"/>
            <a:ext cx="6096000" cy="1200329"/>
          </a:xfrm>
          <a:prstGeom prst="rect">
            <a:avLst/>
          </a:prstGeom>
        </p:spPr>
        <p:txBody>
          <a:bodyPr>
            <a:spAutoFit/>
          </a:bodyPr>
          <a:lstStyle/>
          <a:p>
            <a:pPr algn="r"/>
            <a:r>
              <a:rPr lang="fa-IR" dirty="0" smtClean="0"/>
              <a:t>در صورتیکه این سنسورها و یا دوربین ها متوجه وجود یک مانع اعم از جسم فیزیکی، عابر پیاده و یا خودرو شوند، پیغامی از طریق کامپیوتر مرکزی این سیستم به راننده ارسال شده و با ایجاد صدا و یا لرزش، وی را از وجود احتمال برخورد آگاه می نماید.</a:t>
            </a:r>
            <a:endParaRPr lang="en-US" dirty="0"/>
          </a:p>
        </p:txBody>
      </p:sp>
      <p:sp>
        <p:nvSpPr>
          <p:cNvPr id="10" name="Rectangle 9"/>
          <p:cNvSpPr/>
          <p:nvPr/>
        </p:nvSpPr>
        <p:spPr>
          <a:xfrm>
            <a:off x="4317250" y="4740970"/>
            <a:ext cx="6096000" cy="1200329"/>
          </a:xfrm>
          <a:prstGeom prst="rect">
            <a:avLst/>
          </a:prstGeom>
        </p:spPr>
        <p:txBody>
          <a:bodyPr>
            <a:spAutoFit/>
          </a:bodyPr>
          <a:lstStyle/>
          <a:p>
            <a:pPr algn="r"/>
            <a:r>
              <a:rPr lang="fa-IR" dirty="0" smtClean="0"/>
              <a:t>در تعدادی از خودروها، این سیستم همراه با یک سیستم کمکی دیگر عمل می کند. این سیستم قابلیت ترمزگیری خودکار را نیز به کل سیستم اضافه کرده و در صورت عدم توجه راننده با اقدام به ترمزگیری بصورت اتوماتیک مانع از برخورد خودرو با موانع موجود بر سر راه خودرو می گردد.</a:t>
            </a:r>
            <a:endParaRPr lang="en-US" dirty="0"/>
          </a:p>
        </p:txBody>
      </p:sp>
    </p:spTree>
    <p:extLst>
      <p:ext uri="{BB962C8B-B14F-4D97-AF65-F5344CB8AC3E}">
        <p14:creationId xmlns:p14="http://schemas.microsoft.com/office/powerpoint/2010/main" val="566585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565228" y="6488668"/>
            <a:ext cx="441146" cy="369332"/>
          </a:xfrm>
          <a:prstGeom prst="rect">
            <a:avLst/>
          </a:prstGeom>
          <a:noFill/>
        </p:spPr>
        <p:txBody>
          <a:bodyPr wrap="none" rtlCol="0">
            <a:spAutoFit/>
          </a:bodyPr>
          <a:lstStyle/>
          <a:p>
            <a:r>
              <a:rPr lang="en-US" dirty="0" smtClean="0"/>
              <a:t>35</a:t>
            </a:r>
            <a:endParaRPr lang="en-US" dirty="0"/>
          </a:p>
        </p:txBody>
      </p:sp>
    </p:spTree>
    <p:extLst>
      <p:ext uri="{BB962C8B-B14F-4D97-AF65-F5344CB8AC3E}">
        <p14:creationId xmlns:p14="http://schemas.microsoft.com/office/powerpoint/2010/main" val="2054232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91167" y="798490"/>
            <a:ext cx="790601" cy="369332"/>
          </a:xfrm>
          <a:prstGeom prst="rect">
            <a:avLst/>
          </a:prstGeom>
          <a:noFill/>
        </p:spPr>
        <p:txBody>
          <a:bodyPr wrap="none" rtlCol="0">
            <a:spAutoFit/>
          </a:bodyPr>
          <a:lstStyle/>
          <a:p>
            <a:r>
              <a:rPr lang="fa-IR" dirty="0" smtClean="0"/>
              <a:t>اسپویلر </a:t>
            </a:r>
            <a:endParaRPr lang="en-US" dirty="0"/>
          </a:p>
        </p:txBody>
      </p:sp>
      <p:sp>
        <p:nvSpPr>
          <p:cNvPr id="5" name="TextBox 4"/>
          <p:cNvSpPr txBox="1"/>
          <p:nvPr/>
        </p:nvSpPr>
        <p:spPr>
          <a:xfrm>
            <a:off x="7907628" y="798490"/>
            <a:ext cx="920445" cy="369332"/>
          </a:xfrm>
          <a:prstGeom prst="rect">
            <a:avLst/>
          </a:prstGeom>
          <a:noFill/>
        </p:spPr>
        <p:txBody>
          <a:bodyPr wrap="none" rtlCol="0">
            <a:spAutoFit/>
          </a:bodyPr>
          <a:lstStyle/>
          <a:p>
            <a:r>
              <a:rPr lang="en-US" dirty="0" smtClean="0"/>
              <a:t>Spoiler</a:t>
            </a:r>
            <a:endParaRPr lang="en-US" dirty="0"/>
          </a:p>
        </p:txBody>
      </p:sp>
      <p:sp>
        <p:nvSpPr>
          <p:cNvPr id="6" name="Rectangle 5"/>
          <p:cNvSpPr/>
          <p:nvPr/>
        </p:nvSpPr>
        <p:spPr>
          <a:xfrm>
            <a:off x="4185768" y="1757449"/>
            <a:ext cx="6096000" cy="1200329"/>
          </a:xfrm>
          <a:prstGeom prst="rect">
            <a:avLst/>
          </a:prstGeom>
        </p:spPr>
        <p:txBody>
          <a:bodyPr>
            <a:spAutoFit/>
          </a:bodyPr>
          <a:lstStyle/>
          <a:p>
            <a:pPr algn="r"/>
            <a:r>
              <a:rPr lang="fa-IR" dirty="0" smtClean="0"/>
              <a:t>اسپویلردارای </a:t>
            </a:r>
            <a:r>
              <a:rPr lang="fa-IR" dirty="0"/>
              <a:t>ویژگی آئرودینامیکی می‌باشد که در سرعت های بالا، کاهش کشش خودرو را در پی دارد. این ساختار موجب افزایش پنجاه درصدی چسبندگی خودرو به سطح زمین، نسبت به مابقی خودرو ها می شود.</a:t>
            </a:r>
            <a:br>
              <a:rPr lang="fa-IR" dirty="0"/>
            </a:br>
            <a:endParaRPr lang="en-US" dirty="0"/>
          </a:p>
        </p:txBody>
      </p:sp>
      <p:sp>
        <p:nvSpPr>
          <p:cNvPr id="7" name="Rectangle 6"/>
          <p:cNvSpPr/>
          <p:nvPr/>
        </p:nvSpPr>
        <p:spPr>
          <a:xfrm>
            <a:off x="4185768" y="3547405"/>
            <a:ext cx="6096000" cy="1477328"/>
          </a:xfrm>
          <a:prstGeom prst="rect">
            <a:avLst/>
          </a:prstGeom>
        </p:spPr>
        <p:txBody>
          <a:bodyPr>
            <a:spAutoFit/>
          </a:bodyPr>
          <a:lstStyle/>
          <a:p>
            <a:pPr algn="r"/>
            <a:r>
              <a:rPr lang="fa-IR" dirty="0"/>
              <a:t>اسپویلرشامل 2 نوع اکتیو (فعال) و معمولی هستند.</a:t>
            </a:r>
            <a:br>
              <a:rPr lang="fa-IR" dirty="0"/>
            </a:br>
            <a:r>
              <a:rPr lang="fa-IR" dirty="0"/>
              <a:t>اکتیو اسپویلر ها قالباً یا از طریق شاسی در جلوی خودرو توسط راننده فعال می شوند و یا بعد از گذشتن خودرو از سرعتی مُعیَن ، به صورت خودکار با زاویه ای مشخص رو به بیرون حرکت کرده و حالت آئرودینامیکی بیشتری به خودرو می دهند.</a:t>
            </a:r>
            <a:endParaRPr lang="en-US" dirty="0"/>
          </a:p>
        </p:txBody>
      </p:sp>
      <p:sp>
        <p:nvSpPr>
          <p:cNvPr id="8" name="TextBox 7"/>
          <p:cNvSpPr txBox="1"/>
          <p:nvPr/>
        </p:nvSpPr>
        <p:spPr>
          <a:xfrm>
            <a:off x="11750854" y="6488668"/>
            <a:ext cx="441146" cy="369332"/>
          </a:xfrm>
          <a:prstGeom prst="rect">
            <a:avLst/>
          </a:prstGeom>
          <a:noFill/>
        </p:spPr>
        <p:txBody>
          <a:bodyPr wrap="none" rtlCol="0">
            <a:spAutoFit/>
          </a:bodyPr>
          <a:lstStyle/>
          <a:p>
            <a:r>
              <a:rPr lang="en-US" dirty="0" smtClean="0"/>
              <a:t>36</a:t>
            </a:r>
            <a:endParaRPr lang="en-US" dirty="0"/>
          </a:p>
        </p:txBody>
      </p:sp>
    </p:spTree>
    <p:extLst>
      <p:ext uri="{BB962C8B-B14F-4D97-AF65-F5344CB8AC3E}">
        <p14:creationId xmlns:p14="http://schemas.microsoft.com/office/powerpoint/2010/main" val="457135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552349" y="6488668"/>
            <a:ext cx="441146" cy="369332"/>
          </a:xfrm>
          <a:prstGeom prst="rect">
            <a:avLst/>
          </a:prstGeom>
          <a:noFill/>
        </p:spPr>
        <p:txBody>
          <a:bodyPr wrap="none" rtlCol="0">
            <a:spAutoFit/>
          </a:bodyPr>
          <a:lstStyle/>
          <a:p>
            <a:r>
              <a:rPr lang="en-US" dirty="0" smtClean="0"/>
              <a:t>37</a:t>
            </a:r>
            <a:endParaRPr lang="en-US" dirty="0"/>
          </a:p>
        </p:txBody>
      </p:sp>
    </p:spTree>
    <p:extLst>
      <p:ext uri="{BB962C8B-B14F-4D97-AF65-F5344CB8AC3E}">
        <p14:creationId xmlns:p14="http://schemas.microsoft.com/office/powerpoint/2010/main" val="3729640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0854" y="6488668"/>
            <a:ext cx="441146" cy="369332"/>
          </a:xfrm>
          <a:prstGeom prst="rect">
            <a:avLst/>
          </a:prstGeom>
          <a:noFill/>
        </p:spPr>
        <p:txBody>
          <a:bodyPr wrap="none" rtlCol="0">
            <a:spAutoFit/>
          </a:bodyPr>
          <a:lstStyle/>
          <a:p>
            <a:r>
              <a:rPr lang="en-US" dirty="0" smtClean="0"/>
              <a:t>38</a:t>
            </a:r>
            <a:endParaRPr lang="en-US" dirty="0"/>
          </a:p>
        </p:txBody>
      </p:sp>
      <p:sp>
        <p:nvSpPr>
          <p:cNvPr id="3" name="TextBox 2"/>
          <p:cNvSpPr txBox="1"/>
          <p:nvPr/>
        </p:nvSpPr>
        <p:spPr>
          <a:xfrm>
            <a:off x="7469341" y="2125014"/>
            <a:ext cx="2709396" cy="369332"/>
          </a:xfrm>
          <a:prstGeom prst="rect">
            <a:avLst/>
          </a:prstGeom>
          <a:noFill/>
        </p:spPr>
        <p:txBody>
          <a:bodyPr wrap="none" rtlCol="0">
            <a:spAutoFit/>
          </a:bodyPr>
          <a:lstStyle/>
          <a:p>
            <a:pPr algn="r"/>
            <a:r>
              <a:rPr lang="fa-IR" dirty="0" smtClean="0"/>
              <a:t>چراغ کیلس دستگیره درب خودرو</a:t>
            </a:r>
            <a:endParaRPr lang="en-US" dirty="0"/>
          </a:p>
        </p:txBody>
      </p:sp>
      <p:sp>
        <p:nvSpPr>
          <p:cNvPr id="4" name="Rectangle 3"/>
          <p:cNvSpPr/>
          <p:nvPr/>
        </p:nvSpPr>
        <p:spPr>
          <a:xfrm>
            <a:off x="4082737" y="3086414"/>
            <a:ext cx="6096000" cy="1200329"/>
          </a:xfrm>
          <a:prstGeom prst="rect">
            <a:avLst/>
          </a:prstGeom>
        </p:spPr>
        <p:txBody>
          <a:bodyPr>
            <a:spAutoFit/>
          </a:bodyPr>
          <a:lstStyle/>
          <a:p>
            <a:pPr algn="r"/>
            <a:r>
              <a:rPr lang="fa-IR" dirty="0"/>
              <a:t>توسط چراغ کیلس دستگیره درب خودرو با همراه داشتن سوییچ ، به محض نزدیک شدن به خودرو با فعال شدن </a:t>
            </a:r>
            <a:r>
              <a:rPr lang="fa-IR" dirty="0">
                <a:hlinkClick r:id="rId2"/>
              </a:rPr>
              <a:t>سیستم کیلس</a:t>
            </a:r>
            <a:r>
              <a:rPr lang="fa-IR" dirty="0"/>
              <a:t> ، چراغ زیر دستگیره درب روشن شده و در فضای های تاریک به جهت پیدا کردن راحت تر دستگیره درب خودرو راهنمای خوبی می باشد.</a:t>
            </a:r>
            <a:endParaRPr lang="en-US" dirty="0"/>
          </a:p>
        </p:txBody>
      </p:sp>
      <p:sp>
        <p:nvSpPr>
          <p:cNvPr id="5" name="TextBox 4"/>
          <p:cNvSpPr txBox="1"/>
          <p:nvPr/>
        </p:nvSpPr>
        <p:spPr>
          <a:xfrm>
            <a:off x="7130737" y="561416"/>
            <a:ext cx="1983236" cy="369332"/>
          </a:xfrm>
          <a:prstGeom prst="rect">
            <a:avLst/>
          </a:prstGeom>
          <a:noFill/>
        </p:spPr>
        <p:txBody>
          <a:bodyPr wrap="none" rtlCol="0">
            <a:spAutoFit/>
          </a:bodyPr>
          <a:lstStyle/>
          <a:p>
            <a:pPr algn="r"/>
            <a:r>
              <a:rPr lang="fa-IR" dirty="0" smtClean="0"/>
              <a:t>سیستم های درب خودرو</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025" y="365082"/>
            <a:ext cx="762000" cy="762000"/>
          </a:xfrm>
          <a:prstGeom prst="rect">
            <a:avLst/>
          </a:prstGeom>
        </p:spPr>
        <p:style>
          <a:lnRef idx="0">
            <a:scrgbClr r="0" g="0" b="0"/>
          </a:lnRef>
          <a:fillRef idx="1002">
            <a:schemeClr val="lt2"/>
          </a:fillRef>
          <a:effectRef idx="0">
            <a:scrgbClr r="0" g="0" b="0"/>
          </a:effectRef>
          <a:fontRef idx="major"/>
        </p:style>
      </p:pic>
    </p:spTree>
    <p:extLst>
      <p:ext uri="{BB962C8B-B14F-4D97-AF65-F5344CB8AC3E}">
        <p14:creationId xmlns:p14="http://schemas.microsoft.com/office/powerpoint/2010/main" val="4134939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39</a:t>
            </a:r>
            <a:endParaRPr lang="en-US" dirty="0"/>
          </a:p>
        </p:txBody>
      </p:sp>
    </p:spTree>
    <p:extLst>
      <p:ext uri="{BB962C8B-B14F-4D97-AF65-F5344CB8AC3E}">
        <p14:creationId xmlns:p14="http://schemas.microsoft.com/office/powerpoint/2010/main" val="11241798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36075" y="759852"/>
            <a:ext cx="2082621" cy="369332"/>
          </a:xfrm>
          <a:prstGeom prst="rect">
            <a:avLst/>
          </a:prstGeom>
          <a:noFill/>
        </p:spPr>
        <p:txBody>
          <a:bodyPr wrap="none" rtlCol="0">
            <a:spAutoFit/>
          </a:bodyPr>
          <a:lstStyle/>
          <a:p>
            <a:pPr algn="r"/>
            <a:r>
              <a:rPr lang="fa-IR" dirty="0" smtClean="0"/>
              <a:t>کیلس درب (بدون سوییچ)</a:t>
            </a:r>
            <a:endParaRPr lang="en-US" dirty="0"/>
          </a:p>
        </p:txBody>
      </p:sp>
      <p:sp>
        <p:nvSpPr>
          <p:cNvPr id="5" name="Rectangle 4"/>
          <p:cNvSpPr/>
          <p:nvPr/>
        </p:nvSpPr>
        <p:spPr>
          <a:xfrm>
            <a:off x="4222696" y="1402036"/>
            <a:ext cx="6096000" cy="2031325"/>
          </a:xfrm>
          <a:prstGeom prst="rect">
            <a:avLst/>
          </a:prstGeom>
        </p:spPr>
        <p:txBody>
          <a:bodyPr>
            <a:spAutoFit/>
          </a:bodyPr>
          <a:lstStyle/>
          <a:p>
            <a:pPr algn="r"/>
            <a:r>
              <a:rPr lang="fa-IR" dirty="0"/>
              <a:t>امروزه در برخی خودروها از سیستم پیشرفته ای به نام سیستم کیلس (بدون سوئیچ) یا کلید هوشمند (</a:t>
            </a:r>
            <a:r>
              <a:rPr lang="en-US" dirty="0"/>
              <a:t>Smart Key) </a:t>
            </a:r>
            <a:r>
              <a:rPr lang="fa-IR" dirty="0"/>
              <a:t>نیز استفاده می شود. این سیستم برای اولین بار در اواسط دهه 1990 توسط شرکت مرسدس بنز ارائه شد.</a:t>
            </a:r>
            <a:br>
              <a:rPr lang="fa-IR" dirty="0"/>
            </a:br>
            <a:r>
              <a:rPr lang="fa-IR" dirty="0"/>
              <a:t>در این سیستم، راننده برای قفل یا باز کردن درب ها، نیازی به فشار دادن دکمه روی کنترل از راه دور ندارد. در واقع زمانی که کلید، همراه یا در جیب راننده است، توسط گیرنده های حساس خودرو شناسایی می شود.</a:t>
            </a:r>
            <a:br>
              <a:rPr lang="fa-IR" dirty="0"/>
            </a:br>
            <a:endParaRPr lang="en-US" dirty="0"/>
          </a:p>
        </p:txBody>
      </p:sp>
      <p:sp>
        <p:nvSpPr>
          <p:cNvPr id="6" name="Rectangle 5"/>
          <p:cNvSpPr/>
          <p:nvPr/>
        </p:nvSpPr>
        <p:spPr>
          <a:xfrm>
            <a:off x="4222696" y="3706213"/>
            <a:ext cx="6096000" cy="2031325"/>
          </a:xfrm>
          <a:prstGeom prst="rect">
            <a:avLst/>
          </a:prstGeom>
        </p:spPr>
        <p:txBody>
          <a:bodyPr>
            <a:spAutoFit/>
          </a:bodyPr>
          <a:lstStyle/>
          <a:p>
            <a:pPr algn="r"/>
            <a:r>
              <a:rPr lang="fa-IR" dirty="0"/>
              <a:t>حال وقتی که راننده، دستگیره درب را می گیرد یا دکمه صندوق عقب خودرو را فشار می دهد، قفل ها به صورت اتوماتیک باز می شوند.</a:t>
            </a:r>
            <a:br>
              <a:rPr lang="fa-IR" dirty="0"/>
            </a:br>
            <a:r>
              <a:rPr lang="fa-IR" dirty="0"/>
              <a:t>البته باید دقت داشت که راننده باید کلید را به همراه خود داشته باشد؛ زیرا شناسایی کلید توسط گیرنده های خودرو ضروری است.</a:t>
            </a:r>
            <a:br>
              <a:rPr lang="fa-IR" dirty="0"/>
            </a:br>
            <a:r>
              <a:rPr lang="fa-IR" dirty="0"/>
              <a:t>گفتنی است، هنگام ترک خودرو، راننده می تواند با فشار دادن یک دکمه، با لمس دستگیره درب خودرو، و یا فقط با دور شدن از خودرو، درب های خودرو را به طور اتوماتیک قفل کند.</a:t>
            </a:r>
            <a:endParaRPr lang="en-US" dirty="0"/>
          </a:p>
        </p:txBody>
      </p:sp>
      <p:sp>
        <p:nvSpPr>
          <p:cNvPr id="7" name="TextBox 6"/>
          <p:cNvSpPr txBox="1"/>
          <p:nvPr/>
        </p:nvSpPr>
        <p:spPr>
          <a:xfrm>
            <a:off x="11810955" y="6488668"/>
            <a:ext cx="441146" cy="369332"/>
          </a:xfrm>
          <a:prstGeom prst="rect">
            <a:avLst/>
          </a:prstGeom>
          <a:noFill/>
        </p:spPr>
        <p:txBody>
          <a:bodyPr wrap="none" rtlCol="0">
            <a:spAutoFit/>
          </a:bodyPr>
          <a:lstStyle/>
          <a:p>
            <a:r>
              <a:rPr lang="fa-IR" dirty="0" smtClean="0"/>
              <a:t>40</a:t>
            </a:r>
            <a:endParaRPr lang="en-US" dirty="0"/>
          </a:p>
        </p:txBody>
      </p:sp>
    </p:spTree>
    <p:extLst>
      <p:ext uri="{BB962C8B-B14F-4D97-AF65-F5344CB8AC3E}">
        <p14:creationId xmlns:p14="http://schemas.microsoft.com/office/powerpoint/2010/main" val="725505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1750854" y="6488668"/>
            <a:ext cx="441146" cy="369332"/>
          </a:xfrm>
          <a:prstGeom prst="rect">
            <a:avLst/>
          </a:prstGeom>
          <a:noFill/>
        </p:spPr>
        <p:txBody>
          <a:bodyPr wrap="none" rtlCol="0">
            <a:spAutoFit/>
          </a:bodyPr>
          <a:lstStyle/>
          <a:p>
            <a:r>
              <a:rPr lang="fa-IR" dirty="0" smtClean="0"/>
              <a:t>41</a:t>
            </a:r>
            <a:endParaRPr lang="en-US" dirty="0"/>
          </a:p>
        </p:txBody>
      </p:sp>
    </p:spTree>
    <p:extLst>
      <p:ext uri="{BB962C8B-B14F-4D97-AF65-F5344CB8AC3E}">
        <p14:creationId xmlns:p14="http://schemas.microsoft.com/office/powerpoint/2010/main" val="2471691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2708" y="746975"/>
            <a:ext cx="2012090" cy="369332"/>
          </a:xfrm>
          <a:prstGeom prst="rect">
            <a:avLst/>
          </a:prstGeom>
          <a:noFill/>
        </p:spPr>
        <p:txBody>
          <a:bodyPr wrap="none" rtlCol="0">
            <a:spAutoFit/>
          </a:bodyPr>
          <a:lstStyle/>
          <a:p>
            <a:pPr algn="r"/>
            <a:r>
              <a:rPr lang="fa-IR" dirty="0" smtClean="0"/>
              <a:t>درب صندوق عقب برقی</a:t>
            </a:r>
            <a:endParaRPr lang="en-US" dirty="0"/>
          </a:p>
        </p:txBody>
      </p:sp>
      <p:sp>
        <p:nvSpPr>
          <p:cNvPr id="3" name="Rectangle 2"/>
          <p:cNvSpPr/>
          <p:nvPr/>
        </p:nvSpPr>
        <p:spPr>
          <a:xfrm>
            <a:off x="4288798" y="1611885"/>
            <a:ext cx="6096000" cy="646331"/>
          </a:xfrm>
          <a:prstGeom prst="rect">
            <a:avLst/>
          </a:prstGeom>
        </p:spPr>
        <p:txBody>
          <a:bodyPr>
            <a:spAutoFit/>
          </a:bodyPr>
          <a:lstStyle/>
          <a:p>
            <a:pPr algn="r"/>
            <a:r>
              <a:rPr lang="fa-IR" dirty="0"/>
              <a:t>باز و بسته کردن درب صندوق عقب توسط دکمه روی درب صندوق عقب به صورت برقی و اتوماتیک بدون دخالت دستگیره درب صندوق عقب.</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42</a:t>
            </a:r>
            <a:endParaRPr lang="en-US" dirty="0"/>
          </a:p>
        </p:txBody>
      </p:sp>
    </p:spTree>
    <p:extLst>
      <p:ext uri="{BB962C8B-B14F-4D97-AF65-F5344CB8AC3E}">
        <p14:creationId xmlns:p14="http://schemas.microsoft.com/office/powerpoint/2010/main" val="447543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43</a:t>
            </a:r>
            <a:endParaRPr lang="en-US" dirty="0"/>
          </a:p>
        </p:txBody>
      </p:sp>
    </p:spTree>
    <p:extLst>
      <p:ext uri="{BB962C8B-B14F-4D97-AF65-F5344CB8AC3E}">
        <p14:creationId xmlns:p14="http://schemas.microsoft.com/office/powerpoint/2010/main" val="3203379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526" y="1519509"/>
            <a:ext cx="6096000" cy="1200329"/>
          </a:xfrm>
          <a:prstGeom prst="rect">
            <a:avLst/>
          </a:prstGeom>
        </p:spPr>
        <p:txBody>
          <a:bodyPr>
            <a:spAutoFit/>
          </a:bodyPr>
          <a:lstStyle/>
          <a:p>
            <a:pPr algn="r"/>
            <a:r>
              <a:rPr lang="fa-IR" dirty="0"/>
              <a:t>وکیوم درب (مکش درب) عموماً روی خودروهای لوکس عرضه می شود. این سیستم با کمک یک موتور الکتریکی باعث می شود درب های خودرو به نرمی و بدون نیاز به وارد کردن نیرو بسته شود. نخست این آپشن توسط کمپانی خودرو سازی مرسدس بنز روی کلاس </a:t>
            </a:r>
            <a:endParaRPr lang="en-US" dirty="0"/>
          </a:p>
        </p:txBody>
      </p:sp>
      <p:sp>
        <p:nvSpPr>
          <p:cNvPr id="3" name="TextBox 2"/>
          <p:cNvSpPr txBox="1"/>
          <p:nvPr/>
        </p:nvSpPr>
        <p:spPr>
          <a:xfrm>
            <a:off x="8240935" y="785611"/>
            <a:ext cx="2066591" cy="369332"/>
          </a:xfrm>
          <a:prstGeom prst="rect">
            <a:avLst/>
          </a:prstGeom>
          <a:noFill/>
        </p:spPr>
        <p:txBody>
          <a:bodyPr wrap="none" rtlCol="0">
            <a:spAutoFit/>
          </a:bodyPr>
          <a:lstStyle/>
          <a:p>
            <a:pPr algn="r"/>
            <a:r>
              <a:rPr lang="fa-IR" dirty="0" smtClean="0"/>
              <a:t>وکیوم درب (مکش درب)</a:t>
            </a:r>
            <a:endParaRPr lang="en-US" dirty="0"/>
          </a:p>
        </p:txBody>
      </p:sp>
      <p:sp>
        <p:nvSpPr>
          <p:cNvPr id="4" name="Rectangle 3"/>
          <p:cNvSpPr/>
          <p:nvPr/>
        </p:nvSpPr>
        <p:spPr>
          <a:xfrm>
            <a:off x="4211526" y="3084404"/>
            <a:ext cx="6096000" cy="646331"/>
          </a:xfrm>
          <a:prstGeom prst="rect">
            <a:avLst/>
          </a:prstGeom>
        </p:spPr>
        <p:txBody>
          <a:bodyPr>
            <a:spAutoFit/>
          </a:bodyPr>
          <a:lstStyle/>
          <a:p>
            <a:pPr algn="r"/>
            <a:r>
              <a:rPr lang="fa-IR" dirty="0"/>
              <a:t>خودروهای لوکس مانند مرسدس بنز، بی ام و، پورشه و لکسوس این آپشن را به عنوان یک آپشن لوکس ارائه میدهند.</a:t>
            </a:r>
            <a:endParaRPr lang="en-US" dirty="0"/>
          </a:p>
        </p:txBody>
      </p:sp>
      <p:sp>
        <p:nvSpPr>
          <p:cNvPr id="5" name="Rectangle 4"/>
          <p:cNvSpPr/>
          <p:nvPr/>
        </p:nvSpPr>
        <p:spPr>
          <a:xfrm>
            <a:off x="6543605" y="2350506"/>
            <a:ext cx="1093568" cy="369332"/>
          </a:xfrm>
          <a:prstGeom prst="rect">
            <a:avLst/>
          </a:prstGeom>
        </p:spPr>
        <p:txBody>
          <a:bodyPr wrap="none">
            <a:spAutoFit/>
          </a:bodyPr>
          <a:lstStyle/>
          <a:p>
            <a:pPr algn="r"/>
            <a:r>
              <a:rPr lang="fa-IR" dirty="0"/>
              <a:t>عرضه شد. </a:t>
            </a:r>
            <a:endParaRPr lang="en-US" dirty="0"/>
          </a:p>
        </p:txBody>
      </p:sp>
      <p:sp>
        <p:nvSpPr>
          <p:cNvPr id="6" name="TextBox 5"/>
          <p:cNvSpPr txBox="1"/>
          <p:nvPr/>
        </p:nvSpPr>
        <p:spPr>
          <a:xfrm>
            <a:off x="7637173" y="2350506"/>
            <a:ext cx="300082" cy="369332"/>
          </a:xfrm>
          <a:prstGeom prst="rect">
            <a:avLst/>
          </a:prstGeom>
          <a:noFill/>
        </p:spPr>
        <p:txBody>
          <a:bodyPr wrap="none" rtlCol="0">
            <a:spAutoFit/>
          </a:bodyPr>
          <a:lstStyle/>
          <a:p>
            <a:r>
              <a:rPr lang="en-US" dirty="0" smtClean="0"/>
              <a:t>S</a:t>
            </a:r>
            <a:endParaRPr lang="en-US" dirty="0"/>
          </a:p>
        </p:txBody>
      </p:sp>
      <p:sp>
        <p:nvSpPr>
          <p:cNvPr id="7" name="TextBox 6"/>
          <p:cNvSpPr txBox="1"/>
          <p:nvPr/>
        </p:nvSpPr>
        <p:spPr>
          <a:xfrm>
            <a:off x="11699339" y="6475789"/>
            <a:ext cx="492661" cy="382211"/>
          </a:xfrm>
          <a:prstGeom prst="rect">
            <a:avLst/>
          </a:prstGeom>
          <a:noFill/>
        </p:spPr>
        <p:txBody>
          <a:bodyPr wrap="square" rtlCol="0">
            <a:spAutoFit/>
          </a:bodyPr>
          <a:lstStyle/>
          <a:p>
            <a:r>
              <a:rPr lang="en-US" dirty="0" smtClean="0"/>
              <a:t>44</a:t>
            </a:r>
            <a:endParaRPr lang="en-US" dirty="0"/>
          </a:p>
        </p:txBody>
      </p:sp>
    </p:spTree>
    <p:extLst>
      <p:ext uri="{BB962C8B-B14F-4D97-AF65-F5344CB8AC3E}">
        <p14:creationId xmlns:p14="http://schemas.microsoft.com/office/powerpoint/2010/main" val="1158759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617" b="17076"/>
          <a:stretch/>
        </p:blipFill>
        <p:spPr>
          <a:xfrm>
            <a:off x="0" y="0"/>
            <a:ext cx="12151301" cy="6858000"/>
          </a:xfrm>
          <a:prstGeom prst="rect">
            <a:avLst/>
          </a:prstGeom>
        </p:spPr>
      </p:pic>
      <p:sp>
        <p:nvSpPr>
          <p:cNvPr id="3" name="Rectangle 2"/>
          <p:cNvSpPr/>
          <p:nvPr/>
        </p:nvSpPr>
        <p:spPr>
          <a:xfrm>
            <a:off x="11838395" y="6333719"/>
            <a:ext cx="312906" cy="369332"/>
          </a:xfrm>
          <a:prstGeom prst="rect">
            <a:avLst/>
          </a:prstGeom>
        </p:spPr>
        <p:txBody>
          <a:bodyPr wrap="none">
            <a:spAutoFit/>
          </a:bodyPr>
          <a:lstStyle/>
          <a:p>
            <a:r>
              <a:rPr lang="fa-IR" dirty="0"/>
              <a:t>4</a:t>
            </a:r>
            <a:endParaRPr lang="en-US" dirty="0"/>
          </a:p>
        </p:txBody>
      </p:sp>
    </p:spTree>
    <p:extLst>
      <p:ext uri="{BB962C8B-B14F-4D97-AF65-F5344CB8AC3E}">
        <p14:creationId xmlns:p14="http://schemas.microsoft.com/office/powerpoint/2010/main" val="2280359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en-US" dirty="0" smtClean="0"/>
              <a:t>45</a:t>
            </a:r>
            <a:endParaRPr lang="en-US" dirty="0"/>
          </a:p>
        </p:txBody>
      </p:sp>
    </p:spTree>
    <p:extLst>
      <p:ext uri="{BB962C8B-B14F-4D97-AF65-F5344CB8AC3E}">
        <p14:creationId xmlns:p14="http://schemas.microsoft.com/office/powerpoint/2010/main" val="3716505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24289" y="785611"/>
            <a:ext cx="1983236" cy="369332"/>
          </a:xfrm>
          <a:prstGeom prst="rect">
            <a:avLst/>
          </a:prstGeom>
          <a:noFill/>
        </p:spPr>
        <p:txBody>
          <a:bodyPr wrap="none" rtlCol="0">
            <a:spAutoFit/>
          </a:bodyPr>
          <a:lstStyle/>
          <a:p>
            <a:pPr algn="r"/>
            <a:r>
              <a:rPr lang="fa-IR" dirty="0" smtClean="0"/>
              <a:t>درب صندوق عقب پران</a:t>
            </a:r>
            <a:endParaRPr lang="en-US" dirty="0"/>
          </a:p>
        </p:txBody>
      </p:sp>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46</a:t>
            </a:r>
            <a:endParaRPr lang="en-US" dirty="0"/>
          </a:p>
        </p:txBody>
      </p:sp>
      <p:sp>
        <p:nvSpPr>
          <p:cNvPr id="4" name="Rectangle 3"/>
          <p:cNvSpPr/>
          <p:nvPr/>
        </p:nvSpPr>
        <p:spPr>
          <a:xfrm>
            <a:off x="4211525" y="1518358"/>
            <a:ext cx="6096000" cy="1477328"/>
          </a:xfrm>
          <a:prstGeom prst="rect">
            <a:avLst/>
          </a:prstGeom>
        </p:spPr>
        <p:txBody>
          <a:bodyPr>
            <a:spAutoFit/>
          </a:bodyPr>
          <a:lstStyle/>
          <a:p>
            <a:pPr algn="r"/>
            <a:r>
              <a:rPr lang="fa-IR" dirty="0"/>
              <a:t>در مواقعی که امکان باز کردن درب صندوق با دست یا سوئیچ به علل مختلف یا بطور مثال مشغول بودن دست ، امکان پذیر نباشد،</a:t>
            </a:r>
            <a:br>
              <a:rPr lang="fa-IR" dirty="0"/>
            </a:br>
            <a:r>
              <a:rPr lang="fa-IR" dirty="0"/>
              <a:t>بعد از نزدیک شدن به عقب خودرو در صورت همراه داشتن سوئیچ خودرو در جیب یا کیف با حرکت دادن پا زیر درب صندوق، درب صندوق بصورت اتوماتیک باز و با انجام مجدد حرکت پا زیر درب صندوق عقب بسته می شود.</a:t>
            </a:r>
            <a:endParaRPr lang="en-US" dirty="0"/>
          </a:p>
        </p:txBody>
      </p:sp>
    </p:spTree>
    <p:extLst>
      <p:ext uri="{BB962C8B-B14F-4D97-AF65-F5344CB8AC3E}">
        <p14:creationId xmlns:p14="http://schemas.microsoft.com/office/powerpoint/2010/main" val="42198237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334178" y="6488668"/>
            <a:ext cx="441146" cy="369332"/>
          </a:xfrm>
          <a:prstGeom prst="rect">
            <a:avLst/>
          </a:prstGeom>
          <a:noFill/>
        </p:spPr>
        <p:txBody>
          <a:bodyPr wrap="none" rtlCol="0">
            <a:spAutoFit/>
          </a:bodyPr>
          <a:lstStyle/>
          <a:p>
            <a:r>
              <a:rPr lang="fa-IR" dirty="0" smtClean="0"/>
              <a:t>47</a:t>
            </a:r>
            <a:endParaRPr lang="en-US" dirty="0"/>
          </a:p>
        </p:txBody>
      </p:sp>
    </p:spTree>
    <p:extLst>
      <p:ext uri="{BB962C8B-B14F-4D97-AF65-F5344CB8AC3E}">
        <p14:creationId xmlns:p14="http://schemas.microsoft.com/office/powerpoint/2010/main" val="332218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85111" y="1378013"/>
            <a:ext cx="1132041" cy="369332"/>
          </a:xfrm>
          <a:prstGeom prst="rect">
            <a:avLst/>
          </a:prstGeom>
          <a:noFill/>
        </p:spPr>
        <p:txBody>
          <a:bodyPr wrap="none" rtlCol="0">
            <a:spAutoFit/>
          </a:bodyPr>
          <a:lstStyle/>
          <a:p>
            <a:pPr algn="r"/>
            <a:r>
              <a:rPr lang="fa-IR" dirty="0" smtClean="0"/>
              <a:t>چراغ لیزری</a:t>
            </a:r>
            <a:endParaRPr lang="en-US" dirty="0"/>
          </a:p>
        </p:txBody>
      </p:sp>
      <p:sp>
        <p:nvSpPr>
          <p:cNvPr id="6" name="TextBox 5"/>
          <p:cNvSpPr txBox="1"/>
          <p:nvPr/>
        </p:nvSpPr>
        <p:spPr>
          <a:xfrm>
            <a:off x="11750854" y="6488668"/>
            <a:ext cx="441146" cy="369332"/>
          </a:xfrm>
          <a:prstGeom prst="rect">
            <a:avLst/>
          </a:prstGeom>
          <a:noFill/>
        </p:spPr>
        <p:txBody>
          <a:bodyPr wrap="none" rtlCol="0">
            <a:spAutoFit/>
          </a:bodyPr>
          <a:lstStyle/>
          <a:p>
            <a:r>
              <a:rPr lang="fa-IR" dirty="0" smtClean="0"/>
              <a:t>48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687" y="362341"/>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742408" y="558675"/>
            <a:ext cx="2574744" cy="369332"/>
          </a:xfrm>
          <a:prstGeom prst="rect">
            <a:avLst/>
          </a:prstGeom>
          <a:noFill/>
        </p:spPr>
        <p:txBody>
          <a:bodyPr wrap="none" rtlCol="0">
            <a:spAutoFit/>
          </a:bodyPr>
          <a:lstStyle/>
          <a:p>
            <a:pPr algn="r"/>
            <a:r>
              <a:rPr lang="fa-IR" dirty="0" smtClean="0"/>
              <a:t>سیستم چراغ جلو و عقب خودرو</a:t>
            </a:r>
            <a:endParaRPr lang="en-US" dirty="0"/>
          </a:p>
        </p:txBody>
      </p:sp>
      <p:sp>
        <p:nvSpPr>
          <p:cNvPr id="19" name="Rectangle 18"/>
          <p:cNvSpPr/>
          <p:nvPr/>
        </p:nvSpPr>
        <p:spPr>
          <a:xfrm>
            <a:off x="3221152" y="1969325"/>
            <a:ext cx="6096000" cy="1754326"/>
          </a:xfrm>
          <a:prstGeom prst="rect">
            <a:avLst/>
          </a:prstGeom>
        </p:spPr>
        <p:txBody>
          <a:bodyPr>
            <a:spAutoFit/>
          </a:bodyPr>
          <a:lstStyle/>
          <a:p>
            <a:pPr algn="r"/>
            <a:r>
              <a:rPr lang="fa-IR" dirty="0"/>
              <a:t>شرکت بی ام و با عرضه </a:t>
            </a:r>
            <a:r>
              <a:rPr lang="fa-IR" dirty="0" smtClean="0"/>
              <a:t>آی 8 از </a:t>
            </a:r>
            <a:r>
              <a:rPr lang="fa-IR" dirty="0"/>
              <a:t>سال 2015 آنها را با چراغ جلوهای لیزری همراه ساخته که نسبت به چراغ های </a:t>
            </a:r>
            <a:r>
              <a:rPr lang="fa-IR" dirty="0" smtClean="0"/>
              <a:t>ال ای دی معمولی </a:t>
            </a:r>
            <a:r>
              <a:rPr lang="fa-IR" dirty="0"/>
              <a:t>بهتر هستند. چراغ های </a:t>
            </a:r>
            <a:r>
              <a:rPr lang="fa-IR" dirty="0" smtClean="0"/>
              <a:t>ال ای دی شاید </a:t>
            </a:r>
            <a:r>
              <a:rPr lang="fa-IR" dirty="0"/>
              <a:t>مصرف انرژی کمتر و کنترل تابش نور خوبی دارند اما چراغ های لیزری در کنار چنین ویژگی هایی، پیشرفته تر هستند. نور لیزری تک رنگ بوده و برخلاف دیگر نورها که طیف رنگی مختلفی داشته در یک طول موج قرار می گیرد. </a:t>
            </a:r>
            <a:endParaRPr lang="en-US" dirty="0"/>
          </a:p>
        </p:txBody>
      </p:sp>
      <p:sp>
        <p:nvSpPr>
          <p:cNvPr id="20" name="Rectangle 19"/>
          <p:cNvSpPr/>
          <p:nvPr/>
        </p:nvSpPr>
        <p:spPr>
          <a:xfrm>
            <a:off x="3221152" y="5307309"/>
            <a:ext cx="6096000" cy="923330"/>
          </a:xfrm>
          <a:prstGeom prst="rect">
            <a:avLst/>
          </a:prstGeom>
        </p:spPr>
        <p:txBody>
          <a:bodyPr>
            <a:spAutoFit/>
          </a:bodyPr>
          <a:lstStyle/>
          <a:p>
            <a:pPr algn="r"/>
            <a:r>
              <a:rPr lang="fa-IR" dirty="0"/>
              <a:t>همچنین چراغ های لیزری 30 درصد کم مصرف تر و دیودهایش 10 برابر کوچکتر از چراغ های </a:t>
            </a:r>
            <a:r>
              <a:rPr lang="fa-IR" dirty="0" smtClean="0"/>
              <a:t>ال ای دی است</a:t>
            </a:r>
            <a:r>
              <a:rPr lang="fa-IR" dirty="0"/>
              <a:t>. بی ام و چراغ های لیزری را با فناوری همراه ساخته تا در صورت نزدیک شدن به اتومبیلی شدت آن را می کاهد.</a:t>
            </a:r>
            <a:endParaRPr lang="en-US" dirty="0"/>
          </a:p>
        </p:txBody>
      </p:sp>
      <p:sp>
        <p:nvSpPr>
          <p:cNvPr id="21" name="Rectangle 20"/>
          <p:cNvSpPr/>
          <p:nvPr/>
        </p:nvSpPr>
        <p:spPr>
          <a:xfrm>
            <a:off x="3221152" y="3776816"/>
            <a:ext cx="6096000" cy="1477328"/>
          </a:xfrm>
          <a:prstGeom prst="rect">
            <a:avLst/>
          </a:prstGeom>
        </p:spPr>
        <p:txBody>
          <a:bodyPr>
            <a:spAutoFit/>
          </a:bodyPr>
          <a:lstStyle/>
          <a:p>
            <a:pPr algn="r"/>
            <a:r>
              <a:rPr lang="fa-IR" dirty="0"/>
              <a:t>در یک چراغ جلو لیزری با وجود لنزهایی مخصوص روی ماده فسفر فلورسنت درون چراغ، می تواند پرتوهای لیزر را که از طریق دیودهای کارایی بالا به وجود می آید، نور پرقدرتی به بیرون تابش دهد. به گفته کارشناسان نور لیزری دو برابر یک </a:t>
            </a:r>
            <a:r>
              <a:rPr lang="fa-IR" dirty="0" smtClean="0"/>
              <a:t>نور ال ای دی </a:t>
            </a:r>
            <a:r>
              <a:rPr lang="fa-IR" dirty="0"/>
              <a:t>یعنی 600 متر را پوشش خواهد داد که در کنار قابل کنترل بودن، بهترین گزینه برای چراغ جلوست. </a:t>
            </a:r>
            <a:endParaRPr lang="en-US" dirty="0"/>
          </a:p>
        </p:txBody>
      </p:sp>
    </p:spTree>
    <p:extLst>
      <p:ext uri="{BB962C8B-B14F-4D97-AF65-F5344CB8AC3E}">
        <p14:creationId xmlns:p14="http://schemas.microsoft.com/office/powerpoint/2010/main" val="1162428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49</a:t>
            </a:r>
            <a:endParaRPr lang="en-US" dirty="0"/>
          </a:p>
        </p:txBody>
      </p:sp>
    </p:spTree>
    <p:extLst>
      <p:ext uri="{BB962C8B-B14F-4D97-AF65-F5344CB8AC3E}">
        <p14:creationId xmlns:p14="http://schemas.microsoft.com/office/powerpoint/2010/main" val="3032853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4666" y="875763"/>
            <a:ext cx="798617" cy="369332"/>
          </a:xfrm>
          <a:prstGeom prst="rect">
            <a:avLst/>
          </a:prstGeom>
          <a:noFill/>
        </p:spPr>
        <p:txBody>
          <a:bodyPr wrap="none" rtlCol="0">
            <a:spAutoFit/>
          </a:bodyPr>
          <a:lstStyle/>
          <a:p>
            <a:pPr algn="r"/>
            <a:r>
              <a:rPr lang="fa-IR" dirty="0" smtClean="0"/>
              <a:t>اتو لایت</a:t>
            </a:r>
            <a:endParaRPr lang="en-US" dirty="0"/>
          </a:p>
        </p:txBody>
      </p:sp>
      <p:sp>
        <p:nvSpPr>
          <p:cNvPr id="3" name="Rectangle 2"/>
          <p:cNvSpPr/>
          <p:nvPr/>
        </p:nvSpPr>
        <p:spPr>
          <a:xfrm>
            <a:off x="4237283" y="1798526"/>
            <a:ext cx="6096000" cy="1200329"/>
          </a:xfrm>
          <a:prstGeom prst="rect">
            <a:avLst/>
          </a:prstGeom>
        </p:spPr>
        <p:txBody>
          <a:bodyPr>
            <a:spAutoFit/>
          </a:bodyPr>
          <a:lstStyle/>
          <a:p>
            <a:pPr algn="r"/>
            <a:r>
              <a:rPr lang="fa-IR" dirty="0"/>
              <a:t>آپشن اتولایت یا همان سنسور نور ، قابلیت روشن شدن خودکار چراغ خودرو در هنگام کاهش نور محیط دارد، راننده برای ورود و خروج از محیط پر نور و کم نور احتیاج به خاموش و روشن کردن چراغ به صورت دستی ندارد و این عمل به صورت خودکار انجام میگیرد.</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50</a:t>
            </a:r>
            <a:endParaRPr lang="en-US" dirty="0"/>
          </a:p>
        </p:txBody>
      </p:sp>
    </p:spTree>
    <p:extLst>
      <p:ext uri="{BB962C8B-B14F-4D97-AF65-F5344CB8AC3E}">
        <p14:creationId xmlns:p14="http://schemas.microsoft.com/office/powerpoint/2010/main" val="455565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51</a:t>
            </a:r>
            <a:endParaRPr lang="en-US" dirty="0"/>
          </a:p>
        </p:txBody>
      </p:sp>
    </p:spTree>
    <p:extLst>
      <p:ext uri="{BB962C8B-B14F-4D97-AF65-F5344CB8AC3E}">
        <p14:creationId xmlns:p14="http://schemas.microsoft.com/office/powerpoint/2010/main" val="1347700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83" y="1531032"/>
            <a:ext cx="6096000" cy="923330"/>
          </a:xfrm>
          <a:prstGeom prst="rect">
            <a:avLst/>
          </a:prstGeom>
        </p:spPr>
        <p:txBody>
          <a:bodyPr>
            <a:spAutoFit/>
          </a:bodyPr>
          <a:lstStyle/>
          <a:p>
            <a:pPr algn="r"/>
            <a:r>
              <a:rPr lang="fa-IR" dirty="0"/>
              <a:t>چراغ زنون هوشمند قابلیت 87% پردازش بیشتر در زمان نور پایین و 180% پردازش بیشتر در زمان نور بالا و ایجاد گرمایش کمتر نسبت به چراغ معمولی هالوژن دارد. </a:t>
            </a:r>
            <a:endParaRPr lang="en-US" dirty="0"/>
          </a:p>
        </p:txBody>
      </p:sp>
      <p:sp>
        <p:nvSpPr>
          <p:cNvPr id="3" name="Rectangle 2"/>
          <p:cNvSpPr/>
          <p:nvPr/>
        </p:nvSpPr>
        <p:spPr>
          <a:xfrm>
            <a:off x="8581931" y="784470"/>
            <a:ext cx="1725152" cy="369332"/>
          </a:xfrm>
          <a:prstGeom prst="rect">
            <a:avLst/>
          </a:prstGeom>
        </p:spPr>
        <p:txBody>
          <a:bodyPr wrap="none">
            <a:spAutoFit/>
          </a:bodyPr>
          <a:lstStyle/>
          <a:p>
            <a:r>
              <a:rPr lang="fa-IR" dirty="0"/>
              <a:t>چراغ زنون هوشمند </a:t>
            </a:r>
            <a:endParaRPr lang="en-US" dirty="0"/>
          </a:p>
        </p:txBody>
      </p:sp>
      <p:sp>
        <p:nvSpPr>
          <p:cNvPr id="4" name="TextBox 3"/>
          <p:cNvSpPr txBox="1"/>
          <p:nvPr/>
        </p:nvSpPr>
        <p:spPr>
          <a:xfrm>
            <a:off x="7556754" y="784470"/>
            <a:ext cx="952505" cy="369332"/>
          </a:xfrm>
          <a:prstGeom prst="rect">
            <a:avLst/>
          </a:prstGeom>
          <a:noFill/>
        </p:spPr>
        <p:txBody>
          <a:bodyPr wrap="none" rtlCol="0">
            <a:spAutoFit/>
          </a:bodyPr>
          <a:lstStyle/>
          <a:p>
            <a:pPr algn="r"/>
            <a:r>
              <a:rPr lang="fa-IR" dirty="0" smtClean="0"/>
              <a:t>(چرخشی)</a:t>
            </a:r>
            <a:endParaRPr lang="en-US" dirty="0"/>
          </a:p>
        </p:txBody>
      </p:sp>
      <p:sp>
        <p:nvSpPr>
          <p:cNvPr id="5" name="Rectangle 4"/>
          <p:cNvSpPr/>
          <p:nvPr/>
        </p:nvSpPr>
        <p:spPr>
          <a:xfrm>
            <a:off x="4211083" y="2831592"/>
            <a:ext cx="6096000" cy="1477328"/>
          </a:xfrm>
          <a:prstGeom prst="rect">
            <a:avLst/>
          </a:prstGeom>
        </p:spPr>
        <p:txBody>
          <a:bodyPr>
            <a:spAutoFit/>
          </a:bodyPr>
          <a:lstStyle/>
          <a:p>
            <a:pPr algn="r"/>
            <a:r>
              <a:rPr lang="fa-IR" dirty="0"/>
              <a:t>چراغ زنون هوشمند با قابلیت گردش به جهت های مختلف دید کاملی از جاده به راننده می دهد این سیستم هوشمند همراه با گردش فرمان به چپ و راست زوایای پیچ جاده را روشن می نماید و حتی در زمانی که خودروی متقابل دید قسمتی از جاده را برای راننده کور کند چراغ هوشمند به صورت اتوماتیک نور را برای روشن کردن نقطه کور تنظیم می </a:t>
            </a:r>
            <a:r>
              <a:rPr lang="fa-IR" dirty="0" smtClean="0"/>
              <a:t>کند.</a:t>
            </a:r>
            <a:endParaRPr lang="en-US" dirty="0"/>
          </a:p>
        </p:txBody>
      </p:sp>
      <p:sp>
        <p:nvSpPr>
          <p:cNvPr id="6" name="Rectangle 5"/>
          <p:cNvSpPr/>
          <p:nvPr/>
        </p:nvSpPr>
        <p:spPr>
          <a:xfrm>
            <a:off x="4211083" y="4686150"/>
            <a:ext cx="6096000" cy="646331"/>
          </a:xfrm>
          <a:prstGeom prst="rect">
            <a:avLst/>
          </a:prstGeom>
        </p:spPr>
        <p:txBody>
          <a:bodyPr>
            <a:spAutoFit/>
          </a:bodyPr>
          <a:lstStyle/>
          <a:p>
            <a:pPr algn="r"/>
            <a:r>
              <a:rPr lang="fa-IR" dirty="0" smtClean="0"/>
              <a:t>و </a:t>
            </a:r>
            <a:r>
              <a:rPr lang="fa-IR" dirty="0"/>
              <a:t>همچنین روشنایی گسترده ای در تاریکی شب برای امنیت بیشتر راننده می دهد و قابلیت دید راننده به جاده را چندین برابر می کند.</a:t>
            </a:r>
            <a:endParaRPr lang="en-US" dirty="0"/>
          </a:p>
        </p:txBody>
      </p:sp>
      <p:sp>
        <p:nvSpPr>
          <p:cNvPr id="7" name="TextBox 6"/>
          <p:cNvSpPr txBox="1"/>
          <p:nvPr/>
        </p:nvSpPr>
        <p:spPr>
          <a:xfrm>
            <a:off x="11750854" y="6488668"/>
            <a:ext cx="441146" cy="369332"/>
          </a:xfrm>
          <a:prstGeom prst="rect">
            <a:avLst/>
          </a:prstGeom>
          <a:noFill/>
        </p:spPr>
        <p:txBody>
          <a:bodyPr wrap="none" rtlCol="0">
            <a:spAutoFit/>
          </a:bodyPr>
          <a:lstStyle/>
          <a:p>
            <a:r>
              <a:rPr lang="fa-IR" dirty="0" smtClean="0"/>
              <a:t>52</a:t>
            </a:r>
            <a:endParaRPr lang="en-US" dirty="0"/>
          </a:p>
        </p:txBody>
      </p:sp>
    </p:spTree>
    <p:extLst>
      <p:ext uri="{BB962C8B-B14F-4D97-AF65-F5344CB8AC3E}">
        <p14:creationId xmlns:p14="http://schemas.microsoft.com/office/powerpoint/2010/main" val="3434606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1750854" y="6488667"/>
            <a:ext cx="441146" cy="369332"/>
          </a:xfrm>
          <a:prstGeom prst="rect">
            <a:avLst/>
          </a:prstGeom>
          <a:noFill/>
        </p:spPr>
        <p:txBody>
          <a:bodyPr wrap="none" rtlCol="0">
            <a:spAutoFit/>
          </a:bodyPr>
          <a:lstStyle/>
          <a:p>
            <a:r>
              <a:rPr lang="fa-IR" dirty="0" smtClean="0"/>
              <a:t>53</a:t>
            </a:r>
            <a:endParaRPr lang="en-US" dirty="0"/>
          </a:p>
        </p:txBody>
      </p:sp>
    </p:spTree>
    <p:extLst>
      <p:ext uri="{BB962C8B-B14F-4D97-AF65-F5344CB8AC3E}">
        <p14:creationId xmlns:p14="http://schemas.microsoft.com/office/powerpoint/2010/main" val="3506406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3780" y="1476554"/>
            <a:ext cx="6096000" cy="646331"/>
          </a:xfrm>
          <a:prstGeom prst="rect">
            <a:avLst/>
          </a:prstGeom>
        </p:spPr>
        <p:txBody>
          <a:bodyPr>
            <a:spAutoFit/>
          </a:bodyPr>
          <a:lstStyle/>
          <a:p>
            <a:pPr algn="r"/>
            <a:r>
              <a:rPr lang="fa-IR" dirty="0"/>
              <a:t>چراغ روز با استفاده از تکنولوژی لامپ های اِل ای دی با پردازش نور بالا و </a:t>
            </a:r>
            <a:r>
              <a:rPr lang="en-US" dirty="0" smtClean="0"/>
              <a:t>.</a:t>
            </a:r>
            <a:r>
              <a:rPr lang="fa-IR" dirty="0" smtClean="0"/>
              <a:t>سفید </a:t>
            </a:r>
            <a:r>
              <a:rPr lang="fa-IR" dirty="0"/>
              <a:t>زیبایی خاص در روز روشن به خودرو می </a:t>
            </a:r>
            <a:r>
              <a:rPr lang="fa-IR" dirty="0" smtClean="0"/>
              <a:t>دهد</a:t>
            </a:r>
            <a:endParaRPr lang="en-US" dirty="0"/>
          </a:p>
        </p:txBody>
      </p:sp>
      <p:sp>
        <p:nvSpPr>
          <p:cNvPr id="3" name="Rectangle 2"/>
          <p:cNvSpPr/>
          <p:nvPr/>
        </p:nvSpPr>
        <p:spPr>
          <a:xfrm>
            <a:off x="9205904" y="810227"/>
            <a:ext cx="1043876" cy="369332"/>
          </a:xfrm>
          <a:prstGeom prst="rect">
            <a:avLst/>
          </a:prstGeom>
        </p:spPr>
        <p:txBody>
          <a:bodyPr wrap="none">
            <a:spAutoFit/>
          </a:bodyPr>
          <a:lstStyle/>
          <a:p>
            <a:r>
              <a:rPr lang="fa-IR" dirty="0"/>
              <a:t>چراغ روز </a:t>
            </a:r>
            <a:endParaRPr lang="en-US" dirty="0"/>
          </a:p>
        </p:txBody>
      </p:sp>
      <p:sp>
        <p:nvSpPr>
          <p:cNvPr id="4" name="Rectangle 3"/>
          <p:cNvSpPr/>
          <p:nvPr/>
        </p:nvSpPr>
        <p:spPr>
          <a:xfrm>
            <a:off x="4156270" y="2419880"/>
            <a:ext cx="6096000" cy="646331"/>
          </a:xfrm>
          <a:prstGeom prst="rect">
            <a:avLst/>
          </a:prstGeom>
        </p:spPr>
        <p:txBody>
          <a:bodyPr>
            <a:spAutoFit/>
          </a:bodyPr>
          <a:lstStyle/>
          <a:p>
            <a:pPr algn="r"/>
            <a:r>
              <a:rPr lang="fa-IR" dirty="0" smtClean="0"/>
              <a:t>در </a:t>
            </a:r>
            <a:r>
              <a:rPr lang="fa-IR" dirty="0"/>
              <a:t>بعضی از خودرو ها چراغ روز در چراغ جلو کار شده است و در در برخی دیگر پایین سپر جلوی خودرو کار شده است.</a:t>
            </a:r>
            <a:endParaRPr lang="en-US" dirty="0"/>
          </a:p>
        </p:txBody>
      </p:sp>
      <p:sp>
        <p:nvSpPr>
          <p:cNvPr id="5" name="TextBox 4"/>
          <p:cNvSpPr txBox="1"/>
          <p:nvPr/>
        </p:nvSpPr>
        <p:spPr>
          <a:xfrm>
            <a:off x="7708349" y="810227"/>
            <a:ext cx="1168910" cy="369332"/>
          </a:xfrm>
          <a:prstGeom prst="rect">
            <a:avLst/>
          </a:prstGeom>
          <a:noFill/>
        </p:spPr>
        <p:txBody>
          <a:bodyPr wrap="none" rtlCol="0">
            <a:spAutoFit/>
          </a:bodyPr>
          <a:lstStyle/>
          <a:p>
            <a:r>
              <a:rPr lang="en-US" dirty="0" smtClean="0"/>
              <a:t>Day light</a:t>
            </a:r>
            <a:endParaRPr lang="en-US" dirty="0"/>
          </a:p>
        </p:txBody>
      </p:sp>
      <p:sp>
        <p:nvSpPr>
          <p:cNvPr id="6" name="TextBox 5"/>
          <p:cNvSpPr txBox="1"/>
          <p:nvPr/>
        </p:nvSpPr>
        <p:spPr>
          <a:xfrm>
            <a:off x="11750854" y="6488668"/>
            <a:ext cx="441146" cy="369332"/>
          </a:xfrm>
          <a:prstGeom prst="rect">
            <a:avLst/>
          </a:prstGeom>
          <a:noFill/>
        </p:spPr>
        <p:txBody>
          <a:bodyPr wrap="none" rtlCol="0">
            <a:spAutoFit/>
          </a:bodyPr>
          <a:lstStyle/>
          <a:p>
            <a:r>
              <a:rPr lang="en-US" dirty="0" smtClean="0"/>
              <a:t>54</a:t>
            </a:r>
            <a:endParaRPr lang="en-US" dirty="0"/>
          </a:p>
        </p:txBody>
      </p:sp>
    </p:spTree>
    <p:extLst>
      <p:ext uri="{BB962C8B-B14F-4D97-AF65-F5344CB8AC3E}">
        <p14:creationId xmlns:p14="http://schemas.microsoft.com/office/powerpoint/2010/main" val="19832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798" b="17041"/>
          <a:stretch/>
        </p:blipFill>
        <p:spPr>
          <a:xfrm>
            <a:off x="0" y="0"/>
            <a:ext cx="12192000" cy="6858000"/>
          </a:xfrm>
          <a:prstGeom prst="rect">
            <a:avLst/>
          </a:prstGeom>
        </p:spPr>
      </p:pic>
      <p:sp>
        <p:nvSpPr>
          <p:cNvPr id="4" name="TextBox 3"/>
          <p:cNvSpPr txBox="1"/>
          <p:nvPr/>
        </p:nvSpPr>
        <p:spPr>
          <a:xfrm>
            <a:off x="11840457" y="6452316"/>
            <a:ext cx="312906" cy="369332"/>
          </a:xfrm>
          <a:prstGeom prst="rect">
            <a:avLst/>
          </a:prstGeom>
          <a:noFill/>
        </p:spPr>
        <p:txBody>
          <a:bodyPr wrap="none" rtlCol="0">
            <a:spAutoFit/>
          </a:bodyPr>
          <a:lstStyle/>
          <a:p>
            <a:r>
              <a:rPr lang="fa-IR" dirty="0" smtClean="0"/>
              <a:t>5</a:t>
            </a:r>
            <a:endParaRPr lang="en-US" dirty="0"/>
          </a:p>
        </p:txBody>
      </p:sp>
    </p:spTree>
    <p:extLst>
      <p:ext uri="{BB962C8B-B14F-4D97-AF65-F5344CB8AC3E}">
        <p14:creationId xmlns:p14="http://schemas.microsoft.com/office/powerpoint/2010/main" val="3436915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1732050" y="6488668"/>
            <a:ext cx="441146" cy="369332"/>
          </a:xfrm>
          <a:prstGeom prst="rect">
            <a:avLst/>
          </a:prstGeom>
          <a:noFill/>
        </p:spPr>
        <p:txBody>
          <a:bodyPr wrap="none" rtlCol="0">
            <a:spAutoFit/>
          </a:bodyPr>
          <a:lstStyle/>
          <a:p>
            <a:r>
              <a:rPr lang="en-US" dirty="0" smtClean="0"/>
              <a:t>55</a:t>
            </a:r>
            <a:endParaRPr lang="en-US" dirty="0"/>
          </a:p>
        </p:txBody>
      </p:sp>
    </p:spTree>
    <p:extLst>
      <p:ext uri="{BB962C8B-B14F-4D97-AF65-F5344CB8AC3E}">
        <p14:creationId xmlns:p14="http://schemas.microsoft.com/office/powerpoint/2010/main" val="1351192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3892" y="1601969"/>
            <a:ext cx="6096000" cy="923330"/>
          </a:xfrm>
          <a:prstGeom prst="rect">
            <a:avLst/>
          </a:prstGeom>
        </p:spPr>
        <p:txBody>
          <a:bodyPr>
            <a:spAutoFit/>
          </a:bodyPr>
          <a:lstStyle/>
          <a:p>
            <a:pPr algn="r"/>
            <a:r>
              <a:rPr lang="fa-IR" dirty="0"/>
              <a:t>چراغ مه شکن به عنوان یک آپشن لوکس نامیده نمی شود. اما این آپشن استاندارد در بعضی از خودروهای وارداتی کره ای استفاده نشده و در براخی دیگر که استفاده شده یک آپشن به حساب می آید</a:t>
            </a:r>
            <a:r>
              <a:rPr lang="fa-IR" dirty="0" smtClean="0"/>
              <a:t>.</a:t>
            </a:r>
            <a:endParaRPr lang="en-US" dirty="0"/>
          </a:p>
        </p:txBody>
      </p:sp>
      <p:sp>
        <p:nvSpPr>
          <p:cNvPr id="3" name="Rectangle 2"/>
          <p:cNvSpPr/>
          <p:nvPr/>
        </p:nvSpPr>
        <p:spPr>
          <a:xfrm>
            <a:off x="8975490" y="810227"/>
            <a:ext cx="1324402" cy="369332"/>
          </a:xfrm>
          <a:prstGeom prst="rect">
            <a:avLst/>
          </a:prstGeom>
        </p:spPr>
        <p:txBody>
          <a:bodyPr wrap="none">
            <a:spAutoFit/>
          </a:bodyPr>
          <a:lstStyle/>
          <a:p>
            <a:r>
              <a:rPr lang="fa-IR" dirty="0"/>
              <a:t>چراغ مه شکن </a:t>
            </a:r>
            <a:endParaRPr lang="en-US" dirty="0"/>
          </a:p>
        </p:txBody>
      </p:sp>
      <p:sp>
        <p:nvSpPr>
          <p:cNvPr id="4" name="Rectangle 3"/>
          <p:cNvSpPr/>
          <p:nvPr/>
        </p:nvSpPr>
        <p:spPr>
          <a:xfrm>
            <a:off x="4203892" y="2947709"/>
            <a:ext cx="6096000" cy="1477328"/>
          </a:xfrm>
          <a:prstGeom prst="rect">
            <a:avLst/>
          </a:prstGeom>
        </p:spPr>
        <p:txBody>
          <a:bodyPr>
            <a:spAutoFit/>
          </a:bodyPr>
          <a:lstStyle/>
          <a:p>
            <a:pPr algn="r"/>
            <a:r>
              <a:rPr lang="fa-IR" dirty="0"/>
              <a:t>چراغ مه‌شکن باریکه‌ای از نور به سطح مسیر می‌تاباند که در کل به سمت پایین تنظیم می‌گردد. این چراغ‌ها معمولاً به رنگ سفید یا زرد تولید می‌شوند و برای استفاده در سرعت‌های پایین طراحی گردیده‌اند. دلیل اصلی طراحی این گونه چراغ‌ها جبران دید کم راننده در شرایط آب و هوایی بارانی یا برفی یا هوای مه آلود می‌باشد</a:t>
            </a:r>
            <a:endParaRPr lang="en-US" dirty="0"/>
          </a:p>
        </p:txBody>
      </p:sp>
      <p:sp>
        <p:nvSpPr>
          <p:cNvPr id="5" name="TextBox 4"/>
          <p:cNvSpPr txBox="1"/>
          <p:nvPr/>
        </p:nvSpPr>
        <p:spPr>
          <a:xfrm>
            <a:off x="11750854" y="6488668"/>
            <a:ext cx="441146" cy="369332"/>
          </a:xfrm>
          <a:prstGeom prst="rect">
            <a:avLst/>
          </a:prstGeom>
          <a:noFill/>
        </p:spPr>
        <p:txBody>
          <a:bodyPr wrap="none" rtlCol="0">
            <a:spAutoFit/>
          </a:bodyPr>
          <a:lstStyle/>
          <a:p>
            <a:r>
              <a:rPr lang="en-US" dirty="0" smtClean="0"/>
              <a:t>56</a:t>
            </a:r>
            <a:endParaRPr lang="en-US" dirty="0"/>
          </a:p>
        </p:txBody>
      </p:sp>
    </p:spTree>
    <p:extLst>
      <p:ext uri="{BB962C8B-B14F-4D97-AF65-F5344CB8AC3E}">
        <p14:creationId xmlns:p14="http://schemas.microsoft.com/office/powerpoint/2010/main" val="534859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en-US" dirty="0" smtClean="0"/>
              <a:t>57</a:t>
            </a:r>
            <a:endParaRPr lang="en-US" dirty="0"/>
          </a:p>
        </p:txBody>
      </p:sp>
    </p:spTree>
    <p:extLst>
      <p:ext uri="{BB962C8B-B14F-4D97-AF65-F5344CB8AC3E}">
        <p14:creationId xmlns:p14="http://schemas.microsoft.com/office/powerpoint/2010/main" val="2439808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69550" y="734096"/>
            <a:ext cx="1737976" cy="369332"/>
          </a:xfrm>
          <a:prstGeom prst="rect">
            <a:avLst/>
          </a:prstGeom>
          <a:noFill/>
        </p:spPr>
        <p:txBody>
          <a:bodyPr wrap="none" rtlCol="0">
            <a:spAutoFit/>
          </a:bodyPr>
          <a:lstStyle/>
          <a:p>
            <a:pPr algn="r"/>
            <a:r>
              <a:rPr lang="fa-IR" dirty="0" smtClean="0"/>
              <a:t>سیستم کنترل نور بالا</a:t>
            </a:r>
            <a:endParaRPr lang="en-US" dirty="0"/>
          </a:p>
        </p:txBody>
      </p:sp>
      <p:sp>
        <p:nvSpPr>
          <p:cNvPr id="3" name="TextBox 2"/>
          <p:cNvSpPr txBox="1"/>
          <p:nvPr/>
        </p:nvSpPr>
        <p:spPr>
          <a:xfrm>
            <a:off x="7353836" y="734096"/>
            <a:ext cx="662361" cy="369332"/>
          </a:xfrm>
          <a:prstGeom prst="rect">
            <a:avLst/>
          </a:prstGeom>
          <a:noFill/>
        </p:spPr>
        <p:txBody>
          <a:bodyPr wrap="none" rtlCol="0">
            <a:spAutoFit/>
          </a:bodyPr>
          <a:lstStyle/>
          <a:p>
            <a:r>
              <a:rPr lang="en-US" dirty="0" smtClean="0"/>
              <a:t>HBC</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en-US" dirty="0" smtClean="0"/>
              <a:t>58</a:t>
            </a:r>
            <a:endParaRPr lang="en-US" dirty="0"/>
          </a:p>
        </p:txBody>
      </p:sp>
      <p:sp>
        <p:nvSpPr>
          <p:cNvPr id="5" name="Rectangle 4"/>
          <p:cNvSpPr/>
          <p:nvPr/>
        </p:nvSpPr>
        <p:spPr>
          <a:xfrm>
            <a:off x="4211526" y="1382414"/>
            <a:ext cx="6096000" cy="1754326"/>
          </a:xfrm>
          <a:prstGeom prst="rect">
            <a:avLst/>
          </a:prstGeom>
        </p:spPr>
        <p:txBody>
          <a:bodyPr>
            <a:spAutoFit/>
          </a:bodyPr>
          <a:lstStyle/>
          <a:p>
            <a:pPr algn="r"/>
            <a:r>
              <a:rPr lang="fa-IR" dirty="0"/>
              <a:t>سیـستــم کنـتـرل </a:t>
            </a:r>
            <a:r>
              <a:rPr lang="fa-IR" dirty="0" smtClean="0"/>
              <a:t>نوربالای خودرو (اچ بی سی )با کنترل نور بالا در طول شب میتواند </a:t>
            </a:r>
            <a:r>
              <a:rPr lang="fa-IR" dirty="0"/>
              <a:t>به کمک راننده آمده و از بروز تصادفات جلوگیری کند.</a:t>
            </a:r>
            <a:br>
              <a:rPr lang="fa-IR" dirty="0"/>
            </a:br>
            <a:r>
              <a:rPr lang="fa-IR" dirty="0"/>
              <a:t>عملکرد این سیستم بدین گونه می باشد که کنترل نور بالا را به دست گرفته و با تشخیص چراغ‌های خودروی مقابل و یا خود خودرو اقدام به خاموش کردن چراغ‌های نور بالا می‌کند.</a:t>
            </a:r>
            <a:br>
              <a:rPr lang="fa-IR" dirty="0"/>
            </a:br>
            <a:endParaRPr lang="en-US" dirty="0"/>
          </a:p>
        </p:txBody>
      </p:sp>
      <p:sp>
        <p:nvSpPr>
          <p:cNvPr id="6" name="Rectangle 5"/>
          <p:cNvSpPr/>
          <p:nvPr/>
        </p:nvSpPr>
        <p:spPr>
          <a:xfrm>
            <a:off x="4211526" y="5396990"/>
            <a:ext cx="6096000" cy="1200329"/>
          </a:xfrm>
          <a:prstGeom prst="rect">
            <a:avLst/>
          </a:prstGeom>
        </p:spPr>
        <p:txBody>
          <a:bodyPr>
            <a:spAutoFit/>
          </a:bodyPr>
          <a:lstStyle/>
          <a:p>
            <a:pPr algn="r"/>
            <a:r>
              <a:rPr lang="fa-IR" dirty="0"/>
              <a:t>هم‌اکنون بسیاری از شرکت‌های معروف خودروسازی دنیا از این سامانه استفاده می‌کنند اما چیزی که جالب است استفاده این تکنولوژی در خودروهای ارزان قیمت بازار است. برای مثال شرکت‌های تویوتا و مزدا در برخی از محصولات خود از این تکنولوژی استفاده کرده‌اند.</a:t>
            </a:r>
            <a:endParaRPr lang="en-US" dirty="0"/>
          </a:p>
        </p:txBody>
      </p:sp>
      <p:sp>
        <p:nvSpPr>
          <p:cNvPr id="7" name="Rectangle 6"/>
          <p:cNvSpPr/>
          <p:nvPr/>
        </p:nvSpPr>
        <p:spPr>
          <a:xfrm>
            <a:off x="4211526" y="4266865"/>
            <a:ext cx="6096000" cy="1200329"/>
          </a:xfrm>
          <a:prstGeom prst="rect">
            <a:avLst/>
          </a:prstGeom>
        </p:spPr>
        <p:txBody>
          <a:bodyPr>
            <a:spAutoFit/>
          </a:bodyPr>
          <a:lstStyle/>
          <a:p>
            <a:pPr algn="r"/>
            <a:r>
              <a:rPr lang="fa-IR" dirty="0"/>
              <a:t>اما نکته‌ای را که باید در مورد این سامانه بدانید این است که با عبور خودروی مقابل (رد شدن) و بررسی وضعیت، چراغ‌های نور بالا دوباره روشن شده تا راننده بتواند با دید بهتری به رانندگی ادامه دهد.</a:t>
            </a:r>
            <a:br>
              <a:rPr lang="fa-IR" dirty="0"/>
            </a:br>
            <a:endParaRPr lang="en-US" dirty="0"/>
          </a:p>
        </p:txBody>
      </p:sp>
      <p:sp>
        <p:nvSpPr>
          <p:cNvPr id="8" name="Rectangle 7"/>
          <p:cNvSpPr/>
          <p:nvPr/>
        </p:nvSpPr>
        <p:spPr>
          <a:xfrm>
            <a:off x="4211526" y="2971870"/>
            <a:ext cx="6096000" cy="1477328"/>
          </a:xfrm>
          <a:prstGeom prst="rect">
            <a:avLst/>
          </a:prstGeom>
        </p:spPr>
        <p:txBody>
          <a:bodyPr>
            <a:spAutoFit/>
          </a:bodyPr>
          <a:lstStyle/>
          <a:p>
            <a:pPr algn="r"/>
            <a:r>
              <a:rPr lang="fa-IR" dirty="0"/>
              <a:t>البته همانطور که دیده می‌شود بسیاری از تکنولوژی‌ها دچار نقاط ضعف می‌باشند و در مورد این تکنولوژی نیز این امر صحت دارد. مثلاً امکان دارد تا بنا بر شرایطی خودرو مقابل تشخیص داده نشود و راننده ناچار باشد تا خود چراغ‌های نور بالا را خاموش کند.</a:t>
            </a:r>
            <a:br>
              <a:rPr lang="fa-IR" dirty="0"/>
            </a:br>
            <a:endParaRPr lang="en-US" dirty="0"/>
          </a:p>
        </p:txBody>
      </p:sp>
    </p:spTree>
    <p:extLst>
      <p:ext uri="{BB962C8B-B14F-4D97-AF65-F5344CB8AC3E}">
        <p14:creationId xmlns:p14="http://schemas.microsoft.com/office/powerpoint/2010/main" val="27266984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25071" y="6488668"/>
            <a:ext cx="441146" cy="369332"/>
          </a:xfrm>
          <a:prstGeom prst="rect">
            <a:avLst/>
          </a:prstGeom>
          <a:noFill/>
        </p:spPr>
        <p:txBody>
          <a:bodyPr wrap="none" rtlCol="0">
            <a:spAutoFit/>
          </a:bodyPr>
          <a:lstStyle/>
          <a:p>
            <a:r>
              <a:rPr lang="fa-IR" dirty="0" smtClean="0"/>
              <a:t>59</a:t>
            </a:r>
            <a:endParaRPr lang="en-US" dirty="0"/>
          </a:p>
        </p:txBody>
      </p:sp>
    </p:spTree>
    <p:extLst>
      <p:ext uri="{BB962C8B-B14F-4D97-AF65-F5344CB8AC3E}">
        <p14:creationId xmlns:p14="http://schemas.microsoft.com/office/powerpoint/2010/main" val="2239556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8070" y="811369"/>
            <a:ext cx="1502335" cy="369332"/>
          </a:xfrm>
          <a:prstGeom prst="rect">
            <a:avLst/>
          </a:prstGeom>
          <a:noFill/>
        </p:spPr>
        <p:txBody>
          <a:bodyPr wrap="none" rtlCol="0">
            <a:spAutoFit/>
          </a:bodyPr>
          <a:lstStyle/>
          <a:p>
            <a:pPr algn="r"/>
            <a:r>
              <a:rPr lang="fa-IR" dirty="0" smtClean="0"/>
              <a:t>سنسور پارک جلو</a:t>
            </a:r>
            <a:endParaRPr lang="en-US" dirty="0"/>
          </a:p>
        </p:txBody>
      </p:sp>
      <p:sp>
        <p:nvSpPr>
          <p:cNvPr id="3" name="Rectangle 2"/>
          <p:cNvSpPr/>
          <p:nvPr/>
        </p:nvSpPr>
        <p:spPr>
          <a:xfrm>
            <a:off x="4224405" y="1556995"/>
            <a:ext cx="6096000" cy="1477328"/>
          </a:xfrm>
          <a:prstGeom prst="rect">
            <a:avLst/>
          </a:prstGeom>
        </p:spPr>
        <p:txBody>
          <a:bodyPr>
            <a:spAutoFit/>
          </a:bodyPr>
          <a:lstStyle/>
          <a:p>
            <a:pPr algn="r"/>
            <a:r>
              <a:rPr lang="fa-IR" dirty="0"/>
              <a:t>سنسور پارک جلو با قابلیت هشدار فاصله برای پارک خودرو از سمت جلو ایمنی پارک را برای راننده بیشتر می کند. سنسور پارک بر روی سپر جلو خودرو نصب شده است. در برخی از خودروها با کم و زیاد شدن ریتم صدا به راننده هشدار می دهد و در برخی دیگر علاوه بر صدا با نمایش درجه کم و زیاد روی مانیتور خودرو یا صف‍حه کوچک هشدار می دهد.</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60</a:t>
            </a:r>
            <a:endParaRPr lang="en-US" dirty="0"/>
          </a:p>
        </p:txBody>
      </p:sp>
    </p:spTree>
    <p:extLst>
      <p:ext uri="{BB962C8B-B14F-4D97-AF65-F5344CB8AC3E}">
        <p14:creationId xmlns:p14="http://schemas.microsoft.com/office/powerpoint/2010/main" val="864994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61</a:t>
            </a:r>
            <a:endParaRPr lang="en-US" dirty="0"/>
          </a:p>
        </p:txBody>
      </p:sp>
    </p:spTree>
    <p:extLst>
      <p:ext uri="{BB962C8B-B14F-4D97-AF65-F5344CB8AC3E}">
        <p14:creationId xmlns:p14="http://schemas.microsoft.com/office/powerpoint/2010/main" val="1675600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68821" y="1698662"/>
            <a:ext cx="6096000" cy="1477328"/>
          </a:xfrm>
          <a:prstGeom prst="rect">
            <a:avLst/>
          </a:prstGeom>
        </p:spPr>
        <p:txBody>
          <a:bodyPr>
            <a:spAutoFit/>
          </a:bodyPr>
          <a:lstStyle/>
          <a:p>
            <a:pPr algn="r"/>
            <a:r>
              <a:rPr lang="fa-IR" dirty="0"/>
              <a:t>دوربین عقب با قابلیت پخش تصویر عقب خودرو برای راننده پارک خودرو را بسیار آسان تر می نماید. این آپشن در بازار ایران به راحتی روی هر خودرویی قابل نصب است. دوربین عقب در بیشتر خودرو ها روی سپر عقب نصب می شود و در بیشتر خودروهای شاسی بلند و یا نیمه شاسی </a:t>
            </a:r>
            <a:r>
              <a:rPr lang="fa-IR" dirty="0" smtClean="0"/>
              <a:t>بلند بالای </a:t>
            </a:r>
            <a:r>
              <a:rPr lang="fa-IR" dirty="0"/>
              <a:t>شیشه عقب نصب می شود. پخش تصویر بر روی مانیتور خودرو می باشد.</a:t>
            </a:r>
            <a:endParaRPr lang="en-US" dirty="0"/>
          </a:p>
        </p:txBody>
      </p:sp>
      <p:sp>
        <p:nvSpPr>
          <p:cNvPr id="6" name="TextBox 5"/>
          <p:cNvSpPr txBox="1"/>
          <p:nvPr/>
        </p:nvSpPr>
        <p:spPr>
          <a:xfrm>
            <a:off x="9144000" y="785611"/>
            <a:ext cx="1120821" cy="369332"/>
          </a:xfrm>
          <a:prstGeom prst="rect">
            <a:avLst/>
          </a:prstGeom>
          <a:noFill/>
        </p:spPr>
        <p:txBody>
          <a:bodyPr wrap="none" rtlCol="0">
            <a:spAutoFit/>
          </a:bodyPr>
          <a:lstStyle/>
          <a:p>
            <a:pPr algn="r"/>
            <a:r>
              <a:rPr lang="fa-IR" dirty="0" smtClean="0"/>
              <a:t>دوربین عقب</a:t>
            </a:r>
            <a:endParaRPr lang="en-US" dirty="0"/>
          </a:p>
        </p:txBody>
      </p:sp>
      <p:sp>
        <p:nvSpPr>
          <p:cNvPr id="7" name="TextBox 6"/>
          <p:cNvSpPr txBox="1"/>
          <p:nvPr/>
        </p:nvSpPr>
        <p:spPr>
          <a:xfrm>
            <a:off x="11750854" y="6488668"/>
            <a:ext cx="441146" cy="369332"/>
          </a:xfrm>
          <a:prstGeom prst="rect">
            <a:avLst/>
          </a:prstGeom>
          <a:noFill/>
        </p:spPr>
        <p:txBody>
          <a:bodyPr wrap="none" rtlCol="0">
            <a:spAutoFit/>
          </a:bodyPr>
          <a:lstStyle/>
          <a:p>
            <a:r>
              <a:rPr lang="fa-IR" dirty="0" smtClean="0"/>
              <a:t>62</a:t>
            </a:r>
            <a:endParaRPr lang="en-US" dirty="0"/>
          </a:p>
        </p:txBody>
      </p:sp>
    </p:spTree>
    <p:extLst>
      <p:ext uri="{BB962C8B-B14F-4D97-AF65-F5344CB8AC3E}">
        <p14:creationId xmlns:p14="http://schemas.microsoft.com/office/powerpoint/2010/main" val="2047353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63</a:t>
            </a:r>
            <a:endParaRPr lang="en-US" dirty="0"/>
          </a:p>
        </p:txBody>
      </p:sp>
    </p:spTree>
    <p:extLst>
      <p:ext uri="{BB962C8B-B14F-4D97-AF65-F5344CB8AC3E}">
        <p14:creationId xmlns:p14="http://schemas.microsoft.com/office/powerpoint/2010/main" val="3147461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9359" y="1788815"/>
            <a:ext cx="6096000" cy="1477328"/>
          </a:xfrm>
          <a:prstGeom prst="rect">
            <a:avLst/>
          </a:prstGeom>
        </p:spPr>
        <p:txBody>
          <a:bodyPr>
            <a:spAutoFit/>
          </a:bodyPr>
          <a:lstStyle/>
          <a:p>
            <a:pPr algn="r"/>
            <a:r>
              <a:rPr lang="fa-IR" dirty="0"/>
              <a:t>در برخی از خودروهای لوکس برای ایجاد فضای امن و راحت برای پارک خودرو علاوه بر دید عقب قابلیت دید کنار خودرو به راننده داده می شود تا بتواند برای پارک در کنار جدول از برخورد لاستیک و رینگ خودرو به جدول جلوگیری کند. دوربین عقب بر روی سپر عقب و دو دوربین دیگر بر زیر آیینه های کناری نصب شده است. نمایش تصویر روی مانیتور خودرو می باشد.</a:t>
            </a:r>
            <a:endParaRPr lang="en-US" dirty="0"/>
          </a:p>
        </p:txBody>
      </p:sp>
      <p:sp>
        <p:nvSpPr>
          <p:cNvPr id="3" name="TextBox 2"/>
          <p:cNvSpPr txBox="1"/>
          <p:nvPr/>
        </p:nvSpPr>
        <p:spPr>
          <a:xfrm>
            <a:off x="9144000" y="811369"/>
            <a:ext cx="981359" cy="369332"/>
          </a:xfrm>
          <a:prstGeom prst="rect">
            <a:avLst/>
          </a:prstGeom>
          <a:noFill/>
        </p:spPr>
        <p:txBody>
          <a:bodyPr wrap="none" rtlCol="0">
            <a:spAutoFit/>
          </a:bodyPr>
          <a:lstStyle/>
          <a:p>
            <a:r>
              <a:rPr lang="fa-IR" dirty="0" smtClean="0"/>
              <a:t>سه دوربین</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64</a:t>
            </a:r>
            <a:endParaRPr lang="en-US" dirty="0"/>
          </a:p>
        </p:txBody>
      </p:sp>
    </p:spTree>
    <p:extLst>
      <p:ext uri="{BB962C8B-B14F-4D97-AF65-F5344CB8AC3E}">
        <p14:creationId xmlns:p14="http://schemas.microsoft.com/office/powerpoint/2010/main" val="3196761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900" b="16532"/>
          <a:stretch/>
        </p:blipFill>
        <p:spPr>
          <a:xfrm>
            <a:off x="0" y="0"/>
            <a:ext cx="12192000" cy="6858000"/>
          </a:xfrm>
          <a:prstGeom prst="rect">
            <a:avLst/>
          </a:prstGeom>
        </p:spPr>
      </p:pic>
      <p:sp>
        <p:nvSpPr>
          <p:cNvPr id="3" name="TextBox 2"/>
          <p:cNvSpPr txBox="1"/>
          <p:nvPr/>
        </p:nvSpPr>
        <p:spPr>
          <a:xfrm>
            <a:off x="11879094" y="6488668"/>
            <a:ext cx="312906" cy="369332"/>
          </a:xfrm>
          <a:prstGeom prst="rect">
            <a:avLst/>
          </a:prstGeom>
          <a:noFill/>
        </p:spPr>
        <p:txBody>
          <a:bodyPr wrap="none" rtlCol="0">
            <a:spAutoFit/>
          </a:bodyPr>
          <a:lstStyle/>
          <a:p>
            <a:r>
              <a:rPr lang="fa-IR" dirty="0" smtClean="0"/>
              <a:t>6</a:t>
            </a:r>
            <a:endParaRPr lang="en-US" dirty="0"/>
          </a:p>
        </p:txBody>
      </p:sp>
    </p:spTree>
    <p:extLst>
      <p:ext uri="{BB962C8B-B14F-4D97-AF65-F5344CB8AC3E}">
        <p14:creationId xmlns:p14="http://schemas.microsoft.com/office/powerpoint/2010/main" val="1133489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65</a:t>
            </a:r>
            <a:endParaRPr lang="en-US" dirty="0"/>
          </a:p>
        </p:txBody>
      </p:sp>
    </p:spTree>
    <p:extLst>
      <p:ext uri="{BB962C8B-B14F-4D97-AF65-F5344CB8AC3E}">
        <p14:creationId xmlns:p14="http://schemas.microsoft.com/office/powerpoint/2010/main" val="304763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0314" y="2085029"/>
            <a:ext cx="6096000" cy="1477328"/>
          </a:xfrm>
          <a:prstGeom prst="rect">
            <a:avLst/>
          </a:prstGeom>
        </p:spPr>
        <p:txBody>
          <a:bodyPr>
            <a:spAutoFit/>
          </a:bodyPr>
          <a:lstStyle/>
          <a:p>
            <a:pPr algn="r"/>
            <a:r>
              <a:rPr lang="fa-IR" dirty="0"/>
              <a:t>دوربین 360 درجه با قابلیت دید کلی از دور تا دور خودرو به راننده امکان پارک راحت و عبور بدون خطر و ایمن از گذر باریک می دهد. دوربین های نصب شده زیر آیینه های کناری و در برخی از خودرو ها روی سپرهای جانبی در قسمت جلو، روی سپر عقب و روی سپر جلو قابلیت دید 360 درجه بر روی مانیتور می دهد.</a:t>
            </a:r>
            <a:endParaRPr lang="en-US" dirty="0"/>
          </a:p>
        </p:txBody>
      </p:sp>
      <p:sp>
        <p:nvSpPr>
          <p:cNvPr id="3" name="TextBox 2"/>
          <p:cNvSpPr txBox="1"/>
          <p:nvPr/>
        </p:nvSpPr>
        <p:spPr>
          <a:xfrm>
            <a:off x="8815357" y="1004552"/>
            <a:ext cx="1620957" cy="369332"/>
          </a:xfrm>
          <a:prstGeom prst="rect">
            <a:avLst/>
          </a:prstGeom>
          <a:noFill/>
        </p:spPr>
        <p:txBody>
          <a:bodyPr wrap="none" rtlCol="0">
            <a:spAutoFit/>
          </a:bodyPr>
          <a:lstStyle/>
          <a:p>
            <a:pPr algn="r"/>
            <a:r>
              <a:rPr lang="fa-IR" dirty="0" smtClean="0"/>
              <a:t>دوربین 360 درجه</a:t>
            </a:r>
            <a:endParaRPr lang="en-US" dirty="0"/>
          </a:p>
        </p:txBody>
      </p:sp>
      <p:sp>
        <p:nvSpPr>
          <p:cNvPr id="5" name="TextBox 4"/>
          <p:cNvSpPr txBox="1"/>
          <p:nvPr/>
        </p:nvSpPr>
        <p:spPr>
          <a:xfrm>
            <a:off x="11750854" y="6488668"/>
            <a:ext cx="441146" cy="369332"/>
          </a:xfrm>
          <a:prstGeom prst="rect">
            <a:avLst/>
          </a:prstGeom>
          <a:noFill/>
        </p:spPr>
        <p:txBody>
          <a:bodyPr wrap="none" rtlCol="0">
            <a:spAutoFit/>
          </a:bodyPr>
          <a:lstStyle/>
          <a:p>
            <a:r>
              <a:rPr lang="fa-IR" dirty="0" smtClean="0"/>
              <a:t>66</a:t>
            </a:r>
            <a:endParaRPr lang="en-US" dirty="0"/>
          </a:p>
        </p:txBody>
      </p:sp>
    </p:spTree>
    <p:extLst>
      <p:ext uri="{BB962C8B-B14F-4D97-AF65-F5344CB8AC3E}">
        <p14:creationId xmlns:p14="http://schemas.microsoft.com/office/powerpoint/2010/main" val="386489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67</a:t>
            </a:r>
            <a:endParaRPr lang="en-US" dirty="0"/>
          </a:p>
        </p:txBody>
      </p:sp>
    </p:spTree>
    <p:extLst>
      <p:ext uri="{BB962C8B-B14F-4D97-AF65-F5344CB8AC3E}">
        <p14:creationId xmlns:p14="http://schemas.microsoft.com/office/powerpoint/2010/main" val="87268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541" y="394952"/>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7671961" y="591286"/>
            <a:ext cx="1527982" cy="369332"/>
          </a:xfrm>
          <a:prstGeom prst="rect">
            <a:avLst/>
          </a:prstGeom>
          <a:noFill/>
        </p:spPr>
        <p:txBody>
          <a:bodyPr wrap="none" rtlCol="0">
            <a:spAutoFit/>
          </a:bodyPr>
          <a:lstStyle/>
          <a:p>
            <a:pPr algn="r"/>
            <a:r>
              <a:rPr lang="fa-IR" dirty="0" smtClean="0"/>
              <a:t>رادار های خودرو</a:t>
            </a:r>
            <a:endParaRPr lang="en-US" dirty="0"/>
          </a:p>
        </p:txBody>
      </p:sp>
      <p:sp>
        <p:nvSpPr>
          <p:cNvPr id="8" name="TextBox 7"/>
          <p:cNvSpPr txBox="1"/>
          <p:nvPr/>
        </p:nvSpPr>
        <p:spPr>
          <a:xfrm>
            <a:off x="11750854" y="6488668"/>
            <a:ext cx="441146" cy="369332"/>
          </a:xfrm>
          <a:prstGeom prst="rect">
            <a:avLst/>
          </a:prstGeom>
          <a:noFill/>
        </p:spPr>
        <p:txBody>
          <a:bodyPr wrap="none" rtlCol="0">
            <a:spAutoFit/>
          </a:bodyPr>
          <a:lstStyle/>
          <a:p>
            <a:r>
              <a:rPr lang="fa-IR" dirty="0" smtClean="0"/>
              <a:t>70</a:t>
            </a:r>
            <a:endParaRPr lang="en-US" dirty="0"/>
          </a:p>
        </p:txBody>
      </p:sp>
      <p:sp>
        <p:nvSpPr>
          <p:cNvPr id="9" name="Rectangle 8"/>
          <p:cNvSpPr/>
          <p:nvPr/>
        </p:nvSpPr>
        <p:spPr>
          <a:xfrm>
            <a:off x="3103943" y="2318618"/>
            <a:ext cx="6096000" cy="2031325"/>
          </a:xfrm>
          <a:prstGeom prst="rect">
            <a:avLst/>
          </a:prstGeom>
        </p:spPr>
        <p:txBody>
          <a:bodyPr>
            <a:spAutoFit/>
          </a:bodyPr>
          <a:lstStyle/>
          <a:p>
            <a:pPr algn="r"/>
            <a:r>
              <a:rPr lang="fa-IR" dirty="0"/>
              <a:t>رادار اتوپارک یا پارک خودکار به راننده قابليت پارك خودرو در كنار جدول بدون استفاده از فرمان مى دهد. رادار اتو پارك پس از اسكن جاى خالى و مناسب براى پارك به راننده پيغام مى دهد كه جاى پارك استاندارد است و خودرو قابليت پارك خودكار را دارد و پس از انتخاب راننده براى پارك خودكار اين سيستم هوشمند از راننده مى خواهد تا به فرمان دست نزند و فقط با استفاده از گاز و ترمز به مقدارى كه سيستم هوشمند اتوپارك مشخص مى كند خودرو را كنترل كند</a:t>
            </a:r>
            <a:endParaRPr lang="en-US" dirty="0"/>
          </a:p>
        </p:txBody>
      </p:sp>
      <p:sp>
        <p:nvSpPr>
          <p:cNvPr id="10" name="TextBox 9"/>
          <p:cNvSpPr txBox="1"/>
          <p:nvPr/>
        </p:nvSpPr>
        <p:spPr>
          <a:xfrm>
            <a:off x="6628405" y="1454952"/>
            <a:ext cx="2571538" cy="369332"/>
          </a:xfrm>
          <a:prstGeom prst="rect">
            <a:avLst/>
          </a:prstGeom>
          <a:noFill/>
        </p:spPr>
        <p:txBody>
          <a:bodyPr wrap="none" rtlCol="0">
            <a:spAutoFit/>
          </a:bodyPr>
          <a:lstStyle/>
          <a:p>
            <a:pPr algn="r"/>
            <a:r>
              <a:rPr lang="fa-IR" dirty="0" smtClean="0"/>
              <a:t>رادار اتو پارک (پارک خودکار)</a:t>
            </a:r>
            <a:endParaRPr lang="en-US" dirty="0"/>
          </a:p>
        </p:txBody>
      </p:sp>
    </p:spTree>
    <p:extLst>
      <p:ext uri="{BB962C8B-B14F-4D97-AF65-F5344CB8AC3E}">
        <p14:creationId xmlns:p14="http://schemas.microsoft.com/office/powerpoint/2010/main" val="1412705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750854" y="6488668"/>
            <a:ext cx="441146" cy="369332"/>
          </a:xfrm>
          <a:prstGeom prst="rect">
            <a:avLst/>
          </a:prstGeom>
          <a:noFill/>
        </p:spPr>
        <p:txBody>
          <a:bodyPr wrap="none" rtlCol="0">
            <a:spAutoFit/>
          </a:bodyPr>
          <a:lstStyle/>
          <a:p>
            <a:r>
              <a:rPr lang="fa-IR" dirty="0" smtClean="0"/>
              <a:t>71</a:t>
            </a:r>
            <a:endParaRPr lang="en-US" dirty="0"/>
          </a:p>
        </p:txBody>
      </p:sp>
    </p:spTree>
    <p:extLst>
      <p:ext uri="{BB962C8B-B14F-4D97-AF65-F5344CB8AC3E}">
        <p14:creationId xmlns:p14="http://schemas.microsoft.com/office/powerpoint/2010/main" val="2533215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9822" y="1840125"/>
            <a:ext cx="6096000" cy="2585323"/>
          </a:xfrm>
          <a:prstGeom prst="rect">
            <a:avLst/>
          </a:prstGeom>
        </p:spPr>
        <p:txBody>
          <a:bodyPr>
            <a:spAutoFit/>
          </a:bodyPr>
          <a:lstStyle/>
          <a:p>
            <a:pPr algn="r"/>
            <a:r>
              <a:rPr lang="fa-IR" dirty="0"/>
              <a:t>رادار فاصله جلو (اکتیو کروز کنترل) نصب شده بر روی سپر جلو خودرو قابلیت هشدار به راننده در زمان نزدیک شدن خودرو به خودرو جلویی در حال حرکت را دارد این رادار در زمانی که راننده به هشدار توجه نکند خودرو را به صورت خودرکار نگه می دارد، دیگر قابلیت این آپشن در زمانی هست که راننده خودرو را در حالت کروز کنترل تنظیم می کند، خودرو در زمانی که خودروی مقابل سرعتش را کم کند به صورت خودرکار بدون نیاز به راننده سرعت خودرو را کم می کند و در زمانی که خودروی مقابل به سرعت قبلی خود باز گردد مجدداً سرعت به سرعتی که روی کروز کنترل نتظیم شده بود باز می گردد.</a:t>
            </a:r>
            <a:endParaRPr lang="en-US" dirty="0"/>
          </a:p>
        </p:txBody>
      </p:sp>
      <p:sp>
        <p:nvSpPr>
          <p:cNvPr id="5" name="Rectangle 4"/>
          <p:cNvSpPr/>
          <p:nvPr/>
        </p:nvSpPr>
        <p:spPr>
          <a:xfrm>
            <a:off x="8724708" y="810227"/>
            <a:ext cx="1491114" cy="369332"/>
          </a:xfrm>
          <a:prstGeom prst="rect">
            <a:avLst/>
          </a:prstGeom>
        </p:spPr>
        <p:txBody>
          <a:bodyPr wrap="none">
            <a:spAutoFit/>
          </a:bodyPr>
          <a:lstStyle/>
          <a:p>
            <a:r>
              <a:rPr lang="fa-IR" dirty="0"/>
              <a:t>رادار فاصله جلو </a:t>
            </a:r>
            <a:endParaRPr lang="en-US" dirty="0"/>
          </a:p>
        </p:txBody>
      </p:sp>
      <p:sp>
        <p:nvSpPr>
          <p:cNvPr id="6" name="TextBox 5"/>
          <p:cNvSpPr txBox="1"/>
          <p:nvPr/>
        </p:nvSpPr>
        <p:spPr>
          <a:xfrm>
            <a:off x="11750854" y="6488668"/>
            <a:ext cx="441146" cy="369332"/>
          </a:xfrm>
          <a:prstGeom prst="rect">
            <a:avLst/>
          </a:prstGeom>
          <a:noFill/>
        </p:spPr>
        <p:txBody>
          <a:bodyPr wrap="none" rtlCol="0">
            <a:spAutoFit/>
          </a:bodyPr>
          <a:lstStyle/>
          <a:p>
            <a:r>
              <a:rPr lang="fa-IR" dirty="0" smtClean="0"/>
              <a:t>72</a:t>
            </a:r>
            <a:endParaRPr lang="en-US" dirty="0"/>
          </a:p>
        </p:txBody>
      </p:sp>
    </p:spTree>
    <p:extLst>
      <p:ext uri="{BB962C8B-B14F-4D97-AF65-F5344CB8AC3E}">
        <p14:creationId xmlns:p14="http://schemas.microsoft.com/office/powerpoint/2010/main" val="2899112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1750854" y="6488667"/>
            <a:ext cx="441146" cy="369332"/>
          </a:xfrm>
          <a:prstGeom prst="rect">
            <a:avLst/>
          </a:prstGeom>
          <a:noFill/>
        </p:spPr>
        <p:txBody>
          <a:bodyPr wrap="square" rtlCol="0">
            <a:spAutoFit/>
          </a:bodyPr>
          <a:lstStyle/>
          <a:p>
            <a:r>
              <a:rPr lang="fa-IR" dirty="0" smtClean="0"/>
              <a:t>73</a:t>
            </a:r>
            <a:endParaRPr lang="en-US" dirty="0"/>
          </a:p>
        </p:txBody>
      </p:sp>
    </p:spTree>
    <p:extLst>
      <p:ext uri="{BB962C8B-B14F-4D97-AF65-F5344CB8AC3E}">
        <p14:creationId xmlns:p14="http://schemas.microsoft.com/office/powerpoint/2010/main" val="3676650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3893" y="1891846"/>
            <a:ext cx="6096000" cy="1477328"/>
          </a:xfrm>
          <a:prstGeom prst="rect">
            <a:avLst/>
          </a:prstGeom>
        </p:spPr>
        <p:txBody>
          <a:bodyPr>
            <a:spAutoFit/>
          </a:bodyPr>
          <a:lstStyle/>
          <a:p>
            <a:pPr algn="r"/>
            <a:r>
              <a:rPr lang="fa-IR" dirty="0"/>
              <a:t>رادار نایت ویژن (دید در شب) در خودروهای لوکس وارداتی عرضه می شود. این رادار قابلیت روشن کردن جاده و نشان دادن جانداران کنار جاده توسط دوربین مادون قرمز نصب شده روی سپر جلو را دارد. تصویر بر روی مانیتور خودرو و در بعضی از خودروها روی صفحه کیلومتر خودرو نشان داده می شود تا مانع برخورد خودرو با جانداران و تصادف احتمالی شوند</a:t>
            </a:r>
            <a:endParaRPr lang="en-US" dirty="0"/>
          </a:p>
        </p:txBody>
      </p:sp>
      <p:sp>
        <p:nvSpPr>
          <p:cNvPr id="3" name="Rectangle 2"/>
          <p:cNvSpPr/>
          <p:nvPr/>
        </p:nvSpPr>
        <p:spPr>
          <a:xfrm>
            <a:off x="8863971" y="810227"/>
            <a:ext cx="1495922" cy="369332"/>
          </a:xfrm>
          <a:prstGeom prst="rect">
            <a:avLst/>
          </a:prstGeom>
        </p:spPr>
        <p:txBody>
          <a:bodyPr wrap="none">
            <a:spAutoFit/>
          </a:bodyPr>
          <a:lstStyle/>
          <a:p>
            <a:r>
              <a:rPr lang="fa-IR" dirty="0"/>
              <a:t>رادار نایت ویژن </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74</a:t>
            </a:r>
            <a:endParaRPr lang="en-US" dirty="0"/>
          </a:p>
        </p:txBody>
      </p:sp>
    </p:spTree>
    <p:extLst>
      <p:ext uri="{BB962C8B-B14F-4D97-AF65-F5344CB8AC3E}">
        <p14:creationId xmlns:p14="http://schemas.microsoft.com/office/powerpoint/2010/main" val="14194167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75</a:t>
            </a:r>
            <a:endParaRPr lang="en-US" dirty="0"/>
          </a:p>
        </p:txBody>
      </p:sp>
    </p:spTree>
    <p:extLst>
      <p:ext uri="{BB962C8B-B14F-4D97-AF65-F5344CB8AC3E}">
        <p14:creationId xmlns:p14="http://schemas.microsoft.com/office/powerpoint/2010/main" val="3005467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121" y="1888679"/>
            <a:ext cx="6096000" cy="1200329"/>
          </a:xfrm>
          <a:prstGeom prst="rect">
            <a:avLst/>
          </a:prstGeom>
        </p:spPr>
        <p:txBody>
          <a:bodyPr>
            <a:spAutoFit/>
          </a:bodyPr>
          <a:lstStyle/>
          <a:p>
            <a:pPr algn="r"/>
            <a:r>
              <a:rPr lang="fa-IR" dirty="0" smtClean="0"/>
              <a:t>رادار </a:t>
            </a:r>
            <a:r>
              <a:rPr lang="fa-IR" dirty="0"/>
              <a:t>تابلو خوان قابلیت اِسكن تابلوهاى هشدار جاده و انتقال به راننده از طريق نمايش روى مانيتور  و در برخی خودرو ها توسط سیستم هدآپ دسیپلی بر روی شیشه جلوی خودرو براى آگاهى بيشتر از قوانين جاده را دارد. این رادار به شکل دوربين در بالای شیشه جلوی خودرو نصب شده است.</a:t>
            </a:r>
            <a:endParaRPr lang="en-US" dirty="0"/>
          </a:p>
        </p:txBody>
      </p:sp>
      <p:sp>
        <p:nvSpPr>
          <p:cNvPr id="3" name="Rectangle 2"/>
          <p:cNvSpPr/>
          <p:nvPr/>
        </p:nvSpPr>
        <p:spPr>
          <a:xfrm>
            <a:off x="8846229" y="771590"/>
            <a:ext cx="1479892" cy="369332"/>
          </a:xfrm>
          <a:prstGeom prst="rect">
            <a:avLst/>
          </a:prstGeom>
        </p:spPr>
        <p:txBody>
          <a:bodyPr wrap="none">
            <a:spAutoFit/>
          </a:bodyPr>
          <a:lstStyle/>
          <a:p>
            <a:r>
              <a:rPr lang="fa-IR" dirty="0"/>
              <a:t>رادار تابلو خوان </a:t>
            </a:r>
            <a:endParaRPr lang="en-US" dirty="0"/>
          </a:p>
        </p:txBody>
      </p:sp>
      <p:sp>
        <p:nvSpPr>
          <p:cNvPr id="5" name="TextBox 4"/>
          <p:cNvSpPr txBox="1"/>
          <p:nvPr/>
        </p:nvSpPr>
        <p:spPr>
          <a:xfrm>
            <a:off x="11750854" y="6488668"/>
            <a:ext cx="441146" cy="369332"/>
          </a:xfrm>
          <a:prstGeom prst="rect">
            <a:avLst/>
          </a:prstGeom>
          <a:noFill/>
        </p:spPr>
        <p:txBody>
          <a:bodyPr wrap="none" rtlCol="0">
            <a:spAutoFit/>
          </a:bodyPr>
          <a:lstStyle/>
          <a:p>
            <a:r>
              <a:rPr lang="fa-IR" dirty="0" smtClean="0"/>
              <a:t>76</a:t>
            </a:r>
            <a:endParaRPr lang="en-US" dirty="0"/>
          </a:p>
        </p:txBody>
      </p:sp>
    </p:spTree>
    <p:extLst>
      <p:ext uri="{BB962C8B-B14F-4D97-AF65-F5344CB8AC3E}">
        <p14:creationId xmlns:p14="http://schemas.microsoft.com/office/powerpoint/2010/main" val="415409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9094" y="6488668"/>
            <a:ext cx="312906" cy="369332"/>
          </a:xfrm>
          <a:prstGeom prst="rect">
            <a:avLst/>
          </a:prstGeom>
          <a:noFill/>
        </p:spPr>
        <p:txBody>
          <a:bodyPr wrap="none" rtlCol="0">
            <a:spAutoFit/>
          </a:bodyPr>
          <a:lstStyle/>
          <a:p>
            <a:r>
              <a:rPr lang="fa-IR" dirty="0" smtClean="0"/>
              <a:t>7</a:t>
            </a:r>
          </a:p>
        </p:txBody>
      </p:sp>
      <p:sp>
        <p:nvSpPr>
          <p:cNvPr id="3" name="TextBox 2"/>
          <p:cNvSpPr txBox="1"/>
          <p:nvPr/>
        </p:nvSpPr>
        <p:spPr>
          <a:xfrm>
            <a:off x="7501941" y="625207"/>
            <a:ext cx="2799164" cy="369332"/>
          </a:xfrm>
          <a:prstGeom prst="rect">
            <a:avLst/>
          </a:prstGeom>
          <a:noFill/>
        </p:spPr>
        <p:txBody>
          <a:bodyPr wrap="none" rtlCol="0">
            <a:spAutoFit/>
          </a:bodyPr>
          <a:lstStyle/>
          <a:p>
            <a:pPr algn="r"/>
            <a:r>
              <a:rPr lang="fa-IR" dirty="0" smtClean="0"/>
              <a:t>2-) سیستم هشدارعابر پیاده در جلو</a:t>
            </a:r>
            <a:endParaRPr lang="en-US" dirty="0"/>
          </a:p>
        </p:txBody>
      </p:sp>
      <p:sp>
        <p:nvSpPr>
          <p:cNvPr id="4" name="TextBox 3"/>
          <p:cNvSpPr txBox="1"/>
          <p:nvPr/>
        </p:nvSpPr>
        <p:spPr>
          <a:xfrm>
            <a:off x="5705945" y="625207"/>
            <a:ext cx="883575" cy="369332"/>
          </a:xfrm>
          <a:prstGeom prst="rect">
            <a:avLst/>
          </a:prstGeom>
          <a:noFill/>
        </p:spPr>
        <p:txBody>
          <a:bodyPr wrap="none" rtlCol="0">
            <a:spAutoFit/>
          </a:bodyPr>
          <a:lstStyle/>
          <a:p>
            <a:r>
              <a:rPr lang="en-US" dirty="0" smtClean="0"/>
              <a:t>(PDW)</a:t>
            </a:r>
            <a:endParaRPr lang="en-US" dirty="0"/>
          </a:p>
        </p:txBody>
      </p:sp>
      <p:sp>
        <p:nvSpPr>
          <p:cNvPr id="5" name="Rectangle 4"/>
          <p:cNvSpPr/>
          <p:nvPr/>
        </p:nvSpPr>
        <p:spPr>
          <a:xfrm>
            <a:off x="4205105" y="2464647"/>
            <a:ext cx="6096000" cy="1477328"/>
          </a:xfrm>
          <a:prstGeom prst="rect">
            <a:avLst/>
          </a:prstGeom>
        </p:spPr>
        <p:txBody>
          <a:bodyPr>
            <a:spAutoFit/>
          </a:bodyPr>
          <a:lstStyle/>
          <a:p>
            <a:pPr algn="r"/>
            <a:r>
              <a:rPr lang="fa-IR" dirty="0" smtClean="0"/>
              <a:t>این سیستم با بهره‌گیری از یک سری رادارها و دوربین‌ها موقعیت عابران پیاده را در نزدیکی جاده یا روبروی مسیر اتومبیل تشخیص می‌دهد.</a:t>
            </a:r>
          </a:p>
          <a:p>
            <a:pPr algn="r"/>
            <a:r>
              <a:rPr lang="fa-IR" dirty="0" smtClean="0"/>
              <a:t>وقتی خودرو حضور عابر پیاده را در مسیر پیش‌رو تشخیص داد، سیستم با کمک صوت و گرافیک تصویری در قسمت ابزارهای داشبورد به راننده هشدار می‌دهد. </a:t>
            </a:r>
            <a:endParaRPr lang="en-US" dirty="0"/>
          </a:p>
        </p:txBody>
      </p:sp>
      <p:sp>
        <p:nvSpPr>
          <p:cNvPr id="6" name="Rectangle 5"/>
          <p:cNvSpPr/>
          <p:nvPr/>
        </p:nvSpPr>
        <p:spPr>
          <a:xfrm>
            <a:off x="4205105" y="1267928"/>
            <a:ext cx="6096000" cy="923330"/>
          </a:xfrm>
          <a:prstGeom prst="rect">
            <a:avLst/>
          </a:prstGeom>
        </p:spPr>
        <p:txBody>
          <a:bodyPr>
            <a:spAutoFit/>
          </a:bodyPr>
          <a:lstStyle/>
          <a:p>
            <a:pPr algn="r"/>
            <a:r>
              <a:rPr lang="fa-IR" dirty="0" smtClean="0"/>
              <a:t>سیستم هوشمند ایمنی تشخیص عابر پیاده یک سیستم هشدار پیش ‌برخورد است که می‌تواند عابران پیاده را تشخیص دهد. این سیستم یکی از اولین‌ها در نوع خود در بین خودروسازان مطرح محسوب می‌شود.</a:t>
            </a:r>
          </a:p>
        </p:txBody>
      </p:sp>
      <p:sp>
        <p:nvSpPr>
          <p:cNvPr id="7" name="Rectangle 6"/>
          <p:cNvSpPr/>
          <p:nvPr/>
        </p:nvSpPr>
        <p:spPr>
          <a:xfrm>
            <a:off x="4205105" y="4215364"/>
            <a:ext cx="6096000" cy="1200329"/>
          </a:xfrm>
          <a:prstGeom prst="rect">
            <a:avLst/>
          </a:prstGeom>
        </p:spPr>
        <p:txBody>
          <a:bodyPr>
            <a:spAutoFit/>
          </a:bodyPr>
          <a:lstStyle/>
          <a:p>
            <a:pPr algn="r"/>
            <a:r>
              <a:rPr lang="fa-IR" dirty="0" smtClean="0"/>
              <a:t>اگر در چنین حالتی، نشانه‌ای از واکنش توسط راننده مشاهده نشد، سیستم با کاهش فاصله صفحات ترمز، واکنش ترمز را نسبت به پدال بیشتر می‌کند. اگر در این مقطع نیز راننده واکنشی از خود نشان نداد، خودرو خودش به تنهایی برای ترمزگیری اقدام می‌کند تا از تصادف جلوگیری کند.</a:t>
            </a:r>
            <a:endParaRPr lang="en-US" dirty="0"/>
          </a:p>
        </p:txBody>
      </p:sp>
    </p:spTree>
    <p:extLst>
      <p:ext uri="{BB962C8B-B14F-4D97-AF65-F5344CB8AC3E}">
        <p14:creationId xmlns:p14="http://schemas.microsoft.com/office/powerpoint/2010/main" val="25993993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77</a:t>
            </a:r>
            <a:endParaRPr lang="en-US" dirty="0"/>
          </a:p>
        </p:txBody>
      </p:sp>
    </p:spTree>
    <p:extLst>
      <p:ext uri="{BB962C8B-B14F-4D97-AF65-F5344CB8AC3E}">
        <p14:creationId xmlns:p14="http://schemas.microsoft.com/office/powerpoint/2010/main" val="1161032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147" y="369195"/>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7349427" y="565529"/>
            <a:ext cx="1773242" cy="369332"/>
          </a:xfrm>
          <a:prstGeom prst="rect">
            <a:avLst/>
          </a:prstGeom>
          <a:noFill/>
        </p:spPr>
        <p:txBody>
          <a:bodyPr wrap="none" rtlCol="0">
            <a:spAutoFit/>
          </a:bodyPr>
          <a:lstStyle/>
          <a:p>
            <a:pPr algn="r"/>
            <a:r>
              <a:rPr lang="fa-IR" dirty="0" smtClean="0"/>
              <a:t>سیستم صندلی خودرو</a:t>
            </a:r>
            <a:endParaRPr lang="en-US" dirty="0"/>
          </a:p>
        </p:txBody>
      </p:sp>
      <p:sp>
        <p:nvSpPr>
          <p:cNvPr id="4" name="Rectangle 3"/>
          <p:cNvSpPr/>
          <p:nvPr/>
        </p:nvSpPr>
        <p:spPr>
          <a:xfrm>
            <a:off x="3026669" y="1495770"/>
            <a:ext cx="6096000" cy="1754326"/>
          </a:xfrm>
          <a:prstGeom prst="rect">
            <a:avLst/>
          </a:prstGeom>
        </p:spPr>
        <p:txBody>
          <a:bodyPr>
            <a:spAutoFit/>
          </a:bodyPr>
          <a:lstStyle/>
          <a:p>
            <a:pPr algn="r"/>
            <a:r>
              <a:rPr lang="fa-IR" dirty="0">
                <a:hlinkClick r:id="rId3"/>
              </a:rPr>
              <a:t>پرکن پهلو صندلی خودرو</a:t>
            </a:r>
            <a:r>
              <a:rPr lang="fa-IR" dirty="0"/>
              <a:t> ، این آپشن برای راحتی بلند مدت و کمک به پشت افراد </a:t>
            </a:r>
            <a:r>
              <a:rPr lang="fa-IR" dirty="0" smtClean="0"/>
              <a:t>نشسته </a:t>
            </a:r>
            <a:r>
              <a:rPr lang="fa-IR" dirty="0"/>
              <a:t>روی صندلی خودرو تعبیه شده است که در کلاس </a:t>
            </a:r>
            <a:r>
              <a:rPr lang="fa-IR" dirty="0" smtClean="0"/>
              <a:t>ای سی ال ای اس مرسدس </a:t>
            </a:r>
            <a:r>
              <a:rPr lang="fa-IR" dirty="0"/>
              <a:t>بنز یک آپشن استاندارد به حساب می رود و با صندلی داینامیک مرسدس بنز ارائه میشود.</a:t>
            </a:r>
          </a:p>
          <a:p>
            <a:pPr algn="r"/>
            <a:r>
              <a:rPr lang="fa-IR" dirty="0"/>
              <a:t>پرکن پهلو صندلی خودرو معمولادر اتوموبیل های لوکس به عنوان یک آپشن استاندارد است.</a:t>
            </a:r>
          </a:p>
        </p:txBody>
      </p:sp>
      <p:sp>
        <p:nvSpPr>
          <p:cNvPr id="5" name="TextBox 4"/>
          <p:cNvSpPr txBox="1"/>
          <p:nvPr/>
        </p:nvSpPr>
        <p:spPr>
          <a:xfrm>
            <a:off x="11750854" y="6488668"/>
            <a:ext cx="441146" cy="369332"/>
          </a:xfrm>
          <a:prstGeom prst="rect">
            <a:avLst/>
          </a:prstGeom>
          <a:noFill/>
        </p:spPr>
        <p:txBody>
          <a:bodyPr wrap="none" rtlCol="0">
            <a:spAutoFit/>
          </a:bodyPr>
          <a:lstStyle/>
          <a:p>
            <a:r>
              <a:rPr lang="fa-IR" dirty="0" smtClean="0"/>
              <a:t>78</a:t>
            </a:r>
            <a:endParaRPr lang="en-US" dirty="0"/>
          </a:p>
        </p:txBody>
      </p:sp>
    </p:spTree>
    <p:extLst>
      <p:ext uri="{BB962C8B-B14F-4D97-AF65-F5344CB8AC3E}">
        <p14:creationId xmlns:p14="http://schemas.microsoft.com/office/powerpoint/2010/main" val="1168514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750854" y="6488668"/>
            <a:ext cx="441146" cy="369332"/>
          </a:xfrm>
          <a:prstGeom prst="rect">
            <a:avLst/>
          </a:prstGeom>
          <a:noFill/>
        </p:spPr>
        <p:txBody>
          <a:bodyPr wrap="none" rtlCol="0">
            <a:spAutoFit/>
          </a:bodyPr>
          <a:lstStyle/>
          <a:p>
            <a:r>
              <a:rPr lang="fa-IR" dirty="0" smtClean="0"/>
              <a:t>79</a:t>
            </a:r>
            <a:endParaRPr lang="en-US" dirty="0"/>
          </a:p>
        </p:txBody>
      </p:sp>
    </p:spTree>
    <p:extLst>
      <p:ext uri="{BB962C8B-B14F-4D97-AF65-F5344CB8AC3E}">
        <p14:creationId xmlns:p14="http://schemas.microsoft.com/office/powerpoint/2010/main" val="2942132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8317" y="1730963"/>
            <a:ext cx="6096000" cy="923330"/>
          </a:xfrm>
          <a:prstGeom prst="rect">
            <a:avLst/>
          </a:prstGeom>
        </p:spPr>
        <p:txBody>
          <a:bodyPr>
            <a:spAutoFit/>
          </a:bodyPr>
          <a:lstStyle/>
          <a:p>
            <a:pPr algn="r"/>
            <a:r>
              <a:rPr lang="fa-IR" dirty="0"/>
              <a:t>صندلی 18 حالته قابلیت تنظیم کردن صندلی  با امکان تغییر 18 جهت در حالت های مختلف به راننده و در برخی خودروها راننده و سرنشین جلو می دهد. از این آپشن لوکس بیشتر در خودروهای پورشه و بی ام و استفاده شده است.</a:t>
            </a:r>
            <a:endParaRPr lang="en-US" dirty="0"/>
          </a:p>
        </p:txBody>
      </p:sp>
      <p:sp>
        <p:nvSpPr>
          <p:cNvPr id="3" name="Rectangle 2"/>
          <p:cNvSpPr/>
          <p:nvPr/>
        </p:nvSpPr>
        <p:spPr>
          <a:xfrm>
            <a:off x="8790761" y="797348"/>
            <a:ext cx="1513556" cy="369332"/>
          </a:xfrm>
          <a:prstGeom prst="rect">
            <a:avLst/>
          </a:prstGeom>
        </p:spPr>
        <p:txBody>
          <a:bodyPr wrap="none">
            <a:spAutoFit/>
          </a:bodyPr>
          <a:lstStyle/>
          <a:p>
            <a:r>
              <a:rPr lang="fa-IR" dirty="0"/>
              <a:t>صندلی 18 حالته </a:t>
            </a:r>
            <a:endParaRPr lang="en-US" dirty="0"/>
          </a:p>
        </p:txBody>
      </p:sp>
      <p:sp>
        <p:nvSpPr>
          <p:cNvPr id="4" name="TextBox 3"/>
          <p:cNvSpPr txBox="1"/>
          <p:nvPr/>
        </p:nvSpPr>
        <p:spPr>
          <a:xfrm>
            <a:off x="11750854" y="6488668"/>
            <a:ext cx="441146" cy="369332"/>
          </a:xfrm>
          <a:prstGeom prst="rect">
            <a:avLst/>
          </a:prstGeom>
          <a:noFill/>
        </p:spPr>
        <p:txBody>
          <a:bodyPr wrap="none" rtlCol="0">
            <a:spAutoFit/>
          </a:bodyPr>
          <a:lstStyle/>
          <a:p>
            <a:r>
              <a:rPr lang="fa-IR" dirty="0" smtClean="0"/>
              <a:t>82</a:t>
            </a:r>
            <a:endParaRPr lang="en-US" dirty="0"/>
          </a:p>
        </p:txBody>
      </p:sp>
    </p:spTree>
    <p:extLst>
      <p:ext uri="{BB962C8B-B14F-4D97-AF65-F5344CB8AC3E}">
        <p14:creationId xmlns:p14="http://schemas.microsoft.com/office/powerpoint/2010/main" val="39509030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0982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0738" y="1695495"/>
            <a:ext cx="6096000" cy="923330"/>
          </a:xfrm>
          <a:prstGeom prst="rect">
            <a:avLst/>
          </a:prstGeom>
        </p:spPr>
        <p:txBody>
          <a:bodyPr>
            <a:spAutoFit/>
          </a:bodyPr>
          <a:lstStyle/>
          <a:p>
            <a:pPr algn="r"/>
            <a:r>
              <a:rPr lang="fa-IR" dirty="0"/>
              <a:t>هیتر پشت گردن </a:t>
            </a:r>
            <a:r>
              <a:rPr lang="fa-IR" dirty="0" smtClean="0"/>
              <a:t>برای </a:t>
            </a:r>
            <a:r>
              <a:rPr lang="fa-IR" dirty="0"/>
              <a:t>خودروهای کروک طراحی شده است و از پشت سر صندلی با وزش باد گرم به پشت سر و گردن راننده از سرد شدن سر و گردن راننده در فصل سرما در صورت باز بودن سقف خودرو جلوگیری می کند.</a:t>
            </a:r>
            <a:endParaRPr lang="en-US" dirty="0"/>
          </a:p>
        </p:txBody>
      </p:sp>
      <p:sp>
        <p:nvSpPr>
          <p:cNvPr id="3" name="Rectangle 2"/>
          <p:cNvSpPr/>
          <p:nvPr/>
        </p:nvSpPr>
        <p:spPr>
          <a:xfrm>
            <a:off x="8834096" y="784469"/>
            <a:ext cx="1452642" cy="369332"/>
          </a:xfrm>
          <a:prstGeom prst="rect">
            <a:avLst/>
          </a:prstGeom>
        </p:spPr>
        <p:txBody>
          <a:bodyPr wrap="none">
            <a:spAutoFit/>
          </a:bodyPr>
          <a:lstStyle/>
          <a:p>
            <a:r>
              <a:rPr lang="fa-IR" dirty="0"/>
              <a:t>هیتر پشت گردن </a:t>
            </a:r>
            <a:endParaRPr lang="en-US" dirty="0"/>
          </a:p>
        </p:txBody>
      </p:sp>
      <p:sp>
        <p:nvSpPr>
          <p:cNvPr id="5" name="TextBox 4"/>
          <p:cNvSpPr txBox="1"/>
          <p:nvPr/>
        </p:nvSpPr>
        <p:spPr>
          <a:xfrm>
            <a:off x="7461971" y="784469"/>
            <a:ext cx="1072730" cy="369332"/>
          </a:xfrm>
          <a:prstGeom prst="rect">
            <a:avLst/>
          </a:prstGeom>
          <a:noFill/>
        </p:spPr>
        <p:txBody>
          <a:bodyPr wrap="none" rtlCol="0">
            <a:spAutoFit/>
          </a:bodyPr>
          <a:lstStyle/>
          <a:p>
            <a:r>
              <a:rPr lang="en-US" dirty="0" smtClean="0"/>
              <a:t>Air scarf</a:t>
            </a:r>
            <a:endParaRPr lang="en-US" dirty="0"/>
          </a:p>
        </p:txBody>
      </p:sp>
    </p:spTree>
    <p:extLst>
      <p:ext uri="{BB962C8B-B14F-4D97-AF65-F5344CB8AC3E}">
        <p14:creationId xmlns:p14="http://schemas.microsoft.com/office/powerpoint/2010/main" val="6075432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895616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4414" y="1719562"/>
            <a:ext cx="6096000" cy="1200329"/>
          </a:xfrm>
          <a:prstGeom prst="rect">
            <a:avLst/>
          </a:prstGeom>
        </p:spPr>
        <p:txBody>
          <a:bodyPr>
            <a:spAutoFit/>
          </a:bodyPr>
          <a:lstStyle/>
          <a:p>
            <a:pPr algn="r"/>
            <a:r>
              <a:rPr lang="fa-IR" dirty="0"/>
              <a:t>آپشن گرمکن صندلی گرم کردن صندلی با قابلیت کم و زیاد کردن درجه حرارت دارد در برخی از خودروها فقط شامل صندلی راننده و سرنشین جلو می شود و در برخی دیگر شامل راننده و همه سرنشینان می شود. این آپشن در کشور ایران قابل نصب روی خودروهای کره ای و ژاپنی می باشد. </a:t>
            </a:r>
          </a:p>
        </p:txBody>
      </p:sp>
      <p:sp>
        <p:nvSpPr>
          <p:cNvPr id="3" name="Rectangle 2"/>
          <p:cNvSpPr/>
          <p:nvPr/>
        </p:nvSpPr>
        <p:spPr>
          <a:xfrm>
            <a:off x="8505569" y="789075"/>
            <a:ext cx="1774845" cy="369332"/>
          </a:xfrm>
          <a:prstGeom prst="rect">
            <a:avLst/>
          </a:prstGeom>
        </p:spPr>
        <p:txBody>
          <a:bodyPr wrap="none">
            <a:spAutoFit/>
          </a:bodyPr>
          <a:lstStyle/>
          <a:p>
            <a:r>
              <a:rPr lang="fa-IR" dirty="0"/>
              <a:t>آپشن گرمکن صندلی </a:t>
            </a:r>
            <a:endParaRPr lang="en-US" dirty="0"/>
          </a:p>
        </p:txBody>
      </p:sp>
      <p:sp>
        <p:nvSpPr>
          <p:cNvPr id="7" name="Rectangle 6"/>
          <p:cNvSpPr/>
          <p:nvPr/>
        </p:nvSpPr>
        <p:spPr>
          <a:xfrm>
            <a:off x="4184414" y="3947895"/>
            <a:ext cx="6096000" cy="2031325"/>
          </a:xfrm>
          <a:prstGeom prst="rect">
            <a:avLst/>
          </a:prstGeom>
        </p:spPr>
        <p:txBody>
          <a:bodyPr>
            <a:spAutoFit/>
          </a:bodyPr>
          <a:lstStyle/>
          <a:p>
            <a:pPr algn="r"/>
            <a:r>
              <a:rPr lang="fa-IR" b="1" dirty="0"/>
              <a:t>مقاومت</a:t>
            </a:r>
          </a:p>
          <a:p>
            <a:pPr algn="r"/>
            <a:r>
              <a:rPr lang="fa-IR" dirty="0"/>
              <a:t>گرمکن های صندلی خودروها توسط سیم پیچ های حرارتی در زیر روکش صندلی های وسیله نقلیه کار می کنند. یک سیم پیچ حرارتی، سیمی طولانی است که جریان برق را از خود عبور می دهد.</a:t>
            </a:r>
          </a:p>
          <a:p>
            <a:pPr algn="r"/>
            <a:r>
              <a:rPr lang="fa-IR" dirty="0"/>
              <a:t>سیم پیچ های حرارتی تحت عنوان مقاومت شناخته می شوند زیرا در هنگام عبور جریان برق از سیم پیچ ها، آنها مقاومت می کنند. مقاومت باعث ایجاد اصطکاک شده و به صورت گرما آزاد می شود.</a:t>
            </a:r>
          </a:p>
        </p:txBody>
      </p:sp>
    </p:spTree>
    <p:extLst>
      <p:ext uri="{BB962C8B-B14F-4D97-AF65-F5344CB8AC3E}">
        <p14:creationId xmlns:p14="http://schemas.microsoft.com/office/powerpoint/2010/main" val="2547032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2747" y="1136362"/>
            <a:ext cx="6096000" cy="3416320"/>
          </a:xfrm>
          <a:prstGeom prst="rect">
            <a:avLst/>
          </a:prstGeom>
        </p:spPr>
        <p:txBody>
          <a:bodyPr>
            <a:spAutoFit/>
          </a:bodyPr>
          <a:lstStyle/>
          <a:p>
            <a:pPr algn="r"/>
            <a:r>
              <a:rPr lang="fa-IR" b="1" dirty="0"/>
              <a:t>رله</a:t>
            </a:r>
          </a:p>
          <a:p>
            <a:pPr algn="r"/>
            <a:r>
              <a:rPr lang="fa-IR" dirty="0"/>
              <a:t>مانند سایر سیستم های اتومبیل، گرمکن های صندلی دارای یک سوئیچ رله هستند. سوئیچ رله یک ماشه نسبتا ساده مکانیکی است که اجازه می دهد دستگاه شروع به دریافت جریان برق کند.</a:t>
            </a:r>
          </a:p>
          <a:p>
            <a:pPr algn="r"/>
            <a:r>
              <a:rPr lang="fa-IR" dirty="0"/>
              <a:t>مشابه سوئیچ تغییر خط در ریل های راه آهن، رله اجازه می دهد مدارهای برقی از یک مقدار کم تا یک منبع قوی تر را مورد استفاده قرار دهند.</a:t>
            </a:r>
          </a:p>
          <a:p>
            <a:pPr algn="r"/>
            <a:r>
              <a:rPr lang="fa-IR" dirty="0"/>
              <a:t>هنگامی که گرمکن های صندلی روشن می شود، مقدار کمی از جریان برق درون سیم پیچ در مدار اولیه شروع به حرکت می کند. این مدار اولیه قدرت خروجی زیادی ندارد و تنها برای ایجاد انرژی کافی در سیم پیچ استفاده می شود و قادر است یک میدان مغناطیسی را ایجاد کند.</a:t>
            </a:r>
          </a:p>
          <a:p>
            <a:pPr algn="r"/>
            <a:r>
              <a:rPr lang="fa-IR" dirty="0"/>
              <a:t>این میدان مغناطیسی اهرم کشویی سوئیچ رله را فشار می دهد تا گرمکن های صندلی حالا مستقیما از باتری خودرو تغذیه شوند.</a:t>
            </a:r>
          </a:p>
        </p:txBody>
      </p:sp>
    </p:spTree>
    <p:extLst>
      <p:ext uri="{BB962C8B-B14F-4D97-AF65-F5344CB8AC3E}">
        <p14:creationId xmlns:p14="http://schemas.microsoft.com/office/powerpoint/2010/main" val="91214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3764" y="1157132"/>
            <a:ext cx="6096000" cy="4801314"/>
          </a:xfrm>
          <a:prstGeom prst="rect">
            <a:avLst/>
          </a:prstGeom>
        </p:spPr>
        <p:txBody>
          <a:bodyPr>
            <a:spAutoFit/>
          </a:bodyPr>
          <a:lstStyle/>
          <a:p>
            <a:pPr algn="r"/>
            <a:r>
              <a:rPr lang="fa-IR" b="1" dirty="0"/>
              <a:t>ترموستات</a:t>
            </a:r>
          </a:p>
          <a:p>
            <a:pPr algn="r"/>
            <a:r>
              <a:rPr lang="fa-IR" dirty="0"/>
              <a:t>یک ترموستات در روکش صندلی به عنوان یک ابزار احتیاطی در برابر گرمای بیش از حد گنجانده شده است و هنگامی شروع به کار می کند که سیم پیچ های حرارتی گرمای بیش از اندازه تولید کنند.</a:t>
            </a:r>
          </a:p>
          <a:p>
            <a:pPr algn="r"/>
            <a:r>
              <a:rPr lang="fa-IR" dirty="0"/>
              <a:t>این گرمای بیش از حد می تواند منجر به آتش سوزی، صدمه و یا آسیب به کل خودرو شود. به عنوان یک اقدام احتیاطی، ترموستات برای نظارت بر خروجی گرما مورد استفاده قرار می گیرد.</a:t>
            </a:r>
          </a:p>
          <a:p>
            <a:pPr algn="r"/>
            <a:r>
              <a:rPr lang="fa-IR" dirty="0"/>
              <a:t>هنگامی که دما به حرارت تنظیم شده ترموستات می رسد، سوئیچ های رله بسته می شوند و صندلی ها انرژی کمتری دریافت می کنند (یا هیچ انرژی دریافت نمی کنند) تا به اندازه کافی خنک شوند.</a:t>
            </a:r>
          </a:p>
          <a:p>
            <a:pPr algn="r"/>
            <a:r>
              <a:rPr lang="fa-IR" dirty="0"/>
              <a:t>هنگامیکه به اندازه کافی سرد شدند، سوئیچ رله اولیه مجددا توسط ترموستات فشار داده می شود و صندلی ها یک بار دیگر توسط باتری خودرو گرم می شوند.</a:t>
            </a:r>
          </a:p>
          <a:p>
            <a:pPr algn="r"/>
            <a:r>
              <a:rPr lang="fa-IR" dirty="0"/>
              <a:t>ترموستات همچنین تنظیمات بالا و پایین گرمکن های صندلی را کنترل می کند. دکمه های روی فرمان به سطوح تنظیمات مختلف ترموستات متصل شده اند. این اجازه می دهد تا ترموستات در سطوح مختلفی برای کنترل دما روشن یا خاموش شود.</a:t>
            </a:r>
          </a:p>
        </p:txBody>
      </p:sp>
    </p:spTree>
    <p:extLst>
      <p:ext uri="{BB962C8B-B14F-4D97-AF65-F5344CB8AC3E}">
        <p14:creationId xmlns:p14="http://schemas.microsoft.com/office/powerpoint/2010/main" val="267637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7999"/>
          </a:xfrm>
          <a:prstGeom prst="rect">
            <a:avLst/>
          </a:prstGeom>
        </p:spPr>
      </p:pic>
      <p:sp>
        <p:nvSpPr>
          <p:cNvPr id="4" name="Rectangle 3"/>
          <p:cNvSpPr/>
          <p:nvPr/>
        </p:nvSpPr>
        <p:spPr>
          <a:xfrm>
            <a:off x="11827008" y="6488667"/>
            <a:ext cx="312906" cy="369332"/>
          </a:xfrm>
          <a:prstGeom prst="rect">
            <a:avLst/>
          </a:prstGeom>
        </p:spPr>
        <p:txBody>
          <a:bodyPr wrap="none">
            <a:spAutoFit/>
          </a:bodyPr>
          <a:lstStyle/>
          <a:p>
            <a:r>
              <a:rPr lang="fa-IR" dirty="0"/>
              <a:t>8</a:t>
            </a:r>
            <a:endParaRPr lang="en-US" dirty="0"/>
          </a:p>
        </p:txBody>
      </p:sp>
    </p:spTree>
    <p:extLst>
      <p:ext uri="{BB962C8B-B14F-4D97-AF65-F5344CB8AC3E}">
        <p14:creationId xmlns:p14="http://schemas.microsoft.com/office/powerpoint/2010/main" val="30839980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38721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8571" y="824247"/>
            <a:ext cx="1797287" cy="369332"/>
          </a:xfrm>
          <a:prstGeom prst="rect">
            <a:avLst/>
          </a:prstGeom>
          <a:noFill/>
        </p:spPr>
        <p:txBody>
          <a:bodyPr wrap="none" rtlCol="0">
            <a:spAutoFit/>
          </a:bodyPr>
          <a:lstStyle/>
          <a:p>
            <a:pPr algn="r"/>
            <a:r>
              <a:rPr lang="fa-IR" dirty="0" smtClean="0"/>
              <a:t>حافظه صندلی خودرو</a:t>
            </a:r>
            <a:endParaRPr lang="en-US" dirty="0"/>
          </a:p>
        </p:txBody>
      </p:sp>
      <p:sp>
        <p:nvSpPr>
          <p:cNvPr id="3" name="Rectangle 2"/>
          <p:cNvSpPr/>
          <p:nvPr/>
        </p:nvSpPr>
        <p:spPr>
          <a:xfrm>
            <a:off x="4069858" y="1962577"/>
            <a:ext cx="6096000" cy="1754326"/>
          </a:xfrm>
          <a:prstGeom prst="rect">
            <a:avLst/>
          </a:prstGeom>
        </p:spPr>
        <p:txBody>
          <a:bodyPr>
            <a:spAutoFit/>
          </a:bodyPr>
          <a:lstStyle/>
          <a:p>
            <a:pPr algn="r"/>
            <a:r>
              <a:rPr lang="fa-IR" dirty="0"/>
              <a:t>حافظه صندلی قابلیت ثبت حالت کلی صندلی به اندازه 3 نفر را دارد تا در زمان استفاده هر شخص بتواند صندلی را با کلیک مموری شماره خود به حالت ثبت شده خود بازگرداند و دیگر احتیاجی به تنظیم مجدد نداشته باشد. در برخی خودروها آیینه های کنار و فرمان خودرو نیز قابلیت ثبت دارد. حافظه صندلی در برخی از خودرو ها فقط برای راننده در نظر گرفته شده است و در خودروهای بسیار لوکس این آپشن برای راننده و تمامی سرنشینان در نظر گرفته شده </a:t>
            </a:r>
            <a:r>
              <a:rPr lang="fa-IR" dirty="0" smtClean="0"/>
              <a:t>است.</a:t>
            </a:r>
            <a:endParaRPr lang="en-US" dirty="0"/>
          </a:p>
        </p:txBody>
      </p:sp>
    </p:spTree>
    <p:extLst>
      <p:ext uri="{BB962C8B-B14F-4D97-AF65-F5344CB8AC3E}">
        <p14:creationId xmlns:p14="http://schemas.microsoft.com/office/powerpoint/2010/main" val="16809853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814434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7131" y="1740468"/>
            <a:ext cx="6096000" cy="1754326"/>
          </a:xfrm>
          <a:prstGeom prst="rect">
            <a:avLst/>
          </a:prstGeom>
        </p:spPr>
        <p:txBody>
          <a:bodyPr>
            <a:spAutoFit/>
          </a:bodyPr>
          <a:lstStyle/>
          <a:p>
            <a:pPr algn="r"/>
            <a:r>
              <a:rPr lang="fa-IR" dirty="0"/>
              <a:t>این نوع صندلی دارای امکاناتی از قبیل : </a:t>
            </a:r>
            <a:r>
              <a:rPr lang="fa-IR" dirty="0">
                <a:hlinkClick r:id="rId2"/>
              </a:rPr>
              <a:t>سرد کن</a:t>
            </a:r>
            <a:r>
              <a:rPr lang="fa-IR" dirty="0"/>
              <a:t> ، </a:t>
            </a:r>
            <a:r>
              <a:rPr lang="fa-IR" dirty="0">
                <a:hlinkClick r:id="rId3"/>
              </a:rPr>
              <a:t>گرمکن</a:t>
            </a:r>
            <a:r>
              <a:rPr lang="fa-IR" dirty="0"/>
              <a:t>، </a:t>
            </a:r>
            <a:r>
              <a:rPr lang="fa-IR" dirty="0">
                <a:hlinkClick r:id="rId4"/>
              </a:rPr>
              <a:t>ماساژور</a:t>
            </a:r>
            <a:r>
              <a:rPr lang="fa-IR" dirty="0"/>
              <a:t> و قابلیت تنظیم برقی صندلی به ۱۸ حالت متفاوت (</a:t>
            </a:r>
            <a:r>
              <a:rPr lang="fa-IR" dirty="0">
                <a:hlinkClick r:id="rId5"/>
              </a:rPr>
              <a:t>صندلی ۱۸ حالته</a:t>
            </a:r>
            <a:r>
              <a:rPr lang="fa-IR" dirty="0"/>
              <a:t>) را دارا می باشند.</a:t>
            </a:r>
            <a:br>
              <a:rPr lang="fa-IR" dirty="0"/>
            </a:br>
            <a:r>
              <a:rPr lang="fa-IR" dirty="0"/>
              <a:t>از دیگر امکانات این نوع صندلی ها می توان به تشک های مخصوص استفاده شده در ساخت این نوع صندلی ها و امکان پر کردن گودی کمر و فضای ایجاد شده اطراف پهلو ها (</a:t>
            </a:r>
            <a:r>
              <a:rPr lang="fa-IR" dirty="0">
                <a:hlinkClick r:id="rId6"/>
              </a:rPr>
              <a:t>صندلی داینامیک</a:t>
            </a:r>
            <a:r>
              <a:rPr lang="fa-IR" dirty="0"/>
              <a:t>)  در هنگام پیچ های بسیار تند به صورت برقی اشاره کرد.</a:t>
            </a:r>
            <a:endParaRPr lang="en-US" dirty="0"/>
          </a:p>
        </p:txBody>
      </p:sp>
      <p:sp>
        <p:nvSpPr>
          <p:cNvPr id="3" name="TextBox 2"/>
          <p:cNvSpPr txBox="1"/>
          <p:nvPr/>
        </p:nvSpPr>
        <p:spPr>
          <a:xfrm>
            <a:off x="8806519" y="785611"/>
            <a:ext cx="1436612" cy="369332"/>
          </a:xfrm>
          <a:prstGeom prst="rect">
            <a:avLst/>
          </a:prstGeom>
          <a:noFill/>
        </p:spPr>
        <p:txBody>
          <a:bodyPr wrap="none" rtlCol="0">
            <a:spAutoFit/>
          </a:bodyPr>
          <a:lstStyle/>
          <a:p>
            <a:pPr algn="r"/>
            <a:r>
              <a:rPr lang="fa-IR" dirty="0" smtClean="0"/>
              <a:t>صندلی کامفورت</a:t>
            </a:r>
            <a:endParaRPr lang="en-US" dirty="0"/>
          </a:p>
        </p:txBody>
      </p:sp>
    </p:spTree>
    <p:extLst>
      <p:ext uri="{BB962C8B-B14F-4D97-AF65-F5344CB8AC3E}">
        <p14:creationId xmlns:p14="http://schemas.microsoft.com/office/powerpoint/2010/main" val="34145937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6264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3650" y="1917398"/>
            <a:ext cx="6096000" cy="2585323"/>
          </a:xfrm>
          <a:prstGeom prst="rect">
            <a:avLst/>
          </a:prstGeom>
        </p:spPr>
        <p:txBody>
          <a:bodyPr>
            <a:spAutoFit/>
          </a:bodyPr>
          <a:lstStyle/>
          <a:p>
            <a:pPr algn="r"/>
            <a:r>
              <a:rPr lang="fa-IR" dirty="0"/>
              <a:t>صندلی داینامیک قابلیت پُر شدن اتوماتیک پَهلوی راننده در قسمت تکیه گاه صندلی در زمان رانندگی دارد. در زمانی که راننده فرمان را به چپ هدایت میکند صندلی قسمت پهلوی چپ راننده را پُر می شود و در زمانی که فرمان را به راست هدایت می کند پهلوی سمت راست راننده پُر می شود تا لذت رانندگی برای راننده چندین برابر شود. این آپشن در برخی از خودروهای لوکس فقط برای راننده در نظر گرفته شده است و در برخی از خودروهای دیگر برای راننده و دیگر سرنشینان نیز در نظر گرفته شده است. صندلی داینامیک در برخی از خودروها کنار صندلی و در برخی دیگر از طریق مانیتور تنظیم می گردد. </a:t>
            </a:r>
            <a:endParaRPr lang="en-US" dirty="0"/>
          </a:p>
        </p:txBody>
      </p:sp>
      <p:sp>
        <p:nvSpPr>
          <p:cNvPr id="3" name="Rectangle 2"/>
          <p:cNvSpPr/>
          <p:nvPr/>
        </p:nvSpPr>
        <p:spPr>
          <a:xfrm>
            <a:off x="8768154" y="797348"/>
            <a:ext cx="1481496" cy="369332"/>
          </a:xfrm>
          <a:prstGeom prst="rect">
            <a:avLst/>
          </a:prstGeom>
        </p:spPr>
        <p:txBody>
          <a:bodyPr wrap="none">
            <a:spAutoFit/>
          </a:bodyPr>
          <a:lstStyle/>
          <a:p>
            <a:r>
              <a:rPr lang="fa-IR" dirty="0"/>
              <a:t>صندلی داینامیک </a:t>
            </a:r>
            <a:endParaRPr lang="en-US" dirty="0"/>
          </a:p>
        </p:txBody>
      </p:sp>
    </p:spTree>
    <p:extLst>
      <p:ext uri="{BB962C8B-B14F-4D97-AF65-F5344CB8AC3E}">
        <p14:creationId xmlns:p14="http://schemas.microsoft.com/office/powerpoint/2010/main" val="23076692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7414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7424" y="1811405"/>
            <a:ext cx="6096000" cy="1200329"/>
          </a:xfrm>
          <a:prstGeom prst="rect">
            <a:avLst/>
          </a:prstGeom>
        </p:spPr>
        <p:txBody>
          <a:bodyPr>
            <a:spAutoFit/>
          </a:bodyPr>
          <a:lstStyle/>
          <a:p>
            <a:pPr algn="r"/>
            <a:r>
              <a:rPr lang="fa-IR" dirty="0"/>
              <a:t>صندلی 3 تیکه قابلیت بزرگ و کوچک شدن برای تنظیم قسمت نشیمن راننده را دارد. این تنظیم به صورت دستی انجام می گیرد. این آپشن بیشتر در خودروهای بی ام و در نظر گرفته شده است و یکی از آپشن های استاندارد در خودروهای بی ام و با کیت </a:t>
            </a:r>
            <a:r>
              <a:rPr lang="en-US" dirty="0"/>
              <a:t>M </a:t>
            </a:r>
            <a:r>
              <a:rPr lang="fa-IR" dirty="0"/>
              <a:t>به حساب می آید.</a:t>
            </a:r>
            <a:endParaRPr lang="en-US" dirty="0"/>
          </a:p>
        </p:txBody>
      </p:sp>
      <p:sp>
        <p:nvSpPr>
          <p:cNvPr id="3" name="Rectangle 2"/>
          <p:cNvSpPr/>
          <p:nvPr/>
        </p:nvSpPr>
        <p:spPr>
          <a:xfrm>
            <a:off x="8956198" y="835985"/>
            <a:ext cx="1337226" cy="369332"/>
          </a:xfrm>
          <a:prstGeom prst="rect">
            <a:avLst/>
          </a:prstGeom>
        </p:spPr>
        <p:txBody>
          <a:bodyPr wrap="none">
            <a:spAutoFit/>
          </a:bodyPr>
          <a:lstStyle/>
          <a:p>
            <a:r>
              <a:rPr lang="fa-IR" dirty="0"/>
              <a:t>صندلی 3 تیکه </a:t>
            </a:r>
            <a:endParaRPr lang="en-US" dirty="0"/>
          </a:p>
        </p:txBody>
      </p:sp>
    </p:spTree>
    <p:extLst>
      <p:ext uri="{BB962C8B-B14F-4D97-AF65-F5344CB8AC3E}">
        <p14:creationId xmlns:p14="http://schemas.microsoft.com/office/powerpoint/2010/main" val="1206683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563986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5363" y="1608511"/>
            <a:ext cx="6096000" cy="1477328"/>
          </a:xfrm>
          <a:prstGeom prst="rect">
            <a:avLst/>
          </a:prstGeom>
        </p:spPr>
        <p:txBody>
          <a:bodyPr>
            <a:spAutoFit/>
          </a:bodyPr>
          <a:lstStyle/>
          <a:p>
            <a:pPr algn="r"/>
            <a:r>
              <a:rPr lang="fa-IR" dirty="0" smtClean="0"/>
              <a:t>سرد </a:t>
            </a:r>
            <a:r>
              <a:rPr lang="fa-IR" dirty="0"/>
              <a:t>کردن صندلی با قابلیت کم و زیاد کردن درجه سرما دارد در برخی از خودروها فقط شامل صندلی راننده و سرنشین جلو می شود و در برخی دیگر شامل راننده و همه سرنشینان می شود. این آپشن در کشور ایران قابل نصب روی خودروهای کره ای و ژاپنی می باشد. آپشن سردکن صندلی به صورت زیر می باشد.</a:t>
            </a:r>
            <a:endParaRPr lang="en-US" dirty="0"/>
          </a:p>
        </p:txBody>
      </p:sp>
      <p:sp>
        <p:nvSpPr>
          <p:cNvPr id="3" name="Rectangle 2"/>
          <p:cNvSpPr/>
          <p:nvPr/>
        </p:nvSpPr>
        <p:spPr>
          <a:xfrm>
            <a:off x="8536136" y="861743"/>
            <a:ext cx="1765227" cy="369332"/>
          </a:xfrm>
          <a:prstGeom prst="rect">
            <a:avLst/>
          </a:prstGeom>
        </p:spPr>
        <p:txBody>
          <a:bodyPr wrap="none">
            <a:spAutoFit/>
          </a:bodyPr>
          <a:lstStyle/>
          <a:p>
            <a:r>
              <a:rPr lang="fa-IR" dirty="0"/>
              <a:t>آپشن سردکن صندلی </a:t>
            </a:r>
            <a:endParaRPr lang="en-US" dirty="0"/>
          </a:p>
        </p:txBody>
      </p:sp>
      <p:sp>
        <p:nvSpPr>
          <p:cNvPr id="4" name="Rectangle 3"/>
          <p:cNvSpPr/>
          <p:nvPr/>
        </p:nvSpPr>
        <p:spPr>
          <a:xfrm>
            <a:off x="4205363" y="3227727"/>
            <a:ext cx="6096000" cy="3139321"/>
          </a:xfrm>
          <a:prstGeom prst="rect">
            <a:avLst/>
          </a:prstGeom>
        </p:spPr>
        <p:txBody>
          <a:bodyPr>
            <a:spAutoFit/>
          </a:bodyPr>
          <a:lstStyle/>
          <a:p>
            <a:pPr algn="r"/>
            <a:r>
              <a:rPr lang="fa-IR" dirty="0"/>
              <a:t>سرد کن صندلی یکی از ویژگی‌های است که امروزه در خودروهای اروپایی و آمریکایی بسیار استفاده می‌شوند.</a:t>
            </a:r>
          </a:p>
          <a:p>
            <a:pPr algn="r"/>
            <a:r>
              <a:rPr lang="fa-IR" dirty="0"/>
              <a:t/>
            </a:r>
            <a:br>
              <a:rPr lang="fa-IR" dirty="0"/>
            </a:br>
            <a:r>
              <a:rPr lang="fa-IR" dirty="0" smtClean="0"/>
              <a:t>در </a:t>
            </a:r>
            <a:r>
              <a:rPr lang="fa-IR" dirty="0"/>
              <a:t>صندلی خودروهایی که دارای این سیستم هستند فن‌هایی و سیستم‌های تهویه‌ای به کار رفته است و با به کار افتادن آن، از روزنه‌هایی که در صندلی تعبیه شده است هوای خنک بیرون می‌آید و باعث خنک شدن سرنشینان می‌شود.</a:t>
            </a:r>
          </a:p>
          <a:p>
            <a:pPr algn="r"/>
            <a:r>
              <a:rPr lang="fa-IR" dirty="0"/>
              <a:t/>
            </a:r>
            <a:br>
              <a:rPr lang="fa-IR" dirty="0"/>
            </a:br>
            <a:r>
              <a:rPr lang="fa-IR" dirty="0" smtClean="0"/>
              <a:t>با </a:t>
            </a:r>
            <a:r>
              <a:rPr lang="fa-IR" dirty="0"/>
              <a:t>وجود این آپشن، دیگر سرنشینان نباید منتظر سرد شدن کل فضای خودرو شوند.</a:t>
            </a:r>
          </a:p>
          <a:p>
            <a:pPr algn="just"/>
            <a:r>
              <a:rPr lang="fa-IR" dirty="0"/>
              <a:t/>
            </a:r>
            <a:br>
              <a:rPr lang="fa-IR" dirty="0"/>
            </a:br>
            <a:endParaRPr lang="fa-IR" dirty="0">
              <a:effectLst/>
            </a:endParaRPr>
          </a:p>
        </p:txBody>
      </p:sp>
    </p:spTree>
    <p:extLst>
      <p:ext uri="{BB962C8B-B14F-4D97-AF65-F5344CB8AC3E}">
        <p14:creationId xmlns:p14="http://schemas.microsoft.com/office/powerpoint/2010/main" val="1451509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9094" y="6488668"/>
            <a:ext cx="312906" cy="369332"/>
          </a:xfrm>
          <a:prstGeom prst="rect">
            <a:avLst/>
          </a:prstGeom>
          <a:noFill/>
        </p:spPr>
        <p:txBody>
          <a:bodyPr wrap="none" rtlCol="0">
            <a:spAutoFit/>
          </a:bodyPr>
          <a:lstStyle/>
          <a:p>
            <a:r>
              <a:rPr lang="fa-IR" dirty="0" smtClean="0"/>
              <a:t>9</a:t>
            </a:r>
            <a:endParaRPr lang="en-US" dirty="0"/>
          </a:p>
        </p:txBody>
      </p:sp>
      <p:sp>
        <p:nvSpPr>
          <p:cNvPr id="3" name="TextBox 2"/>
          <p:cNvSpPr txBox="1"/>
          <p:nvPr/>
        </p:nvSpPr>
        <p:spPr>
          <a:xfrm>
            <a:off x="6660256" y="663837"/>
            <a:ext cx="3615092" cy="369332"/>
          </a:xfrm>
          <a:prstGeom prst="rect">
            <a:avLst/>
          </a:prstGeom>
          <a:noFill/>
        </p:spPr>
        <p:txBody>
          <a:bodyPr wrap="none" rtlCol="0">
            <a:spAutoFit/>
          </a:bodyPr>
          <a:lstStyle/>
          <a:p>
            <a:pPr algn="r"/>
            <a:r>
              <a:rPr lang="fa-IR" dirty="0" smtClean="0"/>
              <a:t>3-) سیستم هشدار تشخیص عابر پیاده در عقب</a:t>
            </a:r>
            <a:endParaRPr lang="en-US" dirty="0"/>
          </a:p>
        </p:txBody>
      </p:sp>
      <p:sp>
        <p:nvSpPr>
          <p:cNvPr id="4" name="TextBox 3"/>
          <p:cNvSpPr txBox="1"/>
          <p:nvPr/>
        </p:nvSpPr>
        <p:spPr>
          <a:xfrm>
            <a:off x="5528156" y="668197"/>
            <a:ext cx="938077" cy="369332"/>
          </a:xfrm>
          <a:prstGeom prst="rect">
            <a:avLst/>
          </a:prstGeom>
          <a:noFill/>
        </p:spPr>
        <p:txBody>
          <a:bodyPr wrap="none" rtlCol="0">
            <a:spAutoFit/>
          </a:bodyPr>
          <a:lstStyle/>
          <a:p>
            <a:r>
              <a:rPr lang="en-US" dirty="0" smtClean="0"/>
              <a:t>(MOD)</a:t>
            </a:r>
            <a:endParaRPr lang="en-US" dirty="0"/>
          </a:p>
        </p:txBody>
      </p:sp>
      <p:sp>
        <p:nvSpPr>
          <p:cNvPr id="6" name="Rectangle 5"/>
          <p:cNvSpPr/>
          <p:nvPr/>
        </p:nvSpPr>
        <p:spPr>
          <a:xfrm>
            <a:off x="4179348" y="3415519"/>
            <a:ext cx="6096000" cy="1200329"/>
          </a:xfrm>
          <a:prstGeom prst="rect">
            <a:avLst/>
          </a:prstGeom>
        </p:spPr>
        <p:txBody>
          <a:bodyPr>
            <a:spAutoFit/>
          </a:bodyPr>
          <a:lstStyle/>
          <a:p>
            <a:pPr algn="r"/>
            <a:r>
              <a:rPr lang="fa-IR" dirty="0" smtClean="0">
                <a:effectLst/>
                <a:latin typeface="Tahoma" panose="020B0604030504040204" pitchFamily="34" charset="0"/>
              </a:rPr>
              <a:t>اگر راننده بدون توجه به پشت سر و یا حتی بدون نگاه کرن به دوربین دنده عقب (در خودروهایی که دارای دوربین دنده عقب می باشند ) به سمت عقب برود درحالیکه عابری پشت سرش باشد ،این سیستم با پخش هشدار صوتی ، به راننده هشدار می دهد و او را از خطر آگاه می کند.</a:t>
            </a:r>
            <a:endParaRPr lang="fa-IR" dirty="0"/>
          </a:p>
        </p:txBody>
      </p:sp>
      <p:sp>
        <p:nvSpPr>
          <p:cNvPr id="7" name="Rectangle 6"/>
          <p:cNvSpPr/>
          <p:nvPr/>
        </p:nvSpPr>
        <p:spPr>
          <a:xfrm>
            <a:off x="4179348" y="1349361"/>
            <a:ext cx="6096000" cy="1477328"/>
          </a:xfrm>
          <a:prstGeom prst="rect">
            <a:avLst/>
          </a:prstGeom>
        </p:spPr>
        <p:txBody>
          <a:bodyPr>
            <a:spAutoFit/>
          </a:bodyPr>
          <a:lstStyle/>
          <a:p>
            <a:pPr algn="just" rtl="1"/>
            <a:r>
              <a:rPr lang="fa-IR" dirty="0" smtClean="0">
                <a:latin typeface="Tahoma" panose="020B0604030504040204" pitchFamily="34" charset="0"/>
                <a:cs typeface="B Nazanin" panose="00000400000000000000" pitchFamily="2" charset="-78"/>
              </a:rPr>
              <a:t>این سیستم میتواند با</a:t>
            </a:r>
            <a:r>
              <a:rPr lang="fa-IR" dirty="0" smtClean="0">
                <a:effectLst/>
                <a:latin typeface="Tahoma" panose="020B0604030504040204" pitchFamily="34" charset="0"/>
                <a:cs typeface="B Nazanin" panose="00000400000000000000" pitchFamily="2" charset="-78"/>
              </a:rPr>
              <a:t> تشخیص موانع و عابرین پیاده در عقب اتومبیل ،به موقع به راننده هشدار دهد و راننده را از خطر آگاه کند ، سیستم ایمنی در همه خودروها چه خودروهایی که دارای دوربین دنده عقب هستند و چه خودروهایی که فاقد دوربین عقب می باشند نصب شود این سیستم ، از سنسور تشخیص دهنده و یا دوربین عقب خودرو برای تشخیص اجسام متحرک (عابرین خودرو) استفاده می کند.</a:t>
            </a:r>
            <a:endParaRPr lang="en-US" dirty="0">
              <a:cs typeface="B Nazanin" panose="00000400000000000000" pitchFamily="2" charset="-78"/>
            </a:endParaRPr>
          </a:p>
        </p:txBody>
      </p:sp>
    </p:spTree>
    <p:extLst>
      <p:ext uri="{BB962C8B-B14F-4D97-AF65-F5344CB8AC3E}">
        <p14:creationId xmlns:p14="http://schemas.microsoft.com/office/powerpoint/2010/main" val="8249924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1005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2193" y="1949698"/>
            <a:ext cx="6096000" cy="1754326"/>
          </a:xfrm>
          <a:prstGeom prst="rect">
            <a:avLst/>
          </a:prstGeom>
        </p:spPr>
        <p:txBody>
          <a:bodyPr>
            <a:spAutoFit/>
          </a:bodyPr>
          <a:lstStyle/>
          <a:p>
            <a:pPr algn="r"/>
            <a:r>
              <a:rPr lang="fa-IR" dirty="0"/>
              <a:t>ماساژور خودرو قابلیت ماساژ در حالت پارک و در حالت رانندگی به راننده می دهد، این آپشن لوکس برای جلوگیری از خستگی کمر برای سفر طولانی و یا ترافیک زیاد در نظر گرفته شده است. ماساژور در برخی از خودروها فقط برای راننده در نظر گرفته شده است و در برخی دیگر برای تمامی سرنشینان در نظر گرفته شده است. تنظیم ماساژور در برخی از خودروها در کنار صندلی قرار دارد و در برخی دیگر از مانیتور خودرو تنظیم می گردد. </a:t>
            </a:r>
            <a:endParaRPr lang="en-US" dirty="0"/>
          </a:p>
        </p:txBody>
      </p:sp>
      <p:sp>
        <p:nvSpPr>
          <p:cNvPr id="3" name="Rectangle 2"/>
          <p:cNvSpPr/>
          <p:nvPr/>
        </p:nvSpPr>
        <p:spPr>
          <a:xfrm>
            <a:off x="8801125" y="823106"/>
            <a:ext cx="1467068" cy="369332"/>
          </a:xfrm>
          <a:prstGeom prst="rect">
            <a:avLst/>
          </a:prstGeom>
        </p:spPr>
        <p:txBody>
          <a:bodyPr wrap="none">
            <a:spAutoFit/>
          </a:bodyPr>
          <a:lstStyle/>
          <a:p>
            <a:r>
              <a:rPr lang="fa-IR" dirty="0"/>
              <a:t>ماساژور خودرو </a:t>
            </a:r>
            <a:endParaRPr lang="en-US" dirty="0"/>
          </a:p>
        </p:txBody>
      </p:sp>
    </p:spTree>
    <p:extLst>
      <p:ext uri="{BB962C8B-B14F-4D97-AF65-F5344CB8AC3E}">
        <p14:creationId xmlns:p14="http://schemas.microsoft.com/office/powerpoint/2010/main" val="33613064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779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9325" y="2471396"/>
            <a:ext cx="6096000" cy="923330"/>
          </a:xfrm>
          <a:prstGeom prst="rect">
            <a:avLst/>
          </a:prstGeom>
        </p:spPr>
        <p:txBody>
          <a:bodyPr>
            <a:spAutoFit/>
          </a:bodyPr>
          <a:lstStyle/>
          <a:p>
            <a:pPr algn="r"/>
            <a:r>
              <a:rPr lang="fa-IR" dirty="0"/>
              <a:t>نَویگِیشِن سیستمی است که با آنالیز کردن سیگنال های </a:t>
            </a:r>
            <a:r>
              <a:rPr lang="fa-IR" dirty="0" smtClean="0"/>
              <a:t>ماهواره </a:t>
            </a:r>
            <a:r>
              <a:rPr lang="fa-IR" dirty="0"/>
              <a:t>ای و تعیین موقعیت بر روی نقشه از طریق نمایشگر موجود در خودرو راننده را در انتخاب مسیر یاری می کند. </a:t>
            </a:r>
            <a:endParaRPr lang="en-US" dirty="0"/>
          </a:p>
        </p:txBody>
      </p:sp>
      <p:sp>
        <p:nvSpPr>
          <p:cNvPr id="4" name="Rectangle 3"/>
          <p:cNvSpPr/>
          <p:nvPr/>
        </p:nvSpPr>
        <p:spPr>
          <a:xfrm>
            <a:off x="4119325" y="3720647"/>
            <a:ext cx="6096000" cy="923330"/>
          </a:xfrm>
          <a:prstGeom prst="rect">
            <a:avLst/>
          </a:prstGeom>
        </p:spPr>
        <p:txBody>
          <a:bodyPr>
            <a:spAutoFit/>
          </a:bodyPr>
          <a:lstStyle/>
          <a:p>
            <a:pPr algn="r"/>
            <a:r>
              <a:rPr lang="fa-IR" dirty="0"/>
              <a:t>برخی از این سیستم ها به صورت گویا هستند. نویگیشن هر کشور باید توسط‌ برنامه روی مانیتور نصب شود. سیستم نویگیشن قابل نصب روی تمامی خودرو ها میباشد.</a:t>
            </a:r>
            <a:endParaRPr lang="en-US" dirty="0"/>
          </a:p>
        </p:txBody>
      </p:sp>
      <p:sp>
        <p:nvSpPr>
          <p:cNvPr id="5" name="Rectangle 4"/>
          <p:cNvSpPr/>
          <p:nvPr/>
        </p:nvSpPr>
        <p:spPr>
          <a:xfrm>
            <a:off x="5556467" y="1754438"/>
            <a:ext cx="2242922" cy="369332"/>
          </a:xfrm>
          <a:prstGeom prst="rect">
            <a:avLst/>
          </a:prstGeom>
        </p:spPr>
        <p:txBody>
          <a:bodyPr wrap="none">
            <a:spAutoFit/>
          </a:bodyPr>
          <a:lstStyle/>
          <a:p>
            <a:r>
              <a:rPr lang="en-US" b="1" dirty="0"/>
              <a:t>Navigation system</a:t>
            </a:r>
          </a:p>
        </p:txBody>
      </p:sp>
      <p:sp>
        <p:nvSpPr>
          <p:cNvPr id="6" name="Rectangle 5"/>
          <p:cNvSpPr/>
          <p:nvPr/>
        </p:nvSpPr>
        <p:spPr>
          <a:xfrm>
            <a:off x="8902145" y="1754438"/>
            <a:ext cx="1313180" cy="369332"/>
          </a:xfrm>
          <a:prstGeom prst="rect">
            <a:avLst/>
          </a:prstGeom>
        </p:spPr>
        <p:txBody>
          <a:bodyPr wrap="none">
            <a:spAutoFit/>
          </a:bodyPr>
          <a:lstStyle/>
          <a:p>
            <a:r>
              <a:rPr lang="fa-IR" dirty="0" smtClean="0"/>
              <a:t>سیستم نویگِیشِن</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325" y="382073"/>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5847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6504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541" y="343436"/>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6527702" y="539770"/>
            <a:ext cx="2363147" cy="369332"/>
          </a:xfrm>
          <a:prstGeom prst="rect">
            <a:avLst/>
          </a:prstGeom>
          <a:noFill/>
        </p:spPr>
        <p:txBody>
          <a:bodyPr wrap="none" rtlCol="0">
            <a:spAutoFit/>
          </a:bodyPr>
          <a:lstStyle/>
          <a:p>
            <a:pPr algn="r"/>
            <a:r>
              <a:rPr lang="fa-IR" dirty="0" smtClean="0"/>
              <a:t>دکمه های فعال سازی خودرو</a:t>
            </a:r>
            <a:endParaRPr lang="en-US" dirty="0"/>
          </a:p>
        </p:txBody>
      </p:sp>
      <p:sp>
        <p:nvSpPr>
          <p:cNvPr id="4" name="Rectangle 3"/>
          <p:cNvSpPr/>
          <p:nvPr/>
        </p:nvSpPr>
        <p:spPr>
          <a:xfrm>
            <a:off x="2794849" y="2584138"/>
            <a:ext cx="6096000" cy="1200329"/>
          </a:xfrm>
          <a:prstGeom prst="rect">
            <a:avLst/>
          </a:prstGeom>
        </p:spPr>
        <p:txBody>
          <a:bodyPr>
            <a:spAutoFit/>
          </a:bodyPr>
          <a:lstStyle/>
          <a:p>
            <a:pPr algn="r"/>
            <a:r>
              <a:rPr lang="fa-IR" dirty="0"/>
              <a:t>دکمه شاسی اسپرت قابلیت تظیم کمک فنر خودرو از حالت عادی به حالت اسپرت دارد، این آپشن کمک فنرهای خودرو را از حالت عادی و راحت به حالت اسپرت تبدیل می کند تا خودرو در پیچ جاده با سرعت بالا قابلیت کنترل بیشتری داشته باشد.</a:t>
            </a:r>
            <a:endParaRPr lang="en-US" dirty="0"/>
          </a:p>
        </p:txBody>
      </p:sp>
      <p:sp>
        <p:nvSpPr>
          <p:cNvPr id="5" name="Rectangle 4"/>
          <p:cNvSpPr/>
          <p:nvPr/>
        </p:nvSpPr>
        <p:spPr>
          <a:xfrm>
            <a:off x="7229817" y="1684303"/>
            <a:ext cx="1661032" cy="369332"/>
          </a:xfrm>
          <a:prstGeom prst="rect">
            <a:avLst/>
          </a:prstGeom>
        </p:spPr>
        <p:txBody>
          <a:bodyPr wrap="none">
            <a:spAutoFit/>
          </a:bodyPr>
          <a:lstStyle/>
          <a:p>
            <a:r>
              <a:rPr lang="fa-IR" dirty="0"/>
              <a:t>دکمه شاسی اسپرت </a:t>
            </a:r>
            <a:endParaRPr lang="en-US" dirty="0"/>
          </a:p>
        </p:txBody>
      </p:sp>
    </p:spTree>
    <p:extLst>
      <p:ext uri="{BB962C8B-B14F-4D97-AF65-F5344CB8AC3E}">
        <p14:creationId xmlns:p14="http://schemas.microsoft.com/office/powerpoint/2010/main" val="35909702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25255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136339"/>
            <a:ext cx="6096000" cy="923330"/>
          </a:xfrm>
          <a:prstGeom prst="rect">
            <a:avLst/>
          </a:prstGeom>
        </p:spPr>
        <p:txBody>
          <a:bodyPr>
            <a:spAutoFit/>
          </a:bodyPr>
          <a:lstStyle/>
          <a:p>
            <a:pPr algn="r"/>
            <a:r>
              <a:rPr lang="fa-IR" dirty="0"/>
              <a:t>این سیستم مخفف </a:t>
            </a:r>
            <a:r>
              <a:rPr lang="fa-IR" dirty="0" smtClean="0"/>
              <a:t>                              و </a:t>
            </a:r>
            <a:r>
              <a:rPr lang="fa-IR" dirty="0"/>
              <a:t>اختصاصی اتومبیل های کمپانی تویوتاست. افراد با فعال کردن این سیستم در خودروی خود موجب خواهند شد تا اتومبیل در جاده های یخی یا خیس لغزشی نداشته و پایداری خود را حفظ کند. </a:t>
            </a:r>
            <a:endParaRPr lang="en-US" dirty="0"/>
          </a:p>
        </p:txBody>
      </p:sp>
      <p:sp>
        <p:nvSpPr>
          <p:cNvPr id="7" name="Rectangle 6"/>
          <p:cNvSpPr/>
          <p:nvPr/>
        </p:nvSpPr>
        <p:spPr>
          <a:xfrm>
            <a:off x="3048000" y="3384202"/>
            <a:ext cx="6096000" cy="1477328"/>
          </a:xfrm>
          <a:prstGeom prst="rect">
            <a:avLst/>
          </a:prstGeom>
        </p:spPr>
        <p:txBody>
          <a:bodyPr>
            <a:spAutoFit/>
          </a:bodyPr>
          <a:lstStyle/>
          <a:p>
            <a:pPr algn="r"/>
            <a:r>
              <a:rPr lang="fa-IR" dirty="0" smtClean="0"/>
              <a:t>         به </a:t>
            </a:r>
            <a:r>
              <a:rPr lang="fa-IR" dirty="0"/>
              <a:t>شکلی مستمر وضعیت بین لاستیک و جاده را اسکن می کند و در صورت مشاهده وضعیت لغزنده، شروع به حفظ پایداری خودرو خواهد کرد. در چنین سیستمی هنگام رو به رو شدن خودرو با وضعیت جاده ای لغزنده، ترمز عملکرده و موتور از قدرت خود می کاهد تا سرعت بالاتر موجب از دست رفتن ثبات </a:t>
            </a:r>
            <a:r>
              <a:rPr lang="fa-IR" dirty="0" smtClean="0"/>
              <a:t>نگردد.</a:t>
            </a:r>
            <a:endParaRPr lang="en-US" dirty="0"/>
          </a:p>
        </p:txBody>
      </p:sp>
      <p:sp>
        <p:nvSpPr>
          <p:cNvPr id="8" name="Rectangle 7"/>
          <p:cNvSpPr/>
          <p:nvPr/>
        </p:nvSpPr>
        <p:spPr>
          <a:xfrm>
            <a:off x="5877059" y="2136339"/>
            <a:ext cx="1962397" cy="369332"/>
          </a:xfrm>
          <a:prstGeom prst="rect">
            <a:avLst/>
          </a:prstGeom>
        </p:spPr>
        <p:txBody>
          <a:bodyPr wrap="none">
            <a:spAutoFit/>
          </a:bodyPr>
          <a:lstStyle/>
          <a:p>
            <a:r>
              <a:rPr lang="en-US" dirty="0"/>
              <a:t>Traction Control</a:t>
            </a:r>
          </a:p>
        </p:txBody>
      </p:sp>
      <p:sp>
        <p:nvSpPr>
          <p:cNvPr id="9" name="Rectangle 8"/>
          <p:cNvSpPr/>
          <p:nvPr/>
        </p:nvSpPr>
        <p:spPr>
          <a:xfrm>
            <a:off x="8534538" y="3384202"/>
            <a:ext cx="609462" cy="369332"/>
          </a:xfrm>
          <a:prstGeom prst="rect">
            <a:avLst/>
          </a:prstGeom>
        </p:spPr>
        <p:txBody>
          <a:bodyPr wrap="none">
            <a:spAutoFit/>
          </a:bodyPr>
          <a:lstStyle/>
          <a:p>
            <a:r>
              <a:rPr lang="en-US" dirty="0"/>
              <a:t>TRC</a:t>
            </a:r>
          </a:p>
        </p:txBody>
      </p:sp>
      <p:sp>
        <p:nvSpPr>
          <p:cNvPr id="10" name="Rectangle 9"/>
          <p:cNvSpPr/>
          <p:nvPr/>
        </p:nvSpPr>
        <p:spPr>
          <a:xfrm>
            <a:off x="3048000" y="5092362"/>
            <a:ext cx="6096000" cy="646331"/>
          </a:xfrm>
          <a:prstGeom prst="rect">
            <a:avLst/>
          </a:prstGeom>
        </p:spPr>
        <p:txBody>
          <a:bodyPr>
            <a:spAutoFit/>
          </a:bodyPr>
          <a:lstStyle/>
          <a:p>
            <a:pPr algn="r"/>
            <a:r>
              <a:rPr lang="fa-IR" dirty="0" smtClean="0"/>
              <a:t>بنابرانین </a:t>
            </a:r>
            <a:r>
              <a:rPr lang="fa-IR" dirty="0"/>
              <a:t>با </a:t>
            </a:r>
            <a:r>
              <a:rPr lang="fa-IR" dirty="0" smtClean="0"/>
              <a:t>        در </a:t>
            </a:r>
            <a:r>
              <a:rPr lang="fa-IR" dirty="0"/>
              <a:t>جاده های خیس و لغزنده نباید نگران چرخش خودرو به دور خود بود.</a:t>
            </a:r>
            <a:endParaRPr lang="en-US" dirty="0"/>
          </a:p>
        </p:txBody>
      </p:sp>
      <p:sp>
        <p:nvSpPr>
          <p:cNvPr id="11" name="Rectangle 10"/>
          <p:cNvSpPr/>
          <p:nvPr/>
        </p:nvSpPr>
        <p:spPr>
          <a:xfrm>
            <a:off x="7676324" y="5090039"/>
            <a:ext cx="609462" cy="369332"/>
          </a:xfrm>
          <a:prstGeom prst="rect">
            <a:avLst/>
          </a:prstGeom>
        </p:spPr>
        <p:txBody>
          <a:bodyPr wrap="none">
            <a:spAutoFit/>
          </a:bodyPr>
          <a:lstStyle/>
          <a:p>
            <a:r>
              <a:rPr lang="en-US" dirty="0" smtClean="0"/>
              <a:t>TRC</a:t>
            </a:r>
            <a:endParaRPr lang="en-US" dirty="0"/>
          </a:p>
        </p:txBody>
      </p:sp>
      <p:sp>
        <p:nvSpPr>
          <p:cNvPr id="12" name="Rectangle 11"/>
          <p:cNvSpPr/>
          <p:nvPr/>
        </p:nvSpPr>
        <p:spPr>
          <a:xfrm>
            <a:off x="7181603" y="659011"/>
            <a:ext cx="1962397" cy="369332"/>
          </a:xfrm>
          <a:prstGeom prst="rect">
            <a:avLst/>
          </a:prstGeom>
        </p:spPr>
        <p:txBody>
          <a:bodyPr wrap="none">
            <a:spAutoFit/>
          </a:bodyPr>
          <a:lstStyle/>
          <a:p>
            <a:r>
              <a:rPr lang="en-US" dirty="0"/>
              <a:t>Traction Control</a:t>
            </a:r>
          </a:p>
        </p:txBody>
      </p:sp>
      <p:sp>
        <p:nvSpPr>
          <p:cNvPr id="13" name="TextBox 12"/>
          <p:cNvSpPr txBox="1"/>
          <p:nvPr/>
        </p:nvSpPr>
        <p:spPr>
          <a:xfrm>
            <a:off x="4646741" y="659011"/>
            <a:ext cx="1835759" cy="369332"/>
          </a:xfrm>
          <a:prstGeom prst="rect">
            <a:avLst/>
          </a:prstGeom>
          <a:noFill/>
        </p:spPr>
        <p:txBody>
          <a:bodyPr wrap="none" rtlCol="0">
            <a:spAutoFit/>
          </a:bodyPr>
          <a:lstStyle/>
          <a:p>
            <a:pPr algn="r"/>
            <a:r>
              <a:rPr lang="fa-IR" dirty="0" smtClean="0"/>
              <a:t>کنترل لغزندگی تویوتا</a:t>
            </a:r>
            <a:endParaRPr lang="en-US" dirty="0"/>
          </a:p>
        </p:txBody>
      </p:sp>
    </p:spTree>
    <p:extLst>
      <p:ext uri="{BB962C8B-B14F-4D97-AF65-F5344CB8AC3E}">
        <p14:creationId xmlns:p14="http://schemas.microsoft.com/office/powerpoint/2010/main" val="1508759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9180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1672" y="1720840"/>
            <a:ext cx="6096000" cy="1477328"/>
          </a:xfrm>
          <a:prstGeom prst="rect">
            <a:avLst/>
          </a:prstGeom>
        </p:spPr>
        <p:txBody>
          <a:bodyPr>
            <a:spAutoFit/>
          </a:bodyPr>
          <a:lstStyle/>
          <a:p>
            <a:pPr algn="r"/>
            <a:r>
              <a:rPr lang="fa-IR" dirty="0"/>
              <a:t>فناوری </a:t>
            </a:r>
            <a:r>
              <a:rPr lang="fa-IR" dirty="0" smtClean="0"/>
              <a:t>        یا                    همان همانطور </a:t>
            </a:r>
            <a:r>
              <a:rPr lang="fa-IR" dirty="0"/>
              <a:t>که از معنایش پیداست بیشتر برای حالت صرفه جویی در مصرف سوخت و کاهش تولید گاز گلخانه ای خودرو به کار گرفته می شود. </a:t>
            </a:r>
            <a:r>
              <a:rPr lang="fa-IR" dirty="0" smtClean="0"/>
              <a:t>کمپانی ها جهت افزودن آپشنی کارآمد،این سیستم </a:t>
            </a:r>
            <a:r>
              <a:rPr lang="en-US" dirty="0" smtClean="0"/>
              <a:t> </a:t>
            </a:r>
            <a:r>
              <a:rPr lang="fa-IR" dirty="0" smtClean="0"/>
              <a:t>را به اتومبیل خود می افزایند و به صاحبان خودروها این قابلیت را می دهند تا در صورت نیاز حالت اقتصادی در رانندگی به کار </a:t>
            </a:r>
            <a:r>
              <a:rPr lang="fa-IR" dirty="0"/>
              <a:t>گیرند</a:t>
            </a:r>
            <a:endParaRPr lang="en-US" dirty="0"/>
          </a:p>
        </p:txBody>
      </p:sp>
      <p:sp>
        <p:nvSpPr>
          <p:cNvPr id="3" name="Rectangle 2"/>
          <p:cNvSpPr/>
          <p:nvPr/>
        </p:nvSpPr>
        <p:spPr>
          <a:xfrm>
            <a:off x="6320232" y="857856"/>
            <a:ext cx="1239442" cy="369332"/>
          </a:xfrm>
          <a:prstGeom prst="rect">
            <a:avLst/>
          </a:prstGeom>
        </p:spPr>
        <p:txBody>
          <a:bodyPr wrap="none">
            <a:spAutoFit/>
          </a:bodyPr>
          <a:lstStyle/>
          <a:p>
            <a:r>
              <a:rPr lang="en-US" dirty="0"/>
              <a:t>Economy</a:t>
            </a:r>
          </a:p>
        </p:txBody>
      </p:sp>
      <p:sp>
        <p:nvSpPr>
          <p:cNvPr id="4" name="Rectangle 3"/>
          <p:cNvSpPr/>
          <p:nvPr/>
        </p:nvSpPr>
        <p:spPr>
          <a:xfrm>
            <a:off x="8334961" y="1720840"/>
            <a:ext cx="607859" cy="369332"/>
          </a:xfrm>
          <a:prstGeom prst="rect">
            <a:avLst/>
          </a:prstGeom>
        </p:spPr>
        <p:txBody>
          <a:bodyPr wrap="none">
            <a:spAutoFit/>
          </a:bodyPr>
          <a:lstStyle/>
          <a:p>
            <a:r>
              <a:rPr lang="en-US" dirty="0"/>
              <a:t>Eco</a:t>
            </a:r>
          </a:p>
        </p:txBody>
      </p:sp>
      <p:sp>
        <p:nvSpPr>
          <p:cNvPr id="5" name="Rectangle 4"/>
          <p:cNvSpPr/>
          <p:nvPr/>
        </p:nvSpPr>
        <p:spPr>
          <a:xfrm>
            <a:off x="8067114" y="857856"/>
            <a:ext cx="607859" cy="369332"/>
          </a:xfrm>
          <a:prstGeom prst="rect">
            <a:avLst/>
          </a:prstGeom>
        </p:spPr>
        <p:txBody>
          <a:bodyPr wrap="none">
            <a:spAutoFit/>
          </a:bodyPr>
          <a:lstStyle/>
          <a:p>
            <a:r>
              <a:rPr lang="en-US" dirty="0"/>
              <a:t>Eco</a:t>
            </a:r>
          </a:p>
        </p:txBody>
      </p:sp>
      <p:sp>
        <p:nvSpPr>
          <p:cNvPr id="6" name="TextBox 5"/>
          <p:cNvSpPr txBox="1"/>
          <p:nvPr/>
        </p:nvSpPr>
        <p:spPr>
          <a:xfrm>
            <a:off x="9015154" y="857856"/>
            <a:ext cx="532518" cy="369332"/>
          </a:xfrm>
          <a:prstGeom prst="rect">
            <a:avLst/>
          </a:prstGeom>
          <a:noFill/>
        </p:spPr>
        <p:txBody>
          <a:bodyPr wrap="none" rtlCol="0">
            <a:spAutoFit/>
          </a:bodyPr>
          <a:lstStyle/>
          <a:p>
            <a:pPr algn="r"/>
            <a:r>
              <a:rPr lang="fa-IR" dirty="0" smtClean="0"/>
              <a:t>دکمه</a:t>
            </a:r>
            <a:endParaRPr lang="en-US" dirty="0"/>
          </a:p>
        </p:txBody>
      </p:sp>
      <p:sp>
        <p:nvSpPr>
          <p:cNvPr id="7" name="Rectangle 6"/>
          <p:cNvSpPr/>
          <p:nvPr/>
        </p:nvSpPr>
        <p:spPr>
          <a:xfrm>
            <a:off x="6988950" y="1720840"/>
            <a:ext cx="1239442" cy="369332"/>
          </a:xfrm>
          <a:prstGeom prst="rect">
            <a:avLst/>
          </a:prstGeom>
        </p:spPr>
        <p:txBody>
          <a:bodyPr wrap="none">
            <a:spAutoFit/>
          </a:bodyPr>
          <a:lstStyle/>
          <a:p>
            <a:r>
              <a:rPr lang="en-US" dirty="0"/>
              <a:t>Economy</a:t>
            </a:r>
          </a:p>
        </p:txBody>
      </p:sp>
      <p:sp>
        <p:nvSpPr>
          <p:cNvPr id="10" name="Rectangle 9"/>
          <p:cNvSpPr/>
          <p:nvPr/>
        </p:nvSpPr>
        <p:spPr>
          <a:xfrm>
            <a:off x="3451672" y="3691820"/>
            <a:ext cx="6096000" cy="923330"/>
          </a:xfrm>
          <a:prstGeom prst="rect">
            <a:avLst/>
          </a:prstGeom>
        </p:spPr>
        <p:txBody>
          <a:bodyPr>
            <a:spAutoFit/>
          </a:bodyPr>
          <a:lstStyle/>
          <a:p>
            <a:pPr algn="r"/>
            <a:r>
              <a:rPr lang="fa-IR" dirty="0" smtClean="0"/>
              <a:t>البته </a:t>
            </a:r>
            <a:r>
              <a:rPr lang="fa-IR" dirty="0"/>
              <a:t>این فناوری جدای از صرفه جویی در مصرف سوخت، می تواند موجب ایمنی بیشتر و استهلاک کمتر شود. در زمانی که حالت اکو فعال میشود ضعف در شتاب گیری در سربالایی حس میشود.</a:t>
            </a:r>
            <a:endParaRPr lang="en-US" dirty="0"/>
          </a:p>
        </p:txBody>
      </p:sp>
    </p:spTree>
    <p:extLst>
      <p:ext uri="{BB962C8B-B14F-4D97-AF65-F5344CB8AC3E}">
        <p14:creationId xmlns:p14="http://schemas.microsoft.com/office/powerpoint/2010/main" val="283459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2107</TotalTime>
  <Words>12025</Words>
  <Application>Microsoft Office PowerPoint</Application>
  <PresentationFormat>Custom</PresentationFormat>
  <Paragraphs>723</Paragraphs>
  <Slides>291</Slides>
  <Notes>0</Notes>
  <HiddenSlides>0</HiddenSlides>
  <MMClips>0</MMClips>
  <ScaleCrop>false</ScaleCrop>
  <HeadingPairs>
    <vt:vector size="4" baseType="variant">
      <vt:variant>
        <vt:lpstr>Theme</vt:lpstr>
      </vt:variant>
      <vt:variant>
        <vt:i4>1</vt:i4>
      </vt:variant>
      <vt:variant>
        <vt:lpstr>Slide Titles</vt:lpstr>
      </vt:variant>
      <vt:variant>
        <vt:i4>291</vt:i4>
      </vt:variant>
    </vt:vector>
  </HeadingPairs>
  <TitlesOfParts>
    <vt:vector size="292" baseType="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Moorche 30 DVDs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A</cp:lastModifiedBy>
  <cp:revision>134</cp:revision>
  <dcterms:created xsi:type="dcterms:W3CDTF">2019-12-02T12:11:21Z</dcterms:created>
  <dcterms:modified xsi:type="dcterms:W3CDTF">2020-03-05T09:42:44Z</dcterms:modified>
</cp:coreProperties>
</file>